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6" d="100"/>
          <a:sy n="26" d="100"/>
        </p:scale>
        <p:origin x="150" y="15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rPr>
            <a:t>Dhaabbataadhaan, guyyaatti si’a sadii kadhata</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1800" b="1" dirty="0">
              <a:effectLst>
                <a:outerShdw blurRad="38100" dist="38100" dir="2700000" algn="tl">
                  <a:srgbClr val="000000"/>
                </a:outerShdw>
              </a:effectLst>
            </a:rPr>
            <a:t>Tilmaamuun ni danda’ama, foddaa isaa gara Yerusaalemitti banee kadhata</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Amala beekamaa qaba, jilbeenfatee kadhata</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dirty="0">
              <a:effectLst>
                <a:outerShdw blurRad="38100" dist="38100" dir="2700000" algn="tl">
                  <a:srgbClr val="000000"/>
                </a:outerShdw>
              </a:effectLst>
            </a:rPr>
            <a:t>Galateeffannaa fi himata irratti xiyyeeffata</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1900" b="1" dirty="0">
              <a:solidFill>
                <a:schemeClr val="accent6">
                  <a:lumMod val="75000"/>
                </a:schemeClr>
              </a:solidFill>
            </a:rPr>
            <a:t>Yooshaafaax saba dura dhaabatee kadhate                     (2S. </a:t>
          </a:r>
          <a:r>
            <a:rPr lang="en-US" sz="1900" b="1" dirty="0">
              <a:solidFill>
                <a:schemeClr val="accent6">
                  <a:lumMod val="75000"/>
                </a:schemeClr>
              </a:solidFill>
            </a:rPr>
            <a:t>B</a:t>
          </a:r>
          <a:r>
            <a:rPr lang="en" sz="1900" b="1" dirty="0">
              <a:solidFill>
                <a:schemeClr val="accent6">
                  <a:lumMod val="75000"/>
                </a:schemeClr>
              </a:solidFill>
            </a:rPr>
            <a:t>ar.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1800" b="1" dirty="0">
              <a:solidFill>
                <a:schemeClr val="accent5">
                  <a:lumMod val="75000"/>
                </a:schemeClr>
              </a:solidFill>
            </a:rPr>
            <a:t>Daawwit galata dhiheessuuf fuula Waaqaa dura taa’e</a:t>
          </a:r>
          <a:br>
            <a:rPr lang="en" sz="1800" b="1" dirty="0">
              <a:solidFill>
                <a:schemeClr val="accent5">
                  <a:lumMod val="75000"/>
                </a:schemeClr>
              </a:solidFill>
            </a:rPr>
          </a:br>
          <a:r>
            <a:rPr lang="en" sz="1800" b="1" dirty="0">
              <a:solidFill>
                <a:schemeClr val="accent5">
                  <a:lumMod val="75000"/>
                </a:schemeClr>
              </a:solidFill>
            </a:rPr>
            <a:t>(2Saam.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Solomon harka ol kaasee, jilbeenfatee kadhate</a:t>
          </a:r>
          <a:br>
            <a:rPr lang="es-ES" sz="2000" b="1" dirty="0">
              <a:solidFill>
                <a:schemeClr val="accent2">
                  <a:lumMod val="75000"/>
                </a:schemeClr>
              </a:solidFill>
            </a:rPr>
          </a:br>
          <a:r>
            <a:rPr lang="en" sz="2000" b="1" dirty="0">
              <a:solidFill>
                <a:schemeClr val="accent2">
                  <a:lumMod val="75000"/>
                </a:schemeClr>
              </a:solidFill>
            </a:rPr>
            <a:t>(1Moot.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Sabni kadhataaf gadi gombifame</a:t>
          </a:r>
          <a:br>
            <a:rPr lang="es-ES" sz="2000" b="1" dirty="0">
              <a:ln>
                <a:solidFill>
                  <a:schemeClr val="accent4">
                    <a:lumMod val="50000"/>
                  </a:schemeClr>
                </a:solidFill>
              </a:ln>
            </a:rPr>
          </a:br>
          <a:r>
            <a:rPr lang="en" sz="2000" b="1" dirty="0">
              <a:ln>
                <a:solidFill>
                  <a:schemeClr val="accent4">
                    <a:lumMod val="50000"/>
                  </a:schemeClr>
                </a:solidFill>
              </a:ln>
            </a:rPr>
            <a:t>(Nah.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Daawwit siree isaarra ciisee kadhate</a:t>
          </a:r>
          <a:br>
            <a:rPr lang="es-ES" sz="2000" b="1" dirty="0">
              <a:solidFill>
                <a:schemeClr val="accent1">
                  <a:lumMod val="75000"/>
                </a:schemeClr>
              </a:solidFill>
            </a:rPr>
          </a:br>
          <a:r>
            <a:rPr lang="en" sz="1900" b="1" dirty="0">
              <a:solidFill>
                <a:schemeClr val="accent1">
                  <a:lumMod val="75000"/>
                </a:schemeClr>
              </a:solidFill>
            </a:rPr>
            <a:t>(1Moot.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Nahimiyaan mootii dura dhaabbatee callisaan kadhate</a:t>
          </a:r>
          <a:br>
            <a:rPr lang="en" sz="2000" b="1" dirty="0">
              <a:solidFill>
                <a:schemeClr val="accent3">
                  <a:lumMod val="75000"/>
                </a:schemeClr>
              </a:solidFill>
            </a:rPr>
          </a:br>
          <a:r>
            <a:rPr lang="en" sz="2000" b="1" dirty="0">
              <a:solidFill>
                <a:schemeClr val="accent3">
                  <a:lumMod val="75000"/>
                </a:schemeClr>
              </a:solidFill>
            </a:rPr>
            <a:t>(Nah.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MAATII ISAATIIF</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Sababa cubbuu Aarooniif</a:t>
          </a:r>
          <a:br>
            <a:rPr lang="es-ES" sz="2000" b="1" dirty="0"/>
          </a:br>
          <a:r>
            <a:rPr lang="en" sz="1600" b="1" dirty="0"/>
            <a:t>(K.Deeb. 9:20)</a:t>
          </a:r>
          <a:endParaRPr lang="en" sz="20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Sababa gumgummii Miiriyaamiif </a:t>
          </a:r>
          <a:br>
            <a:rPr lang="es-ES" sz="2000" b="1" dirty="0"/>
          </a:br>
          <a:r>
            <a:rPr lang="en" sz="1600" b="1" dirty="0"/>
            <a:t>(S.Lakk.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NAMOOTAAF</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Yeroo isaan dheebotan </a:t>
          </a:r>
          <a:br>
            <a:rPr lang="en" sz="2000" b="1" dirty="0"/>
          </a:br>
          <a:r>
            <a:rPr lang="en" sz="1800" b="1" dirty="0"/>
            <a:t>(Ba’u. 15:24-25)</a:t>
          </a: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Yeroo isaan beela’an </a:t>
          </a:r>
          <a:r>
            <a:rPr lang="en" sz="1600" b="1" dirty="0"/>
            <a:t>(S.Lakk.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Yeroo isaan cubbuu hojjetan</a:t>
          </a:r>
          <a:br>
            <a:rPr lang="en" sz="2000" b="1" dirty="0"/>
          </a:br>
          <a:r>
            <a:rPr lang="en" sz="1800" b="1" dirty="0"/>
            <a:t>(Ba’u.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Dhaabbataadhaan, guyyaatti si’a sadii kadhata</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Tilmaamuun ni danda’ama, foddaa isaa gara Yerusaalemitti banee kadhata</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Amala beekamaa qaba, jilbeenfatee kadhata</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Galateeffannaa fi himata irratti xiyyeeffata</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en" sz="1900" b="1" kern="1200" dirty="0">
              <a:solidFill>
                <a:schemeClr val="accent6">
                  <a:lumMod val="75000"/>
                </a:schemeClr>
              </a:solidFill>
            </a:rPr>
            <a:t>Yooshaafaax saba dura dhaabatee kadhate                     (2S. </a:t>
          </a:r>
          <a:r>
            <a:rPr lang="en-US" sz="1900" b="1" kern="1200" dirty="0">
              <a:solidFill>
                <a:schemeClr val="accent6">
                  <a:lumMod val="75000"/>
                </a:schemeClr>
              </a:solidFill>
            </a:rPr>
            <a:t>B</a:t>
          </a:r>
          <a:r>
            <a:rPr lang="en" sz="1900" b="1" kern="1200" dirty="0">
              <a:solidFill>
                <a:schemeClr val="accent6">
                  <a:lumMod val="75000"/>
                </a:schemeClr>
              </a:solidFill>
            </a:rPr>
            <a:t>ar.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n" sz="1800" b="1" kern="1200" dirty="0">
              <a:solidFill>
                <a:schemeClr val="accent5">
                  <a:lumMod val="75000"/>
                </a:schemeClr>
              </a:solidFill>
            </a:rPr>
            <a:t>Daawwit galata dhiheessuuf fuula Waaqaa dura taa’e</a:t>
          </a:r>
          <a:br>
            <a:rPr lang="en" sz="1800" b="1" kern="1200" dirty="0">
              <a:solidFill>
                <a:schemeClr val="accent5">
                  <a:lumMod val="75000"/>
                </a:schemeClr>
              </a:solidFill>
            </a:rPr>
          </a:br>
          <a:r>
            <a:rPr lang="en" sz="1800" b="1" kern="1200" dirty="0">
              <a:solidFill>
                <a:schemeClr val="accent5">
                  <a:lumMod val="75000"/>
                </a:schemeClr>
              </a:solidFill>
            </a:rPr>
            <a:t>(2Saam.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Solomon harka ol kaasee, jilbeenfatee kadhate</a:t>
          </a:r>
          <a:br>
            <a:rPr lang="es-ES" sz="2000" b="1" kern="1200" dirty="0">
              <a:solidFill>
                <a:schemeClr val="accent2">
                  <a:lumMod val="75000"/>
                </a:schemeClr>
              </a:solidFill>
            </a:rPr>
          </a:br>
          <a:r>
            <a:rPr lang="en" sz="2000" b="1" kern="1200" dirty="0">
              <a:solidFill>
                <a:schemeClr val="accent2">
                  <a:lumMod val="75000"/>
                </a:schemeClr>
              </a:solidFill>
            </a:rPr>
            <a:t>(1Moot.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Sabni kadhataaf gadi gombifame</a:t>
          </a:r>
          <a:br>
            <a:rPr lang="es-ES" sz="2000" b="1" kern="1200" dirty="0">
              <a:ln>
                <a:solidFill>
                  <a:schemeClr val="accent4">
                    <a:lumMod val="50000"/>
                  </a:schemeClr>
                </a:solidFill>
              </a:ln>
            </a:rPr>
          </a:br>
          <a:r>
            <a:rPr lang="en" sz="2000" b="1" kern="1200" dirty="0">
              <a:ln>
                <a:solidFill>
                  <a:schemeClr val="accent4">
                    <a:lumMod val="50000"/>
                  </a:schemeClr>
                </a:solidFill>
              </a:ln>
            </a:rPr>
            <a:t>(Nah.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Daawwit siree isaarra ciisee kadhate</a:t>
          </a:r>
          <a:br>
            <a:rPr lang="es-ES" sz="2000" b="1" kern="1200" dirty="0">
              <a:solidFill>
                <a:schemeClr val="accent1">
                  <a:lumMod val="75000"/>
                </a:schemeClr>
              </a:solidFill>
            </a:rPr>
          </a:br>
          <a:r>
            <a:rPr lang="en" sz="1900" b="1" kern="1200" dirty="0">
              <a:solidFill>
                <a:schemeClr val="accent1">
                  <a:lumMod val="75000"/>
                </a:schemeClr>
              </a:solidFill>
            </a:rPr>
            <a:t>(1Moot.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Nahimiyaan mootii dura dhaabbatee callisaan kadhate</a:t>
          </a:r>
          <a:br>
            <a:rPr lang="en" sz="2000" b="1" kern="1200" dirty="0">
              <a:solidFill>
                <a:schemeClr val="accent3">
                  <a:lumMod val="75000"/>
                </a:schemeClr>
              </a:solidFill>
            </a:rPr>
          </a:br>
          <a:r>
            <a:rPr lang="en" sz="2000" b="1" kern="1200" dirty="0">
              <a:solidFill>
                <a:schemeClr val="accent3">
                  <a:lumMod val="75000"/>
                </a:schemeClr>
              </a:solidFill>
            </a:rPr>
            <a:t>(Nah.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MAATII ISAATIIF</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Sababa cubbuu Aarooniif</a:t>
          </a:r>
          <a:br>
            <a:rPr lang="es-ES" sz="2000" b="1" kern="1200" dirty="0"/>
          </a:br>
          <a:r>
            <a:rPr lang="en" sz="1600" b="1" kern="1200" dirty="0"/>
            <a:t>(K.Deeb. 9:20)</a:t>
          </a:r>
          <a:endParaRPr lang="en" sz="2000" b="1" kern="1200" dirty="0"/>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Sababa gumgummii Miiriyaamiif </a:t>
          </a:r>
          <a:br>
            <a:rPr lang="es-ES" sz="2000" b="1" kern="1200" dirty="0"/>
          </a:br>
          <a:r>
            <a:rPr lang="en" sz="1600" b="1" kern="1200" dirty="0"/>
            <a:t>(S.Lakk.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NAMOOTAAF</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Yeroo isaan dheebotan </a:t>
          </a:r>
          <a:br>
            <a:rPr lang="en" sz="2000" b="1" kern="1200" dirty="0"/>
          </a:br>
          <a:r>
            <a:rPr lang="en" sz="1800" b="1" kern="1200" dirty="0"/>
            <a:t>(Ba’u. 15:24-25)</a:t>
          </a:r>
          <a:endParaRPr lang="en" sz="2000" b="1" kern="1200" dirty="0"/>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Yeroo isaan beela’an </a:t>
          </a:r>
          <a:r>
            <a:rPr lang="en" sz="1600" b="1" kern="1200" dirty="0"/>
            <a:t>(S.Lakk.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Yeroo isaan cubbuu hojjetan</a:t>
          </a:r>
          <a:br>
            <a:rPr lang="en" sz="2000" b="1" kern="1200" dirty="0"/>
          </a:br>
          <a:r>
            <a:rPr lang="en" sz="1800" b="1" kern="1200" dirty="0"/>
            <a:t>(Ba’u.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625652" y="548640"/>
            <a:ext cx="5432998"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U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LOLTOOTA KADHANNAA</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172150" cy="338554"/>
          </a:xfrm>
          <a:prstGeom prst="rect">
            <a:avLst/>
          </a:prstGeom>
          <a:noFill/>
        </p:spPr>
        <p:txBody>
          <a:bodyPr wrap="none" rtlCol="0">
            <a:spAutoFit/>
          </a:bodyPr>
          <a:lstStyle/>
          <a:p>
            <a:r>
              <a:rPr lang="en" sz="1600" b="1">
                <a:solidFill>
                  <a:srgbClr val="FEF5A8"/>
                </a:solidFill>
                <a:effectLst>
                  <a:outerShdw blurRad="38100" dist="38100" dir="2700000" algn="tl">
                    <a:srgbClr val="000000"/>
                  </a:outerShdw>
                </a:effectLst>
              </a:rPr>
              <a:t>Barnoota 6ffaa Caamsaa </a:t>
            </a:r>
            <a:r>
              <a:rPr lang="en" sz="1600" b="1" dirty="0">
                <a:solidFill>
                  <a:srgbClr val="FEF5A8"/>
                </a:solidFill>
                <a:effectLst>
                  <a:outerShdw blurRad="38100" dist="38100" dir="2700000" algn="tl">
                    <a:srgbClr val="000000"/>
                  </a:outerShdw>
                </a:effectLst>
              </a:rPr>
              <a:t>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JIREENYA KADHANNAA</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Heenook Waaqaa </a:t>
            </a:r>
            <a:r>
              <a:rPr lang="en-US" b="1" dirty="0" err="1">
                <a:solidFill>
                  <a:schemeClr val="accent3">
                    <a:lumMod val="50000"/>
                  </a:schemeClr>
                </a:solidFill>
                <a:latin typeface="Comic Sans MS" panose="030F0702030302020204" pitchFamily="66" charset="0"/>
              </a:rPr>
              <a:t>wajjin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deddeebi’e</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waan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Waaqni</a:t>
            </a:r>
            <a:r>
              <a:rPr lang="en-US" b="1" dirty="0">
                <a:solidFill>
                  <a:schemeClr val="accent3">
                    <a:lumMod val="50000"/>
                  </a:schemeClr>
                </a:solidFill>
                <a:latin typeface="Comic Sans MS" panose="030F0702030302020204" pitchFamily="66" charset="0"/>
              </a:rPr>
              <a:t> isa </a:t>
            </a:r>
            <a:r>
              <a:rPr lang="en-US" b="1" dirty="0" err="1">
                <a:solidFill>
                  <a:schemeClr val="accent3">
                    <a:lumMod val="50000"/>
                  </a:schemeClr>
                </a:solidFill>
                <a:latin typeface="Comic Sans MS" panose="030F0702030302020204" pitchFamily="66" charset="0"/>
              </a:rPr>
              <a:t>fudhateef</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inni</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deebi’ee</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hin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argamne</a:t>
            </a:r>
            <a:r>
              <a:rPr lang="en-US"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(Uum.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200329"/>
          </a:xfrm>
          <a:prstGeom prst="rect">
            <a:avLst/>
          </a:prstGeom>
          <a:noFill/>
        </p:spPr>
        <p:txBody>
          <a:bodyPr wrap="square" rtlCol="0">
            <a:spAutoFit/>
          </a:bodyPr>
          <a:lstStyle/>
          <a:p>
            <a:pPr>
              <a:spcBef>
                <a:spcPts val="600"/>
              </a:spcBef>
            </a:pPr>
            <a:r>
              <a:rPr lang="en" b="1" dirty="0"/>
              <a:t>Heenook yeroo ulfaataa, jallinni namoota bishaan badiisaa dura jiraataa turan hammaataa ture keessa jiraate. Mucaan isaa yeroo dhalate, hubannaan isaa inni Waaqa irratti qabu ni dabale, walitti dhufeenyi isaas daran cime (Uum.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517629"/>
            <a:ext cx="9716727" cy="1477328"/>
          </a:xfrm>
          <a:prstGeom prst="rect">
            <a:avLst/>
          </a:prstGeom>
          <a:noFill/>
        </p:spPr>
        <p:txBody>
          <a:bodyPr wrap="square">
            <a:spAutoFit/>
          </a:bodyPr>
          <a:lstStyle/>
          <a:p>
            <a:pPr>
              <a:spcBef>
                <a:spcPts val="600"/>
              </a:spcBef>
            </a:pPr>
            <a:r>
              <a:rPr lang="en" b="1" dirty="0"/>
              <a:t>Walitti dhufeenya sana keessatti kadhatni shoora barbaachisaa qaba ture. Hammuma hojiin isaa baayyachaa fi sardaa ta’aa adeeme, hammuma sana kadhanni isaa dhaabbataa fi ho’aa ta’aa adeeme. Yeroo sana, bakka qofaatti Waaqayyoo wajjin caalchisee walitti dhufutti sokka ture. Haa ta’u malee, beekumsa waa’ee Waaqayyoo namootaaf qooduudhaaf immoo gara isaaniitti deebi’a.</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686050" y="3747891"/>
            <a:ext cx="5308108" cy="3139321"/>
          </a:xfrm>
          <a:prstGeom prst="rect">
            <a:avLst/>
          </a:prstGeom>
          <a:noFill/>
        </p:spPr>
        <p:txBody>
          <a:bodyPr wrap="square">
            <a:spAutoFit/>
          </a:bodyPr>
          <a:lstStyle/>
          <a:p>
            <a:pPr>
              <a:spcBef>
                <a:spcPts val="600"/>
              </a:spcBef>
            </a:pPr>
            <a:r>
              <a:rPr lang="en" b="1" dirty="0"/>
              <a:t>Wal’aansoo fi dadhabbii guyyaa guyyaa keessattis, yeroo callisaa boqonnaa keenyaattis Waaqayyo nu dhaga’a. Addunyaa kana irraa bakki inni itti nu hin arginee fi nu hin dhageenye hin jiru. Kadhannaa keenyaa dubbannee ibsachuu ni dandeenya (kun immoo xiyyeeffachuuf nu gargaara), ykn callisaan kadhachuu dandeenya (kun immoo yaada keenya ibsachuuf nu gargaara). Waant barbaachisaan, kadhataan walitti dhufeenya keenya Waaqayyoo wajjinii dhaabuu dhiisuu dha.</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MUSEE</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WAAQAYYOTTI HAASA’UU</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Ergasii</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raajiin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akka</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Musee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kan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ifaan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ifatti</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Waaqayyoon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beeku</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tokko</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iyyuu</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Israa’el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keessatti</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kaane</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(Kees. Deeb.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646331"/>
          </a:xfrm>
          <a:prstGeom prst="rect">
            <a:avLst/>
          </a:prstGeom>
          <a:noFill/>
        </p:spPr>
        <p:txBody>
          <a:bodyPr wrap="square" rtlCol="0">
            <a:spAutoFit/>
          </a:bodyPr>
          <a:lstStyle/>
          <a:p>
            <a:pPr>
              <a:spcBef>
                <a:spcPts val="600"/>
              </a:spcBef>
            </a:pPr>
            <a:r>
              <a:rPr lang="en" b="1" dirty="0"/>
              <a:t>Gaara Siinaa irraa Waaqayyo dubbachuu Isaa yeroo dhaga’an, sagalee Isaa kan ka’e in duuna jedhanii waan sodaataniif, sabni Israa’el, kallattiidhaan lammata nutti hin dubbatin jedhan (Ba’u.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116280"/>
            <a:ext cx="7913296" cy="1261884"/>
          </a:xfrm>
          <a:prstGeom prst="rect">
            <a:avLst/>
          </a:prstGeom>
          <a:noFill/>
        </p:spPr>
        <p:txBody>
          <a:bodyPr wrap="square">
            <a:spAutoFit/>
          </a:bodyPr>
          <a:lstStyle/>
          <a:p>
            <a:pPr>
              <a:spcBef>
                <a:spcPts val="600"/>
              </a:spcBef>
            </a:pPr>
            <a:r>
              <a:rPr lang="en" sz="1900" b="1" dirty="0"/>
              <a:t>Musee isa Waaqayyoo wajjin fuulaa fi fuulaan haasa’ee wajjin garuu dhimmichi akkas hin turre (K.Deeb. 34:10). Waggoota 40f (huuxxii gubatuu kaasee hanga du’a isaatti), Musee fi Waaqayyo haasaa dhuunfaatti dhaabbataadhaan qabu turan (Ba’uu.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0" y="6115253"/>
            <a:ext cx="10050111" cy="646331"/>
          </a:xfrm>
          <a:prstGeom prst="rect">
            <a:avLst/>
          </a:prstGeom>
          <a:noFill/>
        </p:spPr>
        <p:txBody>
          <a:bodyPr wrap="square">
            <a:spAutoFit/>
          </a:bodyPr>
          <a:lstStyle/>
          <a:p>
            <a:pPr>
              <a:spcBef>
                <a:spcPts val="600"/>
              </a:spcBef>
            </a:pPr>
            <a:r>
              <a:rPr lang="en" b="1" dirty="0"/>
              <a:t>Carraa fuulaa fi fuulaan Waaqayyoo wajjin haasa’uu hin qabnu, garuu kadhannaan, kallattiidhaan Isaa wajjin akka wal quunnamnu nuuf heyyamuudhaan, qaawwa sana nuuf guuta. </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246769"/>
          </a:xfrm>
          <a:prstGeom prst="rect">
            <a:avLst/>
          </a:prstGeom>
          <a:noFill/>
        </p:spPr>
        <p:txBody>
          <a:bodyPr wrap="square">
            <a:spAutoFit/>
          </a:bodyPr>
          <a:lstStyle/>
          <a:p>
            <a:pPr>
              <a:spcBef>
                <a:spcPts val="600"/>
              </a:spcBef>
            </a:pPr>
            <a:r>
              <a:rPr lang="en" sz="2000" b="1" dirty="0"/>
              <a:t>Turtii guyyoota afurtamaa baayyee, yeroo itti Waaqayyo qajeelfama ijaarsa mana qulqullummaa fi seerota adda addaa itti kennee Macaafni Qulqulluun galmeessee nuuf kaa’eera. Yeroo haasaa godhan kana, Museen sabaafis in kadhata ture. </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NAMAAF KADHACHUU</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Waaqayyo </a:t>
            </a:r>
            <a:r>
              <a:rPr lang="en-US" b="1" dirty="0" err="1">
                <a:solidFill>
                  <a:srgbClr val="7030A0"/>
                </a:solidFill>
                <a:latin typeface="Comic Sans MS" panose="030F0702030302020204" pitchFamily="66" charset="0"/>
              </a:rPr>
              <a:t>Aroonin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balleessuuf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akka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malee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aaree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ture</a:t>
            </a:r>
            <a:r>
              <a:rPr lang="en-US" b="1" dirty="0">
                <a:solidFill>
                  <a:srgbClr val="7030A0"/>
                </a:solidFill>
                <a:latin typeface="Comic Sans MS" panose="030F0702030302020204" pitchFamily="66" charset="0"/>
              </a:rPr>
              <a:t>; ani </a:t>
            </a:r>
            <a:r>
              <a:rPr lang="en-US" b="1" dirty="0" err="1">
                <a:solidFill>
                  <a:srgbClr val="7030A0"/>
                </a:solidFill>
                <a:latin typeface="Comic Sans MS" panose="030F0702030302020204" pitchFamily="66" charset="0"/>
              </a:rPr>
              <a:t>garuu</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yeroo</a:t>
            </a:r>
            <a:r>
              <a:rPr lang="en-US" b="1" dirty="0">
                <a:solidFill>
                  <a:srgbClr val="7030A0"/>
                </a:solidFill>
                <a:latin typeface="Comic Sans MS" panose="030F0702030302020204" pitchFamily="66" charset="0"/>
              </a:rPr>
              <a:t> sana </a:t>
            </a:r>
            <a:r>
              <a:rPr lang="en-US" b="1" dirty="0" err="1">
                <a:solidFill>
                  <a:srgbClr val="7030A0"/>
                </a:solidFill>
                <a:latin typeface="Comic Sans MS" panose="030F0702030302020204" pitchFamily="66" charset="0"/>
              </a:rPr>
              <a:t>Arooniifis</a:t>
            </a:r>
            <a:r>
              <a:rPr lang="en-US" b="1" dirty="0">
                <a:solidFill>
                  <a:srgbClr val="7030A0"/>
                </a:solidFill>
                <a:latin typeface="Comic Sans MS" panose="030F0702030302020204" pitchFamily="66" charset="0"/>
              </a:rPr>
              <a:t> nan </a:t>
            </a:r>
            <a:r>
              <a:rPr lang="en-US" b="1" dirty="0" err="1">
                <a:solidFill>
                  <a:srgbClr val="7030A0"/>
                </a:solidFill>
                <a:latin typeface="Comic Sans MS" panose="030F0702030302020204" pitchFamily="66" charset="0"/>
              </a:rPr>
              <a:t>kadhadhe</a:t>
            </a:r>
            <a:r>
              <a:rPr lang="en-US" b="1" dirty="0">
                <a:solidFill>
                  <a:srgbClr val="7030A0"/>
                </a:solidFill>
                <a:latin typeface="Comic Sans MS" panose="030F0702030302020204" pitchFamily="66"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(Kee. Deeb.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677108"/>
          </a:xfrm>
          <a:prstGeom prst="rect">
            <a:avLst/>
          </a:prstGeom>
          <a:noFill/>
        </p:spPr>
        <p:txBody>
          <a:bodyPr wrap="square" rtlCol="0">
            <a:spAutoFit/>
          </a:bodyPr>
          <a:lstStyle/>
          <a:p>
            <a:pPr>
              <a:spcBef>
                <a:spcPts val="600"/>
              </a:spcBef>
            </a:pPr>
            <a:r>
              <a:rPr lang="en" sz="1900" b="1" dirty="0"/>
              <a:t>Nama bakka bu’anii kadhachuun, kadhata namoota biroo bakka bu’anii kadhatani dha (Yaaq. 5:16; Maat. 5:44; 1 Xim.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4064040604"/>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Namoota biroof kadhachuuf Musee maaltu kakaase?</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Museen yeroo baayyee sababoota garaa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garaatiif Waaqayyoon duratti dhihaateera: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Waanti wal fakkaatu nu kakaasuu qaba: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innis, jaalala nuy namoota kadhannuufiif qabu dha.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87740"/>
            <a:ext cx="11469571" cy="4970591"/>
          </a:xfrm>
          <a:prstGeom prst="rect">
            <a:avLst/>
          </a:prstGeom>
          <a:noFill/>
        </p:spPr>
        <p:txBody>
          <a:bodyPr wrap="square">
            <a:spAutoFit/>
          </a:bodyPr>
          <a:lstStyle/>
          <a:p>
            <a:pPr>
              <a:spcBef>
                <a:spcPts val="600"/>
              </a:spcBef>
            </a:pPr>
            <a:r>
              <a:rPr lang="en" sz="2600" b="1" dirty="0">
                <a:latin typeface="Constantia" panose="02030602050306030303" pitchFamily="18" charset="0"/>
              </a:rPr>
              <a:t>“Gurmuu maatii keessatti kadhachuu qabna, hundumaa caalaa immoo kadhata dhoksaa dagachuu hin qabnu, sababni isaa kun jireenya lubbuuti. </a:t>
            </a:r>
            <a:r>
              <a:rPr lang="en-US" sz="2600" b="1" dirty="0" err="1">
                <a:latin typeface="Constantia" panose="02030602050306030303" pitchFamily="18" charset="0"/>
              </a:rPr>
              <a:t>Kadhatni</a:t>
            </a:r>
            <a:r>
              <a:rPr lang="en-US" sz="2600" b="1" dirty="0">
                <a:latin typeface="Constantia" panose="02030602050306030303" pitchFamily="18" charset="0"/>
              </a:rPr>
              <a:t> </a:t>
            </a:r>
            <a:r>
              <a:rPr lang="en-US" sz="2600" b="1" dirty="0" err="1">
                <a:latin typeface="Constantia" panose="02030602050306030303" pitchFamily="18" charset="0"/>
              </a:rPr>
              <a:t>dagatameennaan</a:t>
            </a:r>
            <a:r>
              <a:rPr lang="en-US" sz="2600" b="1" dirty="0">
                <a:latin typeface="Constantia" panose="02030602050306030303" pitchFamily="18" charset="0"/>
              </a:rPr>
              <a:t> </a:t>
            </a:r>
            <a:r>
              <a:rPr lang="en-US" sz="2600" b="1" dirty="0" err="1">
                <a:latin typeface="Constantia" panose="02030602050306030303" pitchFamily="18" charset="0"/>
              </a:rPr>
              <a:t>lubbuun</a:t>
            </a:r>
            <a:r>
              <a:rPr lang="en-US" sz="2600" b="1" dirty="0">
                <a:latin typeface="Constantia" panose="02030602050306030303" pitchFamily="18" charset="0"/>
              </a:rPr>
              <a:t> </a:t>
            </a:r>
            <a:r>
              <a:rPr lang="en-US" sz="2600" b="1" dirty="0" err="1">
                <a:latin typeface="Constantia" panose="02030602050306030303" pitchFamily="18" charset="0"/>
              </a:rPr>
              <a:t>misuu</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dandeessu</a:t>
            </a:r>
            <a:r>
              <a:rPr lang="en-US" sz="2600" b="1" dirty="0">
                <a:latin typeface="Constantia" panose="02030602050306030303" pitchFamily="18" charset="0"/>
              </a:rPr>
              <a:t>. </a:t>
            </a:r>
          </a:p>
          <a:p>
            <a:pPr>
              <a:spcBef>
                <a:spcPts val="600"/>
              </a:spcBef>
            </a:pPr>
            <a:r>
              <a:rPr lang="en-US" sz="2600" b="1" dirty="0" err="1">
                <a:latin typeface="Constantia" panose="02030602050306030303" pitchFamily="18" charset="0"/>
              </a:rPr>
              <a:t>Kadhatni</a:t>
            </a:r>
            <a:r>
              <a:rPr lang="en-US" sz="2600" b="1" dirty="0">
                <a:latin typeface="Constantia" panose="02030602050306030303" pitchFamily="18" charset="0"/>
              </a:rPr>
              <a:t> </a:t>
            </a:r>
            <a:r>
              <a:rPr lang="en-US" sz="2600" b="1" dirty="0" err="1">
                <a:latin typeface="Constantia" panose="02030602050306030303" pitchFamily="18" charset="0"/>
              </a:rPr>
              <a:t>maatii</a:t>
            </a:r>
            <a:r>
              <a:rPr lang="en-US" sz="2600" b="1" dirty="0">
                <a:latin typeface="Constantia" panose="02030602050306030303" pitchFamily="18" charset="0"/>
              </a:rPr>
              <a:t> </a:t>
            </a:r>
            <a:r>
              <a:rPr lang="en-US" sz="2600" b="1" dirty="0" err="1">
                <a:latin typeface="Constantia" panose="02030602050306030303" pitchFamily="18" charset="0"/>
              </a:rPr>
              <a:t>ykn</a:t>
            </a:r>
            <a:r>
              <a:rPr lang="en-US" sz="2600" b="1" dirty="0">
                <a:latin typeface="Constantia" panose="02030602050306030303" pitchFamily="18" charset="0"/>
              </a:rPr>
              <a:t> </a:t>
            </a:r>
            <a:r>
              <a:rPr lang="en-US" sz="2600" b="1" dirty="0" err="1">
                <a:latin typeface="Constantia" panose="02030602050306030303" pitchFamily="18" charset="0"/>
              </a:rPr>
              <a:t>sabaa</a:t>
            </a:r>
            <a:r>
              <a:rPr lang="en-US" sz="2600" b="1" dirty="0">
                <a:latin typeface="Constantia" panose="02030602050306030303" pitchFamily="18" charset="0"/>
              </a:rPr>
              <a:t> </a:t>
            </a:r>
            <a:r>
              <a:rPr lang="en-US" sz="2600" b="1" dirty="0" err="1">
                <a:latin typeface="Constantia" panose="02030602050306030303" pitchFamily="18" charset="0"/>
              </a:rPr>
              <a:t>wajjin</a:t>
            </a:r>
            <a:r>
              <a:rPr lang="en-US" sz="2600" b="1" dirty="0">
                <a:latin typeface="Constantia" panose="02030602050306030303" pitchFamily="18" charset="0"/>
              </a:rPr>
              <a:t> </a:t>
            </a:r>
            <a:r>
              <a:rPr lang="en-US" sz="2600" b="1" dirty="0" err="1">
                <a:latin typeface="Constantia" panose="02030602050306030303" pitchFamily="18" charset="0"/>
              </a:rPr>
              <a:t>qofti</a:t>
            </a:r>
            <a:r>
              <a:rPr lang="en-US" sz="2600" b="1" dirty="0">
                <a:latin typeface="Constantia" panose="02030602050306030303" pitchFamily="18" charset="0"/>
              </a:rPr>
              <a:t> </a:t>
            </a:r>
            <a:r>
              <a:rPr lang="en-US" sz="2600" b="1" dirty="0" err="1">
                <a:latin typeface="Constantia" panose="02030602050306030303" pitchFamily="18" charset="0"/>
              </a:rPr>
              <a:t>ga’aa</a:t>
            </a:r>
            <a:r>
              <a:rPr lang="en-US" sz="2600" b="1" dirty="0">
                <a:latin typeface="Constantia" panose="02030602050306030303" pitchFamily="18" charset="0"/>
              </a:rPr>
              <a:t> </a:t>
            </a:r>
            <a:r>
              <a:rPr lang="en-US" sz="2600" b="1" dirty="0" err="1">
                <a:latin typeface="Constantia" panose="02030602050306030303" pitchFamily="18" charset="0"/>
              </a:rPr>
              <a:t>miti</a:t>
            </a:r>
            <a:r>
              <a:rPr lang="en-US" sz="2600" b="1" dirty="0">
                <a:latin typeface="Constantia" panose="02030602050306030303" pitchFamily="18" charset="0"/>
              </a:rPr>
              <a:t>. Qofaatti, </a:t>
            </a:r>
            <a:r>
              <a:rPr lang="en-US" sz="2600" b="1" dirty="0" err="1">
                <a:latin typeface="Constantia" panose="02030602050306030303" pitchFamily="18" charset="0"/>
              </a:rPr>
              <a:t>lubbuun</a:t>
            </a:r>
            <a:r>
              <a:rPr lang="en-US" sz="2600" b="1" dirty="0">
                <a:latin typeface="Constantia" panose="02030602050306030303" pitchFamily="18" charset="0"/>
              </a:rPr>
              <a:t> </a:t>
            </a:r>
            <a:r>
              <a:rPr lang="en-US" sz="2600" b="1" dirty="0" err="1">
                <a:latin typeface="Constantia" panose="02030602050306030303" pitchFamily="18" charset="0"/>
              </a:rPr>
              <a:t>ija</a:t>
            </a:r>
            <a:r>
              <a:rPr lang="en-US" sz="2600" b="1" dirty="0">
                <a:latin typeface="Constantia" panose="02030602050306030303" pitchFamily="18" charset="0"/>
              </a:rPr>
              <a:t> </a:t>
            </a:r>
            <a:r>
              <a:rPr lang="en-US" sz="2600" b="1" dirty="0" err="1">
                <a:latin typeface="Constantia" panose="02030602050306030303" pitchFamily="18" charset="0"/>
              </a:rPr>
              <a:t>Waaqayyootiin</a:t>
            </a:r>
            <a:r>
              <a:rPr lang="en-US" sz="2600" b="1" dirty="0">
                <a:latin typeface="Constantia" panose="02030602050306030303" pitchFamily="18" charset="0"/>
              </a:rPr>
              <a:t> </a:t>
            </a:r>
            <a:r>
              <a:rPr lang="en-US" sz="2600" b="1" dirty="0" err="1">
                <a:latin typeface="Constantia" panose="02030602050306030303" pitchFamily="18" charset="0"/>
              </a:rPr>
              <a:t>sakatta’amuuf</a:t>
            </a:r>
            <a:r>
              <a:rPr lang="en-US" sz="2600" b="1" dirty="0">
                <a:latin typeface="Constantia" panose="02030602050306030303" pitchFamily="18" charset="0"/>
              </a:rPr>
              <a:t> </a:t>
            </a:r>
            <a:r>
              <a:rPr lang="en-US" sz="2600" b="1" dirty="0" err="1">
                <a:latin typeface="Constantia" panose="02030602050306030303" pitchFamily="18" charset="0"/>
              </a:rPr>
              <a:t>bantee</a:t>
            </a:r>
            <a:r>
              <a:rPr lang="en-US" sz="2600" b="1" dirty="0">
                <a:latin typeface="Constantia" panose="02030602050306030303" pitchFamily="18" charset="0"/>
              </a:rPr>
              <a:t> of </a:t>
            </a:r>
            <a:r>
              <a:rPr lang="en-US" sz="2600" b="1" dirty="0" err="1">
                <a:latin typeface="Constantia" panose="02030602050306030303" pitchFamily="18" charset="0"/>
              </a:rPr>
              <a:t>dhiheessuu</a:t>
            </a:r>
            <a:r>
              <a:rPr lang="en-US" sz="2600" b="1" dirty="0">
                <a:latin typeface="Constantia" panose="02030602050306030303" pitchFamily="18" charset="0"/>
              </a:rPr>
              <a:t> </a:t>
            </a:r>
            <a:r>
              <a:rPr lang="en-US" sz="2600" b="1" dirty="0" err="1">
                <a:latin typeface="Constantia" panose="02030602050306030303" pitchFamily="18" charset="0"/>
              </a:rPr>
              <a:t>qabdi</a:t>
            </a:r>
            <a:r>
              <a:rPr lang="en-US" sz="2600" b="1" dirty="0">
                <a:latin typeface="Constantia" panose="02030602050306030303" pitchFamily="18" charset="0"/>
              </a:rPr>
              <a:t>. </a:t>
            </a:r>
            <a:r>
              <a:rPr lang="en-US" sz="2600" b="1" dirty="0" err="1">
                <a:latin typeface="Constantia" panose="02030602050306030303" pitchFamily="18" charset="0"/>
              </a:rPr>
              <a:t>Kadhatni</a:t>
            </a:r>
            <a:r>
              <a:rPr lang="en-US" sz="2600" b="1" dirty="0">
                <a:latin typeface="Constantia" panose="02030602050306030303" pitchFamily="18" charset="0"/>
              </a:rPr>
              <a:t> </a:t>
            </a:r>
            <a:r>
              <a:rPr lang="en-US" sz="2600" b="1" dirty="0" err="1">
                <a:latin typeface="Constantia" panose="02030602050306030303" pitchFamily="18" charset="0"/>
              </a:rPr>
              <a:t>dhoksaa</a:t>
            </a:r>
            <a:r>
              <a:rPr lang="en-US" sz="2600" b="1" dirty="0">
                <a:latin typeface="Constantia" panose="02030602050306030303" pitchFamily="18" charset="0"/>
              </a:rPr>
              <a:t> </a:t>
            </a:r>
            <a:r>
              <a:rPr lang="en-US" sz="2600" b="1" dirty="0" err="1">
                <a:latin typeface="Constantia" panose="02030602050306030303" pitchFamily="18" charset="0"/>
              </a:rPr>
              <a:t>Waaqayyo</a:t>
            </a:r>
            <a:r>
              <a:rPr lang="en-US" sz="2600" b="1" dirty="0">
                <a:latin typeface="Constantia" panose="02030602050306030303" pitchFamily="18" charset="0"/>
              </a:rPr>
              <a:t> Isa </a:t>
            </a:r>
            <a:r>
              <a:rPr lang="en-US" sz="2600" b="1" dirty="0" err="1">
                <a:latin typeface="Constantia" panose="02030602050306030303" pitchFamily="18" charset="0"/>
              </a:rPr>
              <a:t>kadhata</a:t>
            </a:r>
            <a:r>
              <a:rPr lang="en-US" sz="2600" b="1" dirty="0">
                <a:latin typeface="Constantia" panose="02030602050306030303" pitchFamily="18" charset="0"/>
              </a:rPr>
              <a:t> </a:t>
            </a:r>
            <a:r>
              <a:rPr lang="en-US" sz="2600" b="1" dirty="0" err="1">
                <a:latin typeface="Constantia" panose="02030602050306030303" pitchFamily="18" charset="0"/>
              </a:rPr>
              <a:t>dhaga’uun</a:t>
            </a:r>
            <a:r>
              <a:rPr lang="en-US" sz="2600" b="1" dirty="0">
                <a:latin typeface="Constantia" panose="02030602050306030303" pitchFamily="18" charset="0"/>
              </a:rPr>
              <a:t> </a:t>
            </a:r>
            <a:r>
              <a:rPr lang="en-US" sz="2600" b="1" dirty="0" err="1">
                <a:latin typeface="Constantia" panose="02030602050306030303" pitchFamily="18" charset="0"/>
              </a:rPr>
              <a:t>dhaga’amuufi</a:t>
            </a:r>
            <a:r>
              <a:rPr lang="en-US" sz="2600" b="1" dirty="0">
                <a:latin typeface="Constantia" panose="02030602050306030303" pitchFamily="18" charset="0"/>
              </a:rPr>
              <a:t> dha. Gurri </a:t>
            </a:r>
            <a:r>
              <a:rPr lang="en-US" sz="2600" b="1" dirty="0" err="1">
                <a:latin typeface="Constantia" panose="02030602050306030303" pitchFamily="18" charset="0"/>
              </a:rPr>
              <a:t>dammaqaan</a:t>
            </a:r>
            <a:r>
              <a:rPr lang="en-US" sz="2600" b="1" dirty="0">
                <a:latin typeface="Constantia" panose="02030602050306030303" pitchFamily="18" charset="0"/>
              </a:rPr>
              <a:t> </a:t>
            </a:r>
            <a:r>
              <a:rPr lang="en-US" sz="2600" b="1" dirty="0" err="1">
                <a:latin typeface="Constantia" panose="02030602050306030303" pitchFamily="18" charset="0"/>
              </a:rPr>
              <a:t>kam</a:t>
            </a:r>
            <a:r>
              <a:rPr lang="en-US" sz="2600" b="1" dirty="0">
                <a:latin typeface="Constantia" panose="02030602050306030303" pitchFamily="18" charset="0"/>
              </a:rPr>
              <a:t> </a:t>
            </a:r>
            <a:r>
              <a:rPr lang="en-US" sz="2600" b="1" dirty="0" err="1">
                <a:latin typeface="Constantia" panose="02030602050306030303" pitchFamily="18" charset="0"/>
              </a:rPr>
              <a:t>iyyuu</a:t>
            </a:r>
            <a:r>
              <a:rPr lang="en-US" sz="2600" b="1" dirty="0">
                <a:latin typeface="Constantia" panose="02030602050306030303" pitchFamily="18" charset="0"/>
              </a:rPr>
              <a:t> </a:t>
            </a:r>
            <a:r>
              <a:rPr lang="en-US" sz="2600" b="1" dirty="0" err="1">
                <a:latin typeface="Constantia" panose="02030602050306030303" pitchFamily="18" charset="0"/>
              </a:rPr>
              <a:t>ba’aa</a:t>
            </a:r>
            <a:r>
              <a:rPr lang="en-US" sz="2600" b="1" dirty="0">
                <a:latin typeface="Constantia" panose="02030602050306030303" pitchFamily="18" charset="0"/>
              </a:rPr>
              <a:t> </a:t>
            </a:r>
            <a:r>
              <a:rPr lang="en-US" sz="2600" b="1" dirty="0" err="1">
                <a:latin typeface="Constantia" panose="02030602050306030303" pitchFamily="18" charset="0"/>
              </a:rPr>
              <a:t>kadhata</a:t>
            </a:r>
            <a:r>
              <a:rPr lang="en-US" sz="2600" b="1" dirty="0">
                <a:latin typeface="Constantia" panose="02030602050306030303" pitchFamily="18" charset="0"/>
              </a:rPr>
              <a:t> </a:t>
            </a:r>
            <a:r>
              <a:rPr lang="en-US" sz="2600" b="1" dirty="0" err="1">
                <a:latin typeface="Constantia" panose="02030602050306030303" pitchFamily="18" charset="0"/>
              </a:rPr>
              <a:t>akkasii</a:t>
            </a:r>
            <a:r>
              <a:rPr lang="en-US" sz="2600" b="1" dirty="0">
                <a:latin typeface="Constantia" panose="02030602050306030303" pitchFamily="18" charset="0"/>
              </a:rPr>
              <a:t> </a:t>
            </a:r>
            <a:r>
              <a:rPr lang="en-US" sz="2600" b="1" dirty="0" err="1">
                <a:latin typeface="Constantia" panose="02030602050306030303" pitchFamily="18" charset="0"/>
              </a:rPr>
              <a:t>fudhachuu</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qabu</a:t>
            </a:r>
            <a:r>
              <a:rPr lang="en-US" sz="2600" b="1" dirty="0">
                <a:latin typeface="Constantia" panose="02030602050306030303" pitchFamily="18" charset="0"/>
              </a:rPr>
              <a:t>. Kadhata </a:t>
            </a:r>
            <a:r>
              <a:rPr lang="en-US" sz="2600" b="1" dirty="0" err="1">
                <a:latin typeface="Constantia" panose="02030602050306030303" pitchFamily="18" charset="0"/>
              </a:rPr>
              <a:t>dhoksaa</a:t>
            </a:r>
            <a:r>
              <a:rPr lang="en-US" sz="2600" b="1" dirty="0">
                <a:latin typeface="Constantia" panose="02030602050306030303" pitchFamily="18" charset="0"/>
              </a:rPr>
              <a:t> </a:t>
            </a:r>
            <a:r>
              <a:rPr lang="en-US" sz="2600" b="1" dirty="0" err="1">
                <a:latin typeface="Constantia" panose="02030602050306030303" pitchFamily="18" charset="0"/>
              </a:rPr>
              <a:t>keessatti</a:t>
            </a:r>
            <a:r>
              <a:rPr lang="en-US" sz="2600" b="1" dirty="0">
                <a:latin typeface="Constantia" panose="02030602050306030303" pitchFamily="18" charset="0"/>
              </a:rPr>
              <a:t>, </a:t>
            </a:r>
            <a:r>
              <a:rPr lang="en-US" sz="2600" b="1" dirty="0" err="1">
                <a:latin typeface="Constantia" panose="02030602050306030303" pitchFamily="18" charset="0"/>
              </a:rPr>
              <a:t>lubbuun</a:t>
            </a:r>
            <a:r>
              <a:rPr lang="en-US" sz="2600" b="1" dirty="0">
                <a:latin typeface="Constantia" panose="02030602050306030303" pitchFamily="18" charset="0"/>
              </a:rPr>
              <a:t> </a:t>
            </a:r>
            <a:r>
              <a:rPr lang="en-US" sz="2600" b="1" dirty="0" err="1">
                <a:latin typeface="Constantia" panose="02030602050306030303" pitchFamily="18" charset="0"/>
              </a:rPr>
              <a:t>dhiibbaa</a:t>
            </a:r>
            <a:r>
              <a:rPr lang="en-US" sz="2600" b="1" dirty="0">
                <a:latin typeface="Constantia" panose="02030602050306030303" pitchFamily="18" charset="0"/>
              </a:rPr>
              <a:t> </a:t>
            </a:r>
            <a:r>
              <a:rPr lang="en-US" sz="2600" b="1" dirty="0" err="1">
                <a:latin typeface="Constantia" panose="02030602050306030303" pitchFamily="18" charset="0"/>
              </a:rPr>
              <a:t>ishee</a:t>
            </a:r>
            <a:r>
              <a:rPr lang="en-US" sz="2600" b="1" dirty="0">
                <a:latin typeface="Constantia" panose="02030602050306030303" pitchFamily="18" charset="0"/>
              </a:rPr>
              <a:t> </a:t>
            </a:r>
            <a:r>
              <a:rPr lang="en-US" sz="2600" b="1" dirty="0" err="1">
                <a:latin typeface="Constantia" panose="02030602050306030303" pitchFamily="18" charset="0"/>
              </a:rPr>
              <a:t>marsee</a:t>
            </a:r>
            <a:r>
              <a:rPr lang="en-US" sz="2600" b="1" dirty="0">
                <a:latin typeface="Constantia" panose="02030602050306030303" pitchFamily="18" charset="0"/>
              </a:rPr>
              <a:t> </a:t>
            </a:r>
            <a:r>
              <a:rPr lang="en-US" sz="2600" b="1" dirty="0" err="1">
                <a:latin typeface="Constantia" panose="02030602050306030303" pitchFamily="18" charset="0"/>
              </a:rPr>
              <a:t>jiru</a:t>
            </a:r>
            <a:r>
              <a:rPr lang="en-US" sz="2600" b="1" dirty="0">
                <a:latin typeface="Constantia" panose="02030602050306030303" pitchFamily="18" charset="0"/>
              </a:rPr>
              <a:t> </a:t>
            </a:r>
            <a:r>
              <a:rPr lang="en-US" sz="2600" b="1" dirty="0" err="1">
                <a:latin typeface="Constantia" panose="02030602050306030303" pitchFamily="18" charset="0"/>
              </a:rPr>
              <a:t>irraa</a:t>
            </a:r>
            <a:r>
              <a:rPr lang="en-US" sz="2600" b="1" dirty="0">
                <a:latin typeface="Constantia" panose="02030602050306030303" pitchFamily="18" charset="0"/>
              </a:rPr>
              <a:t> </a:t>
            </a:r>
            <a:r>
              <a:rPr lang="en-US" sz="2600" b="1" dirty="0" err="1">
                <a:latin typeface="Constantia" panose="02030602050306030303" pitchFamily="18" charset="0"/>
              </a:rPr>
              <a:t>bilisa</a:t>
            </a:r>
            <a:r>
              <a:rPr lang="en-US" sz="2600" b="1" dirty="0">
                <a:latin typeface="Constantia" panose="02030602050306030303" pitchFamily="18" charset="0"/>
              </a:rPr>
              <a:t>, </a:t>
            </a:r>
            <a:r>
              <a:rPr lang="en-US" sz="2600" b="1" dirty="0" err="1">
                <a:latin typeface="Constantia" panose="02030602050306030303" pitchFamily="18" charset="0"/>
              </a:rPr>
              <a:t>gammachuu</a:t>
            </a:r>
            <a:r>
              <a:rPr lang="en-US" sz="2600" b="1" dirty="0">
                <a:latin typeface="Constantia" panose="02030602050306030303" pitchFamily="18" charset="0"/>
              </a:rPr>
              <a:t> </a:t>
            </a:r>
            <a:r>
              <a:rPr lang="en-US" sz="2600" b="1" dirty="0" err="1">
                <a:latin typeface="Constantia" panose="02030602050306030303" pitchFamily="18" charset="0"/>
              </a:rPr>
              <a:t>dhugaa</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taane</a:t>
            </a:r>
            <a:r>
              <a:rPr lang="en-US" sz="2600" b="1" dirty="0">
                <a:latin typeface="Constantia" panose="02030602050306030303" pitchFamily="18" charset="0"/>
              </a:rPr>
              <a:t> </a:t>
            </a:r>
            <a:r>
              <a:rPr lang="en-US" sz="2600" b="1" dirty="0" err="1">
                <a:latin typeface="Constantia" panose="02030602050306030303" pitchFamily="18" charset="0"/>
              </a:rPr>
              <a:t>irraa</a:t>
            </a:r>
            <a:r>
              <a:rPr lang="en-US" sz="2600" b="1" dirty="0">
                <a:latin typeface="Constantia" panose="02030602050306030303" pitchFamily="18" charset="0"/>
              </a:rPr>
              <a:t> </a:t>
            </a:r>
            <a:r>
              <a:rPr lang="en-US" sz="2600" b="1" dirty="0" err="1">
                <a:latin typeface="Constantia" panose="02030602050306030303" pitchFamily="18" charset="0"/>
              </a:rPr>
              <a:t>bilisa</a:t>
            </a:r>
            <a:r>
              <a:rPr lang="en-US" sz="2600" b="1" dirty="0">
                <a:latin typeface="Constantia" panose="02030602050306030303" pitchFamily="18" charset="0"/>
              </a:rPr>
              <a:t>. </a:t>
            </a:r>
            <a:r>
              <a:rPr lang="en-US" sz="2600" b="1" dirty="0" err="1">
                <a:latin typeface="Constantia" panose="02030602050306030303" pitchFamily="18" charset="0"/>
              </a:rPr>
              <a:t>Callisaan</a:t>
            </a:r>
            <a:r>
              <a:rPr lang="en-US" sz="2600" b="1" dirty="0">
                <a:latin typeface="Constantia" panose="02030602050306030303" pitchFamily="18" charset="0"/>
              </a:rPr>
              <a:t>, </a:t>
            </a:r>
            <a:r>
              <a:rPr lang="en-US" sz="2600" b="1" dirty="0" err="1">
                <a:latin typeface="Constantia" panose="02030602050306030303" pitchFamily="18" charset="0"/>
              </a:rPr>
              <a:t>garuu</a:t>
            </a:r>
            <a:r>
              <a:rPr lang="en-US" sz="2600" b="1" dirty="0">
                <a:latin typeface="Constantia" panose="02030602050306030303" pitchFamily="18" charset="0"/>
              </a:rPr>
              <a:t> </a:t>
            </a:r>
            <a:r>
              <a:rPr lang="en-US" sz="2600" b="1" dirty="0" err="1">
                <a:latin typeface="Constantia" panose="02030602050306030303" pitchFamily="18" charset="0"/>
              </a:rPr>
              <a:t>immoo</a:t>
            </a:r>
            <a:r>
              <a:rPr lang="en-US" sz="2600" b="1" dirty="0">
                <a:latin typeface="Constantia" panose="02030602050306030303" pitchFamily="18" charset="0"/>
              </a:rPr>
              <a:t> </a:t>
            </a:r>
            <a:r>
              <a:rPr lang="en-US" sz="2600" b="1" dirty="0" err="1">
                <a:latin typeface="Constantia" panose="02030602050306030303" pitchFamily="18" charset="0"/>
              </a:rPr>
              <a:t>dammaqaan</a:t>
            </a:r>
            <a:r>
              <a:rPr lang="en-US" sz="2600" b="1" dirty="0">
                <a:latin typeface="Constantia" panose="02030602050306030303" pitchFamily="18" charset="0"/>
              </a:rPr>
              <a:t>, </a:t>
            </a:r>
            <a:r>
              <a:rPr lang="en-US" sz="2600" b="1" dirty="0" err="1">
                <a:latin typeface="Constantia" panose="02030602050306030303" pitchFamily="18" charset="0"/>
              </a:rPr>
              <a:t>Waaqayyoon</a:t>
            </a:r>
            <a:r>
              <a:rPr lang="en-US" sz="2600" b="1" dirty="0">
                <a:latin typeface="Constantia" panose="02030602050306030303" pitchFamily="18" charset="0"/>
              </a:rPr>
              <a:t> </a:t>
            </a:r>
            <a:r>
              <a:rPr lang="en-US" sz="2600" b="1" dirty="0" err="1">
                <a:latin typeface="Constantia" panose="02030602050306030303" pitchFamily="18" charset="0"/>
              </a:rPr>
              <a:t>bira</a:t>
            </a:r>
            <a:r>
              <a:rPr lang="en-US" sz="2600" b="1" dirty="0">
                <a:latin typeface="Constantia" panose="02030602050306030303" pitchFamily="18" charset="0"/>
              </a:rPr>
              <a:t> </a:t>
            </a:r>
            <a:r>
              <a:rPr lang="en-US" sz="2600" b="1" dirty="0" err="1">
                <a:latin typeface="Constantia" panose="02030602050306030303" pitchFamily="18" charset="0"/>
              </a:rPr>
              <a:t>geessi</a:t>
            </a:r>
            <a:r>
              <a:rPr lang="en-US" sz="2600" b="1" dirty="0">
                <a:latin typeface="Constantia" panose="02030602050306030303" pitchFamily="18" charset="0"/>
              </a:rPr>
              <a:t>. Dhiibbaan Isa </a:t>
            </a:r>
            <a:r>
              <a:rPr lang="en-US" sz="2600" b="1" dirty="0" err="1">
                <a:latin typeface="Constantia" panose="02030602050306030303" pitchFamily="18" charset="0"/>
              </a:rPr>
              <a:t>dhoksaatti</a:t>
            </a:r>
            <a:r>
              <a:rPr lang="en-US" sz="2600" b="1" dirty="0">
                <a:latin typeface="Constantia" panose="02030602050306030303" pitchFamily="18" charset="0"/>
              </a:rPr>
              <a:t> </a:t>
            </a:r>
            <a:r>
              <a:rPr lang="en-US" sz="2600" b="1" dirty="0" err="1">
                <a:latin typeface="Constantia" panose="02030602050306030303" pitchFamily="18" charset="0"/>
              </a:rPr>
              <a:t>dhaga’u</a:t>
            </a:r>
            <a:r>
              <a:rPr lang="en-US" sz="2600" b="1" dirty="0">
                <a:latin typeface="Constantia" panose="02030602050306030303" pitchFamily="18" charset="0"/>
              </a:rPr>
              <a:t> </a:t>
            </a:r>
            <a:r>
              <a:rPr lang="en-US" sz="2600" b="1" dirty="0" err="1">
                <a:latin typeface="Constantia" panose="02030602050306030303" pitchFamily="18" charset="0"/>
              </a:rPr>
              <a:t>irraa</a:t>
            </a:r>
            <a:r>
              <a:rPr lang="en-US" sz="2600" b="1" dirty="0">
                <a:latin typeface="Constantia" panose="02030602050306030303" pitchFamily="18" charset="0"/>
              </a:rPr>
              <a:t> </a:t>
            </a:r>
            <a:r>
              <a:rPr lang="en-US" sz="2600" b="1" dirty="0" err="1">
                <a:latin typeface="Constantia" panose="02030602050306030303" pitchFamily="18" charset="0"/>
              </a:rPr>
              <a:t>dhufu</a:t>
            </a:r>
            <a:r>
              <a:rPr lang="en-US" sz="2600" b="1" dirty="0">
                <a:latin typeface="Constantia" panose="02030602050306030303" pitchFamily="18" charset="0"/>
              </a:rPr>
              <a:t>, Isa </a:t>
            </a:r>
            <a:r>
              <a:rPr lang="en-US" sz="2600" b="1" dirty="0" err="1">
                <a:latin typeface="Constantia" panose="02030602050306030303" pitchFamily="18" charset="0"/>
              </a:rPr>
              <a:t>gurri</a:t>
            </a:r>
            <a:r>
              <a:rPr lang="en-US" sz="2600" b="1" dirty="0">
                <a:latin typeface="Constantia" panose="02030602050306030303" pitchFamily="18" charset="0"/>
              </a:rPr>
              <a:t> Isaa </a:t>
            </a:r>
            <a:r>
              <a:rPr lang="en-US" sz="2600" b="1" dirty="0" err="1">
                <a:latin typeface="Constantia" panose="02030602050306030303" pitchFamily="18" charset="0"/>
              </a:rPr>
              <a:t>kadhata</a:t>
            </a:r>
            <a:r>
              <a:rPr lang="en-US" sz="2600" b="1" dirty="0">
                <a:latin typeface="Constantia" panose="02030602050306030303" pitchFamily="18" charset="0"/>
              </a:rPr>
              <a:t> </a:t>
            </a:r>
            <a:r>
              <a:rPr lang="en-US" sz="2600" b="1" dirty="0" err="1">
                <a:latin typeface="Constantia" panose="02030602050306030303" pitchFamily="18" charset="0"/>
              </a:rPr>
              <a:t>onnee</a:t>
            </a:r>
            <a:r>
              <a:rPr lang="en-US" sz="2600" b="1" dirty="0">
                <a:latin typeface="Constantia" panose="02030602050306030303" pitchFamily="18" charset="0"/>
              </a:rPr>
              <a:t> </a:t>
            </a:r>
            <a:r>
              <a:rPr lang="en-US" sz="2600" b="1" dirty="0" err="1">
                <a:latin typeface="Constantia" panose="02030602050306030303" pitchFamily="18" charset="0"/>
              </a:rPr>
              <a:t>irraa</a:t>
            </a:r>
            <a:r>
              <a:rPr lang="en-US" sz="2600" b="1" dirty="0">
                <a:latin typeface="Constantia" panose="02030602050306030303" pitchFamily="18" charset="0"/>
              </a:rPr>
              <a:t> </a:t>
            </a:r>
            <a:r>
              <a:rPr lang="en-US" sz="2600" b="1" dirty="0" err="1">
                <a:latin typeface="Constantia" panose="02030602050306030303" pitchFamily="18" charset="0"/>
              </a:rPr>
              <a:t>ka’u</a:t>
            </a:r>
            <a:r>
              <a:rPr lang="en-US" sz="2600" b="1" dirty="0">
                <a:latin typeface="Constantia" panose="02030602050306030303" pitchFamily="18" charset="0"/>
              </a:rPr>
              <a:t> </a:t>
            </a:r>
            <a:r>
              <a:rPr lang="en-US" sz="2600" b="1" dirty="0" err="1">
                <a:latin typeface="Constantia" panose="02030602050306030303" pitchFamily="18" charset="0"/>
              </a:rPr>
              <a:t>dhaga’uudhaaf</a:t>
            </a:r>
            <a:r>
              <a:rPr lang="en-US" sz="2600" b="1" dirty="0">
                <a:latin typeface="Constantia" panose="02030602050306030303" pitchFamily="18" charset="0"/>
              </a:rPr>
              <a:t> </a:t>
            </a:r>
            <a:r>
              <a:rPr lang="en-US" sz="2600" b="1" dirty="0" err="1">
                <a:latin typeface="Constantia" panose="02030602050306030303" pitchFamily="18" charset="0"/>
              </a:rPr>
              <a:t>banaa</a:t>
            </a:r>
            <a:r>
              <a:rPr lang="en-US" sz="2600" b="1" dirty="0">
                <a:latin typeface="Constantia" panose="02030602050306030303" pitchFamily="18" charset="0"/>
              </a:rPr>
              <a:t> </a:t>
            </a:r>
            <a:r>
              <a:rPr lang="en-US" sz="2600" b="1" dirty="0" err="1">
                <a:latin typeface="Constantia" panose="02030602050306030303" pitchFamily="18" charset="0"/>
              </a:rPr>
              <a:t>ta’ee</a:t>
            </a:r>
            <a:r>
              <a:rPr lang="en-US" sz="2600" b="1" dirty="0">
                <a:latin typeface="Constantia" panose="02030602050306030303" pitchFamily="18" charset="0"/>
              </a:rPr>
              <a:t>, </a:t>
            </a:r>
            <a:r>
              <a:rPr lang="en-US" sz="2600" b="1" dirty="0" err="1">
                <a:latin typeface="Constantia" panose="02030602050306030303" pitchFamily="18" charset="0"/>
              </a:rPr>
              <a:t>minya’aa</a:t>
            </a:r>
            <a:r>
              <a:rPr lang="en-US" sz="2600" b="1" dirty="0">
                <a:latin typeface="Constantia" panose="02030602050306030303" pitchFamily="18" charset="0"/>
              </a:rPr>
              <a:t> fi </a:t>
            </a:r>
            <a:r>
              <a:rPr lang="en-US" sz="2600" b="1" dirty="0" err="1">
                <a:latin typeface="Constantia" panose="02030602050306030303" pitchFamily="18" charset="0"/>
              </a:rPr>
              <a:t>kan</a:t>
            </a:r>
            <a:r>
              <a:rPr lang="en-US" sz="2600" b="1" dirty="0">
                <a:latin typeface="Constantia" panose="02030602050306030303" pitchFamily="18" charset="0"/>
              </a:rPr>
              <a:t> </a:t>
            </a:r>
            <a:r>
              <a:rPr lang="en-US" sz="2600" b="1" dirty="0" err="1">
                <a:latin typeface="Constantia" panose="02030602050306030303" pitchFamily="18" charset="0"/>
              </a:rPr>
              <a:t>namaa</a:t>
            </a:r>
            <a:r>
              <a:rPr lang="en-US" sz="2600" b="1" dirty="0">
                <a:latin typeface="Constantia" panose="02030602050306030303" pitchFamily="18" charset="0"/>
              </a:rPr>
              <a:t> </a:t>
            </a:r>
            <a:r>
              <a:rPr lang="en-US" sz="2600" b="1" dirty="0" err="1">
                <a:latin typeface="Constantia" panose="02030602050306030303" pitchFamily="18" charset="0"/>
              </a:rPr>
              <a:t>wajjin</a:t>
            </a:r>
            <a:r>
              <a:rPr lang="en-US" sz="2600" b="1" dirty="0">
                <a:latin typeface="Constantia" panose="02030602050306030303" pitchFamily="18" charset="0"/>
              </a:rPr>
              <a:t> </a:t>
            </a:r>
            <a:r>
              <a:rPr lang="en-US" sz="2600" b="1" dirty="0" err="1">
                <a:latin typeface="Constantia" panose="02030602050306030303" pitchFamily="18" charset="0"/>
              </a:rPr>
              <a:t>turu</a:t>
            </a:r>
            <a:r>
              <a:rPr lang="en-US" sz="2600" b="1" dirty="0">
                <a:latin typeface="Constantia" panose="02030602050306030303" pitchFamily="18" charset="0"/>
              </a:rPr>
              <a:t> dha</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028013" y="61122"/>
            <a:ext cx="7840012"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Ani Waaqayyoon nan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jaalladha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Inni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sagalee</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waammata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kootii</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naa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dhaga’eeraatii</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Sababii</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Inni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gurra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Isaa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gara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kootti</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deebiseef</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ani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hamman</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lubbuun</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jiraadhutti</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Isan nan </a:t>
            </a:r>
            <a:r>
              <a:rPr lang="en-US"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waammadha</a:t>
            </a:r>
            <a:r>
              <a:rPr lang="en-US"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Faar</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Daani’el:</a:t>
            </a:r>
          </a:p>
          <a:p>
            <a:pPr lvl="1">
              <a:spcBef>
                <a:spcPts val="600"/>
              </a:spcBef>
            </a:pPr>
            <a:r>
              <a:rPr lang="en" sz="2000" b="1" dirty="0"/>
              <a:t>Yeroo balaatti kadhachuu</a:t>
            </a:r>
          </a:p>
          <a:p>
            <a:pPr lvl="1">
              <a:spcBef>
                <a:spcPts val="600"/>
              </a:spcBef>
            </a:pPr>
            <a:r>
              <a:rPr lang="en" sz="2000" b="1" dirty="0"/>
              <a:t>Akkaataa sirriitti kadhachuu</a:t>
            </a:r>
          </a:p>
          <a:p>
            <a:pPr>
              <a:spcBef>
                <a:spcPts val="1800"/>
              </a:spcBef>
            </a:pPr>
            <a:r>
              <a:rPr lang="en" sz="2000" b="1" dirty="0">
                <a:solidFill>
                  <a:srgbClr val="0070BB"/>
                </a:solidFill>
              </a:rPr>
              <a:t>Heenook:</a:t>
            </a:r>
          </a:p>
          <a:p>
            <a:pPr lvl="1">
              <a:spcBef>
                <a:spcPts val="600"/>
              </a:spcBef>
            </a:pPr>
            <a:r>
              <a:rPr lang="en" sz="2000" b="1" dirty="0"/>
              <a:t>Jireenya kadhannaa</a:t>
            </a:r>
          </a:p>
          <a:p>
            <a:pPr>
              <a:spcBef>
                <a:spcPts val="1800"/>
              </a:spcBef>
            </a:pPr>
            <a:r>
              <a:rPr lang="en" sz="2000" b="1" dirty="0">
                <a:solidFill>
                  <a:srgbClr val="BB4B00"/>
                </a:solidFill>
              </a:rPr>
              <a:t>Musee:</a:t>
            </a:r>
          </a:p>
          <a:p>
            <a:pPr lvl="1">
              <a:spcBef>
                <a:spcPts val="600"/>
              </a:spcBef>
            </a:pPr>
            <a:r>
              <a:rPr lang="en" sz="2000" b="1" dirty="0"/>
              <a:t>Waaqayyotti haasa’uu</a:t>
            </a:r>
          </a:p>
          <a:p>
            <a:pPr lvl="1">
              <a:spcBef>
                <a:spcPts val="600"/>
              </a:spcBef>
            </a:pPr>
            <a:r>
              <a:rPr lang="en" sz="2000" b="1" dirty="0"/>
              <a:t>Kadhannaa bakka bu’iinsaa</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969496"/>
          </a:xfrm>
          <a:prstGeom prst="rect">
            <a:avLst/>
          </a:prstGeom>
          <a:noFill/>
        </p:spPr>
        <p:txBody>
          <a:bodyPr wrap="square" rtlCol="0">
            <a:spAutoFit/>
          </a:bodyPr>
          <a:lstStyle/>
          <a:p>
            <a:pPr>
              <a:spcBef>
                <a:spcPts val="600"/>
              </a:spcBef>
            </a:pPr>
            <a:r>
              <a:rPr lang="en" sz="1900" b="1" dirty="0"/>
              <a:t>Uumamni hundinuu, nama dabalatee, dandeettii walii wal quunnamuu fi Waaqayyoon quunnamuu qabaatanii Waaqayyoon uumaman. </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Daani’el, Heenookii</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fi Museen, akkaataa itti kennaa humna qabeessa kana fayyadamuu dandeenyuuf fkn dha.</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Garuu Waaqayyo kennaa nuuf kenne. </a:t>
            </a:r>
            <a:r>
              <a:rPr lang="en" sz="1900" b="1" dirty="0">
                <a:solidFill>
                  <a:prstClr val="black"/>
                </a:solidFill>
                <a:latin typeface="Aptos" panose="02110004020202020204"/>
              </a:rPr>
              <a:t>“Bilbila” Isaa wajjin wal quunnamuu itti fufuu nu dandeessisu: innis kadhannaa dha.</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1992352" y="946139"/>
            <a:ext cx="7075368"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Carraa gadhee ta’ee, sanyiin namaa dandeettii Waaqayyoo wajjin wal quunnamuu kana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yeroo Addaamii fi Hewaan cubbuu hojjetan. </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624372" y="3644354"/>
            <a:ext cx="4681927"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YEROO BALAATTI KADHACHUU</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Comic Sans MS" panose="030F0702030302020204" pitchFamily="66" charset="0"/>
              </a:rPr>
              <a:t>Kanaafuu</a:t>
            </a:r>
            <a:r>
              <a:rPr lang="en-US" sz="1600" b="1" dirty="0">
                <a:solidFill>
                  <a:schemeClr val="accent1">
                    <a:lumMod val="75000"/>
                  </a:schemeClr>
                </a:solidFill>
                <a:latin typeface="Comic Sans MS" panose="030F0702030302020204" pitchFamily="66" charset="0"/>
              </a:rPr>
              <a:t> ani </a:t>
            </a:r>
            <a:r>
              <a:rPr lang="en-US" sz="1600" b="1" dirty="0" err="1">
                <a:solidFill>
                  <a:schemeClr val="accent1">
                    <a:lumMod val="75000"/>
                  </a:schemeClr>
                </a:solidFill>
                <a:latin typeface="Comic Sans MS" panose="030F0702030302020204" pitchFamily="66" charset="0"/>
              </a:rPr>
              <a:t>deebii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barbaadee</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kadhannaa</a:t>
            </a:r>
            <a:r>
              <a:rPr lang="en-US" sz="1600" b="1" dirty="0">
                <a:solidFill>
                  <a:schemeClr val="accent1">
                    <a:lumMod val="75000"/>
                  </a:schemeClr>
                </a:solidFill>
                <a:latin typeface="Comic Sans MS" panose="030F0702030302020204" pitchFamily="66" charset="0"/>
              </a:rPr>
              <a:t> fi </a:t>
            </a:r>
            <a:r>
              <a:rPr lang="en-US" sz="1600" b="1" dirty="0" err="1">
                <a:solidFill>
                  <a:schemeClr val="accent1">
                    <a:lumMod val="75000"/>
                  </a:schemeClr>
                </a:solidFill>
                <a:latin typeface="Comic Sans MS" panose="030F0702030302020204" pitchFamily="66" charset="0"/>
              </a:rPr>
              <a:t>waammataan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soomaan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wayyaa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gaddaa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uffachuudhaa</a:t>
            </a:r>
            <a:r>
              <a:rPr lang="en-US" sz="1600" b="1" dirty="0">
                <a:solidFill>
                  <a:schemeClr val="accent1">
                    <a:lumMod val="75000"/>
                  </a:schemeClr>
                </a:solidFill>
                <a:latin typeface="Comic Sans MS" panose="030F0702030302020204" pitchFamily="66" charset="0"/>
              </a:rPr>
              <a:t> fi </a:t>
            </a:r>
            <a:r>
              <a:rPr lang="en-US" sz="1600" b="1" dirty="0" err="1">
                <a:solidFill>
                  <a:schemeClr val="accent1">
                    <a:lumMod val="75000"/>
                  </a:schemeClr>
                </a:solidFill>
                <a:latin typeface="Comic Sans MS" panose="030F0702030302020204" pitchFamily="66" charset="0"/>
              </a:rPr>
              <a:t>daaraa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keessa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taa’uudhaan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gara</a:t>
            </a:r>
            <a:r>
              <a:rPr lang="en-US" sz="1600" b="1" dirty="0">
                <a:solidFill>
                  <a:schemeClr val="accent1">
                    <a:lumMod val="75000"/>
                  </a:schemeClr>
                </a:solidFill>
                <a:latin typeface="Comic Sans MS" panose="030F0702030302020204" pitchFamily="66" charset="0"/>
              </a:rPr>
              <a:t> Waaqayyoo Gooftaatti nan </a:t>
            </a:r>
            <a:r>
              <a:rPr lang="en-US" sz="1600" b="1" dirty="0" err="1">
                <a:solidFill>
                  <a:schemeClr val="accent1">
                    <a:lumMod val="75000"/>
                  </a:schemeClr>
                </a:solidFill>
                <a:latin typeface="Comic Sans MS" panose="030F0702030302020204" pitchFamily="66" charset="0"/>
              </a:rPr>
              <a:t>deebi’e</a:t>
            </a:r>
            <a:r>
              <a:rPr lang="en-US" sz="1600"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788827" cy="3515911"/>
            <a:chOff x="113363" y="3143252"/>
            <a:chExt cx="788827"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495072" cy="2634376"/>
            </a:xfrm>
            <a:prstGeom prst="rect">
              <a:avLst/>
            </a:prstGeom>
            <a:noFill/>
          </p:spPr>
          <p:txBody>
            <a:bodyPr vert="wordArtVert" wrap="none" rtlCol="0">
              <a:spAutoFit/>
            </a:bodyPr>
            <a:lstStyle/>
            <a:p>
              <a:r>
                <a:rPr lang="en-US" sz="1700" b="1" spc="-1000" dirty="0">
                  <a:effectLst>
                    <a:outerShdw blurRad="38100" dist="38100" dir="2700000" algn="tl">
                      <a:srgbClr val="000000">
                        <a:alpha val="43137"/>
                      </a:srgbClr>
                    </a:outerShdw>
                  </a:effectLst>
                </a:rPr>
                <a:t>BULCHAA GAARII</a:t>
              </a:r>
              <a:endParaRPr lang="en" sz="1700"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833868"/>
            <a:chOff x="909009" y="3143252"/>
            <a:chExt cx="763700" cy="3833868"/>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58587" cy="310546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500" spc="0" dirty="0"/>
                <a:t>AMANAMUMMAA</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159306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KORMEE</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295101" y="3267076"/>
            <a:ext cx="842025" cy="3515912"/>
            <a:chOff x="2427138" y="3143251"/>
            <a:chExt cx="842025"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427138" y="3871654"/>
              <a:ext cx="842025" cy="169584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KAN HIN </a:t>
              </a:r>
            </a:p>
            <a:p>
              <a:pPr algn="l"/>
              <a:r>
                <a:rPr lang="en" dirty="0"/>
                <a:t>MORMAMNE</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846754" cy="3515913"/>
            <a:chOff x="3200400" y="3143250"/>
            <a:chExt cx="846754"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205129" y="3871654"/>
              <a:ext cx="842025"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KAN ITTI </a:t>
              </a:r>
            </a:p>
            <a:p>
              <a:pPr algn="l"/>
              <a:r>
                <a:rPr lang="en" spc="-600" dirty="0"/>
                <a:t>AMANAMU</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611757"/>
            <a:chOff x="3975615" y="3143250"/>
            <a:chExt cx="771443" cy="3611757"/>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495072" cy="28833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700" spc="0" dirty="0"/>
                <a:t>KABAJAMAA</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513346"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800" dirty="0"/>
                <a:t>AMANAMAA</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78800"/>
            <a:chOff x="5437057" y="3143250"/>
            <a:chExt cx="826525" cy="3578800"/>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32508" cy="285039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500" spc="-600" dirty="0"/>
                <a:t>AMALA GADHEE 1</a:t>
              </a:r>
            </a:p>
            <a:p>
              <a:pPr algn="l"/>
              <a:r>
                <a:rPr lang="en-US" sz="1500" spc="-600" dirty="0"/>
                <a:t>KAN HIN QABNE</a:t>
              </a:r>
              <a:endParaRPr lang="en" sz="15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323439"/>
          </a:xfrm>
          <a:prstGeom prst="rect">
            <a:avLst/>
          </a:prstGeom>
          <a:noFill/>
        </p:spPr>
        <p:txBody>
          <a:bodyPr wrap="square" rtlCol="0">
            <a:spAutoFit/>
          </a:bodyPr>
          <a:lstStyle/>
          <a:p>
            <a:pPr>
              <a:spcBef>
                <a:spcPts val="600"/>
              </a:spcBef>
            </a:pPr>
            <a:r>
              <a:rPr lang="en" sz="2000" b="1" dirty="0"/>
              <a:t>Sababa Waaqayyoon amanateef, Daani’el beekumsa, dandeettii fi ogummaa ittiin abjuu hiikan argate (Dan. 1:8, 17, 20). Yeroo jireenyi isaa fi jireenyi hiriyoota isaatii balaaf saaxilame, kadhannaadhaan gara Waaqayyootti deebi’e (Dan.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en" sz="2000" b="1" dirty="0"/>
              <a:t>Jireenya kadhannaa booda, Daani’el amala akkamii argate (Dan.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32612" y="1220866"/>
            <a:ext cx="6316313" cy="969496"/>
          </a:xfrm>
          <a:prstGeom prst="rect">
            <a:avLst/>
          </a:prstGeom>
          <a:noFill/>
        </p:spPr>
        <p:txBody>
          <a:bodyPr wrap="square" rtlCol="0">
            <a:spAutoFit/>
          </a:bodyPr>
          <a:lstStyle/>
          <a:p>
            <a:pPr>
              <a:spcBef>
                <a:spcPts val="600"/>
              </a:spcBef>
            </a:pPr>
            <a:r>
              <a:rPr lang="en" sz="1900" b="1" dirty="0"/>
              <a:t>Samiin kadhata Daani’el ni hordofa ture</a:t>
            </a:r>
            <a:br>
              <a:rPr lang="es-ES" sz="1900" b="1" dirty="0"/>
            </a:br>
            <a:r>
              <a:rPr lang="en" sz="1900" b="1" dirty="0"/>
              <a:t>(Dan. 9:20-23; 10:12). Hidhaa kana kutuudhaan qofa dha kan diinonni isaa isa miidhuu danda’an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4181426117"/>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YEROO BALAATTI KADHACHUU</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Comic Sans MS" panose="030F0702030302020204" pitchFamily="66" charset="0"/>
              </a:rPr>
              <a:t>Kanaafuu</a:t>
            </a:r>
            <a:r>
              <a:rPr lang="en-US" sz="1600" b="1" dirty="0">
                <a:solidFill>
                  <a:schemeClr val="accent1">
                    <a:lumMod val="75000"/>
                  </a:schemeClr>
                </a:solidFill>
                <a:latin typeface="Comic Sans MS" panose="030F0702030302020204" pitchFamily="66" charset="0"/>
              </a:rPr>
              <a:t> ani </a:t>
            </a:r>
            <a:r>
              <a:rPr lang="en-US" sz="1600" b="1" dirty="0" err="1">
                <a:solidFill>
                  <a:schemeClr val="accent1">
                    <a:lumMod val="75000"/>
                  </a:schemeClr>
                </a:solidFill>
                <a:latin typeface="Comic Sans MS" panose="030F0702030302020204" pitchFamily="66" charset="0"/>
              </a:rPr>
              <a:t>deebii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barbaadee</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kadhannaa</a:t>
            </a:r>
            <a:r>
              <a:rPr lang="en-US" sz="1600" b="1" dirty="0">
                <a:solidFill>
                  <a:schemeClr val="accent1">
                    <a:lumMod val="75000"/>
                  </a:schemeClr>
                </a:solidFill>
                <a:latin typeface="Comic Sans MS" panose="030F0702030302020204" pitchFamily="66" charset="0"/>
              </a:rPr>
              <a:t> fi </a:t>
            </a:r>
            <a:r>
              <a:rPr lang="en-US" sz="1600" b="1" dirty="0" err="1">
                <a:solidFill>
                  <a:schemeClr val="accent1">
                    <a:lumMod val="75000"/>
                  </a:schemeClr>
                </a:solidFill>
                <a:latin typeface="Comic Sans MS" panose="030F0702030302020204" pitchFamily="66" charset="0"/>
              </a:rPr>
              <a:t>waammataan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soomaan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wayyaa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gaddaa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uffachuudhaa</a:t>
            </a:r>
            <a:r>
              <a:rPr lang="en-US" sz="1600" b="1" dirty="0">
                <a:solidFill>
                  <a:schemeClr val="accent1">
                    <a:lumMod val="75000"/>
                  </a:schemeClr>
                </a:solidFill>
                <a:latin typeface="Comic Sans MS" panose="030F0702030302020204" pitchFamily="66" charset="0"/>
              </a:rPr>
              <a:t> fi </a:t>
            </a:r>
            <a:r>
              <a:rPr lang="en-US" sz="1600" b="1" dirty="0" err="1">
                <a:solidFill>
                  <a:schemeClr val="accent1">
                    <a:lumMod val="75000"/>
                  </a:schemeClr>
                </a:solidFill>
                <a:latin typeface="Comic Sans MS" panose="030F0702030302020204" pitchFamily="66" charset="0"/>
              </a:rPr>
              <a:t>daaraa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keessa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taa’uudhaan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gara</a:t>
            </a:r>
            <a:r>
              <a:rPr lang="en-US" sz="1600" b="1" dirty="0">
                <a:solidFill>
                  <a:schemeClr val="accent1">
                    <a:lumMod val="75000"/>
                  </a:schemeClr>
                </a:solidFill>
                <a:latin typeface="Comic Sans MS" panose="030F0702030302020204" pitchFamily="66" charset="0"/>
              </a:rPr>
              <a:t> Waaqayyoo Gooftaatti nan </a:t>
            </a:r>
            <a:r>
              <a:rPr lang="en-US" sz="1600" b="1" dirty="0" err="1">
                <a:solidFill>
                  <a:schemeClr val="accent1">
                    <a:lumMod val="75000"/>
                  </a:schemeClr>
                </a:solidFill>
                <a:latin typeface="Comic Sans MS" panose="030F0702030302020204" pitchFamily="66" charset="0"/>
              </a:rPr>
              <a:t>deebi’e</a:t>
            </a:r>
            <a:r>
              <a:rPr lang="en-US" sz="1600"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(Daani’el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Utuma sodaa du’aa kana jala jiruu, Daani’el amaleeffannaa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kadhata isaatii ittuma fufe</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AKKAATAA SIRRIITTI KADHACHUU</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err="1">
                <a:effectLst>
                  <a:outerShdw blurRad="38100" dist="38100" dir="2700000" algn="tl">
                    <a:srgbClr val="000000"/>
                  </a:outerShdw>
                </a:effectLst>
                <a:latin typeface="Comic Sans MS" panose="030F0702030302020204" pitchFamily="66" charset="0"/>
              </a:rPr>
              <a:t>Daani’elis</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yommuu</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akka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labsiin</a:t>
            </a:r>
            <a:r>
              <a:rPr lang="en-US" b="1" dirty="0">
                <a:effectLst>
                  <a:outerShdw blurRad="38100" dist="38100" dir="2700000" algn="tl">
                    <a:srgbClr val="000000"/>
                  </a:outerShdw>
                </a:effectLst>
                <a:latin typeface="Comic Sans MS" panose="030F0702030302020204" pitchFamily="66" charset="0"/>
              </a:rPr>
              <a:t> sun </a:t>
            </a:r>
            <a:r>
              <a:rPr lang="en-US" b="1" dirty="0" err="1">
                <a:effectLst>
                  <a:outerShdw blurRad="38100" dist="38100" dir="2700000" algn="tl">
                    <a:srgbClr val="000000"/>
                  </a:outerShdw>
                </a:effectLst>
                <a:latin typeface="Comic Sans MS" panose="030F0702030302020204" pitchFamily="66" charset="0"/>
              </a:rPr>
              <a:t>ba’e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beeketti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kutaa</a:t>
            </a:r>
            <a:r>
              <a:rPr lang="en-US" b="1" dirty="0">
                <a:effectLst>
                  <a:outerShdw blurRad="38100" dist="38100" dir="2700000" algn="tl">
                    <a:srgbClr val="000000"/>
                  </a:outerShdw>
                </a:effectLst>
                <a:latin typeface="Comic Sans MS" panose="030F0702030302020204" pitchFamily="66" charset="0"/>
              </a:rPr>
              <a:t> mana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foddaan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gara</a:t>
            </a:r>
            <a:r>
              <a:rPr lang="en-US" b="1" dirty="0">
                <a:effectLst>
                  <a:outerShdw blurRad="38100" dist="38100" dir="2700000" algn="tl">
                    <a:srgbClr val="000000"/>
                  </a:outerShdw>
                </a:effectLst>
                <a:latin typeface="Comic Sans MS" panose="030F0702030302020204" pitchFamily="66" charset="0"/>
              </a:rPr>
              <a:t> Yerusaalemitti </a:t>
            </a:r>
            <a:r>
              <a:rPr lang="en-US" b="1" dirty="0" err="1">
                <a:effectLst>
                  <a:outerShdw blurRad="38100" dist="38100" dir="2700000" algn="tl">
                    <a:srgbClr val="000000"/>
                  </a:outerShdw>
                </a:effectLst>
                <a:latin typeface="Comic Sans MS" panose="030F0702030302020204" pitchFamily="66" charset="0"/>
              </a:rPr>
              <a:t>garagalutti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ol</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ba’e</a:t>
            </a:r>
            <a:r>
              <a:rPr lang="en-US" b="1" dirty="0">
                <a:effectLst>
                  <a:outerShdw blurRad="38100" dist="38100" dir="2700000" algn="tl">
                    <a:srgbClr val="000000"/>
                  </a:outerShdw>
                </a:effectLst>
                <a:latin typeface="Comic Sans MS" panose="030F0702030302020204" pitchFamily="66" charset="0"/>
              </a:rPr>
              <a:t>. Innis </a:t>
            </a:r>
            <a:r>
              <a:rPr lang="en-US" b="1" dirty="0" err="1">
                <a:effectLst>
                  <a:outerShdw blurRad="38100" dist="38100" dir="2700000" algn="tl">
                    <a:srgbClr val="000000"/>
                  </a:outerShdw>
                </a:effectLst>
                <a:latin typeface="Comic Sans MS" panose="030F0702030302020204" pitchFamily="66" charset="0"/>
              </a:rPr>
              <a:t>akkuma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yeroo</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godhu</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guyyaatti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yeroo</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sadii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jilbeenfatee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Waaqa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kadhate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galatas</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galcheef</a:t>
            </a:r>
            <a:r>
              <a:rPr lang="en-US" b="1" dirty="0">
                <a:effectLst>
                  <a:outerShdw blurRad="38100" dist="38100" dir="2700000" algn="tl">
                    <a:srgbClr val="000000"/>
                  </a:outerShdw>
                </a:effectLst>
                <a:latin typeface="Comic Sans MS" panose="030F0702030302020204" pitchFamily="66"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969496"/>
          </a:xfrm>
          <a:prstGeom prst="rect">
            <a:avLst/>
          </a:prstGeom>
          <a:noFill/>
        </p:spPr>
        <p:txBody>
          <a:bodyPr wrap="square" rtlCol="0">
            <a:spAutoFit/>
          </a:bodyPr>
          <a:lstStyle/>
          <a:p>
            <a:pPr>
              <a:spcBef>
                <a:spcPts val="600"/>
              </a:spcBef>
            </a:pPr>
            <a:r>
              <a:rPr lang="en" sz="1900" b="1" dirty="0"/>
              <a:t>Yeroo kadhannu, akkuma hiriyaa keenyatti haasofnutti Waaqayyotti haasofna. Haa ta’u malee Waaqayyo akka keenya miti. Inni mootii Yuniversiiti.</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200329"/>
          </a:xfrm>
          <a:prstGeom prst="rect">
            <a:avLst/>
          </a:prstGeom>
          <a:noFill/>
        </p:spPr>
        <p:txBody>
          <a:bodyPr wrap="square">
            <a:spAutoFit/>
          </a:bodyPr>
          <a:lstStyle/>
          <a:p>
            <a:pPr>
              <a:spcBef>
                <a:spcPts val="600"/>
              </a:spcBef>
            </a:pPr>
            <a:r>
              <a:rPr lang="en" b="1" dirty="0"/>
              <a:t>Ija keenya dunuunfachuun kadhata irratti xiyyeeffachuuf nu gargaara, garuu yeroo tokko tokko hin dunuunfachuu hin dandeenyu (deemsa irra, konkolaachisuu fi kkf irra jiraachuu dandeenya)</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Haala kamiin keessattii fi yeroo kamittuu kadhachuu waan dandeenyuuf, yeroo hundumaa jilbeenfachuun nuuf hin mijatu.</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Sababa kanaa, amalli Daani’el kadhannaadhaaf fuula Isaa duratti jilbeenfachuu dha, Hundumaa ol</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jirta jedhee beekamtii kennuufii isaati.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180892"/>
            <a:ext cx="5995983"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Waanti barbaachisaan,</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kabaja Waaqayyoof maluun kadhatni keenya dhihaachuu isaa ti.</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 sz="2000" b="1" dirty="0"/>
              <a:t>Macaafa Qulqulluu keessatti, fkn namoota akkaataa adda addaatiin kadhatanii argina, akkaataadhuma keessa jiran irratti hundaa’uudhaan:</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1958224541"/>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625643" y="6127581"/>
            <a:ext cx="10940716" cy="677108"/>
          </a:xfrm>
          <a:prstGeom prst="rect">
            <a:avLst/>
          </a:prstGeom>
          <a:noFill/>
        </p:spPr>
        <p:txBody>
          <a:bodyPr wrap="square" rtlCol="0">
            <a:spAutoFit/>
          </a:bodyPr>
          <a:lstStyle/>
          <a:p>
            <a:pPr algn="ctr">
              <a:spcBef>
                <a:spcPts val="600"/>
              </a:spcBef>
            </a:pPr>
            <a:r>
              <a:rPr lang="en" sz="1900" b="1" dirty="0"/>
              <a:t>Haalli keenya maaliyyuu haa ta’u, Macaafni Qulqulluun utuu walirraa hin kutin akka kadhannuuf nu jajjabeessa (1 Tas. 5:17), jabaachuudhaan (Qol. 4:2) walitti fufiinsaan (Room.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AKKAATAA SIRRIITTI KADHACHUU</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err="1">
                <a:effectLst>
                  <a:outerShdw blurRad="38100" dist="38100" dir="2700000" algn="tl">
                    <a:srgbClr val="000000"/>
                  </a:outerShdw>
                </a:effectLst>
                <a:latin typeface="Comic Sans MS" panose="030F0702030302020204" pitchFamily="66" charset="0"/>
              </a:rPr>
              <a:t>Daani’elis</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yommuu</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akka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labsiin</a:t>
            </a:r>
            <a:r>
              <a:rPr lang="en-US" b="1" dirty="0">
                <a:effectLst>
                  <a:outerShdw blurRad="38100" dist="38100" dir="2700000" algn="tl">
                    <a:srgbClr val="000000"/>
                  </a:outerShdw>
                </a:effectLst>
                <a:latin typeface="Comic Sans MS" panose="030F0702030302020204" pitchFamily="66" charset="0"/>
              </a:rPr>
              <a:t> sun </a:t>
            </a:r>
            <a:r>
              <a:rPr lang="en-US" b="1" dirty="0" err="1">
                <a:effectLst>
                  <a:outerShdw blurRad="38100" dist="38100" dir="2700000" algn="tl">
                    <a:srgbClr val="000000"/>
                  </a:outerShdw>
                </a:effectLst>
                <a:latin typeface="Comic Sans MS" panose="030F0702030302020204" pitchFamily="66" charset="0"/>
              </a:rPr>
              <a:t>ba’e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beeketti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kutaa</a:t>
            </a:r>
            <a:r>
              <a:rPr lang="en-US" b="1" dirty="0">
                <a:effectLst>
                  <a:outerShdw blurRad="38100" dist="38100" dir="2700000" algn="tl">
                    <a:srgbClr val="000000"/>
                  </a:outerShdw>
                </a:effectLst>
                <a:latin typeface="Comic Sans MS" panose="030F0702030302020204" pitchFamily="66" charset="0"/>
              </a:rPr>
              <a:t> mana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foddaan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gara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Yerusaalemitti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garagalutti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ol</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ba’e</a:t>
            </a:r>
            <a:r>
              <a:rPr lang="en-US" b="1" dirty="0">
                <a:effectLst>
                  <a:outerShdw blurRad="38100" dist="38100" dir="2700000" algn="tl">
                    <a:srgbClr val="000000"/>
                  </a:outerShdw>
                </a:effectLst>
                <a:latin typeface="Comic Sans MS" panose="030F0702030302020204" pitchFamily="66" charset="0"/>
              </a:rPr>
              <a:t>. Innis </a:t>
            </a:r>
            <a:r>
              <a:rPr lang="en-US" b="1" dirty="0" err="1">
                <a:effectLst>
                  <a:outerShdw blurRad="38100" dist="38100" dir="2700000" algn="tl">
                    <a:srgbClr val="000000"/>
                  </a:outerShdw>
                </a:effectLst>
                <a:latin typeface="Comic Sans MS" panose="030F0702030302020204" pitchFamily="66" charset="0"/>
              </a:rPr>
              <a:t>akkuma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yeroo</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godhu</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guyyaatti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yeroo</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sadii</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jilbeenfatee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Waaqa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isaa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kadhate</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galatas</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galcheef</a:t>
            </a:r>
            <a:r>
              <a:rPr lang="en-US" b="1" dirty="0">
                <a:effectLst>
                  <a:outerShdw blurRad="38100" dist="38100" dir="2700000" algn="tl">
                    <a:srgbClr val="000000"/>
                  </a:outerShdw>
                </a:effectLst>
                <a:latin typeface="Comic Sans MS" panose="030F0702030302020204" pitchFamily="66"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661223" y="3644354"/>
            <a:ext cx="4606976" cy="113877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68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HEENOOK</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1306</TotalTime>
  <Words>1300</Words>
  <Application>Microsoft Office PowerPoint</Application>
  <PresentationFormat>Panorámica</PresentationFormat>
  <Paragraphs>85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106</cp:revision>
  <dcterms:created xsi:type="dcterms:W3CDTF">2026-03-23T08:04:11Z</dcterms:created>
  <dcterms:modified xsi:type="dcterms:W3CDTF">2026-05-07T19:15:58Z</dcterms:modified>
</cp:coreProperties>
</file>