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9" d="100"/>
          <a:sy n="9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en" sz="2400" b="1" dirty="0">
              <a:effectLst>
                <a:outerShdw blurRad="38100" dist="38100" dir="2700000" algn="tl">
                  <a:srgbClr val="000000"/>
                </a:outerShdw>
              </a:effectLst>
            </a:rPr>
            <a:t>CUBBUU</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Qormaata ittisuu</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200" b="1" dirty="0">
              <a:solidFill>
                <a:schemeClr val="accent5">
                  <a:lumMod val="50000"/>
                </a:schemeClr>
              </a:solidFill>
            </a:rPr>
            <a:t>Tooftaa cubbuu ittisuuf fayyadan</a:t>
          </a:r>
          <a:endParaRPr lang="es-ES" sz="2200" dirty="0">
            <a:solidFill>
              <a:schemeClr val="accent5">
                <a:lumMod val="50000"/>
              </a:schemeClr>
            </a:solidFill>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en" sz="2400" b="1" dirty="0">
              <a:effectLst>
                <a:outerShdw blurRad="38100" dist="38100" dir="2700000" algn="tl">
                  <a:srgbClr val="000000"/>
                </a:outerShdw>
              </a:effectLst>
            </a:rPr>
            <a:t>SEERA</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en-US" sz="2400" b="1" dirty="0" err="1">
              <a:solidFill>
                <a:schemeClr val="accent3">
                  <a:lumMod val="50000"/>
                </a:schemeClr>
              </a:solidFill>
            </a:rPr>
            <a:t>Seeraa</a:t>
          </a:r>
          <a:r>
            <a:rPr lang="en-US" sz="2400" b="1" dirty="0">
              <a:solidFill>
                <a:schemeClr val="accent3">
                  <a:lumMod val="50000"/>
                </a:schemeClr>
              </a:solidFill>
            </a:rPr>
            <a:t> fi </a:t>
          </a:r>
          <a:r>
            <a:rPr lang="en-US" sz="2400" b="1" dirty="0" err="1">
              <a:solidFill>
                <a:schemeClr val="accent3">
                  <a:lumMod val="50000"/>
                </a:schemeClr>
              </a:solidFill>
            </a:rPr>
            <a:t>cubbuu</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en" sz="2400" b="1" dirty="0">
              <a:effectLst>
                <a:outerShdw blurRad="38100" dist="38100" dir="2700000" algn="tl">
                  <a:srgbClr val="000000"/>
                </a:outerShdw>
              </a:effectLst>
            </a:rPr>
            <a:t>WANGEELA</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US" sz="2400" b="1" dirty="0" err="1">
              <a:solidFill>
                <a:schemeClr val="accent6">
                  <a:lumMod val="50000"/>
                </a:schemeClr>
              </a:solidFill>
            </a:rPr>
            <a:t>Wangeelaa</a:t>
          </a:r>
          <a:r>
            <a:rPr lang="en-US" sz="2400" b="1" dirty="0">
              <a:solidFill>
                <a:schemeClr val="accent6">
                  <a:lumMod val="50000"/>
                </a:schemeClr>
              </a:solidFill>
            </a:rPr>
            <a:t> fi Seera</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rPr>
            <a:t>Kattaa irratti ijaarame</a:t>
          </a:r>
          <a:endParaRPr lang="es-ES" sz="24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en" sz="2000" b="1" dirty="0"/>
            <a:t>Bakka cubbuu itti hojjechuu dandeessu hin dhaqin (Maar. 9:45; Iyyo. 23:11). Fkn. </a:t>
          </a:r>
          <a:r>
            <a:rPr lang="en-US" sz="2000" b="1" dirty="0"/>
            <a:t>M</a:t>
          </a:r>
          <a:r>
            <a:rPr lang="en" sz="2000" b="1" dirty="0"/>
            <a:t>ana sirbaa halkanii</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en" sz="2000" b="1" dirty="0"/>
            <a:t>Waanta cubbuutti si geessuu danda’u hin ilaalin (Maar. 9:47; Iyyo. 31:1). Fkn. Fiilmii xuraa’aa</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en" sz="2000" b="1" dirty="0"/>
            <a:t>Waanta gara cubbuutti si geessu irraa fagaadhu (Maar. 9:43; Iyyo. 23:12). Fkf, alkoolii bituu</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en" sz="2000" b="1" dirty="0"/>
            <a:t>Ga’aa gootee of hin yaadin (1 Qor. 10:12)</a:t>
          </a:r>
          <a:endParaRPr lang="es-ES" sz="2000"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en-US" sz="2000" b="1" dirty="0"/>
            <a:t>N</a:t>
          </a:r>
          <a:r>
            <a:rPr lang="en" sz="2000" b="1" dirty="0"/>
            <a:t>ama hundumaatti hammam akka gaarii taate hin himatin, akka Yesuus gadi of qabi (Maat. 6:2)</a:t>
          </a:r>
          <a:endParaRPr lang="es-ES" sz="20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en" sz="1800" b="1" dirty="0"/>
            <a:t>Onneekee keessaa hawwii hamaa balleessuuf waanta barbaachisaa ta’e kamiinuu godhi (Maat. 5:28-29)</a:t>
          </a:r>
          <a:endParaRPr lang="es-ES" sz="1800" dirty="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en" sz="2000" b="1" dirty="0"/>
            <a:t>Namoota biroo ceepha’uu fi itti murteessuu dhaabi (1 Qor. 4:5)</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en" sz="2000" b="1" dirty="0"/>
            <a:t>Diinotakee hin jibbin, garuu kadhadhuuf (Maat. 5:44)</a:t>
          </a:r>
          <a:endParaRPr lang="es-ES" sz="2000" dirty="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en" sz="2000" b="1" dirty="0"/>
            <a:t>Namoota naannookee jiranitti aaruu dhaabi (Maat. 5:22)</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en" sz="2000" b="1" dirty="0">
              <a:solidFill>
                <a:schemeClr val="tx1"/>
              </a:solidFill>
            </a:rPr>
            <a:t>Seerri cubbuun maal akka ta’e ibsa</a:t>
          </a:r>
          <a:endParaRPr lang="es-ES" sz="20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en" sz="2000" b="1" dirty="0">
              <a:solidFill>
                <a:schemeClr val="tx1"/>
              </a:solidFill>
            </a:rPr>
            <a:t>Yeroo cubbuu hojjennu, firdii du’a bara baraa jala galla</a:t>
          </a:r>
          <a:endParaRPr lang="es-ES" sz="2000" dirty="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en" sz="2000" b="1" dirty="0">
              <a:solidFill>
                <a:schemeClr val="tx1"/>
              </a:solidFill>
            </a:rPr>
            <a:t>Seerri cubbuu dhiisuu hin danda’u</a:t>
          </a:r>
          <a:endParaRPr lang="es-ES" sz="2000" dirty="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Yesuus gatii cubbuu keenyaa kaffaluuf du’a bara baraatiin dhiphate</a:t>
          </a:r>
          <a:endParaRPr lang="es-ES" sz="20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Yeroo aarsaa Yesuusiin fudhannu, cubbuun keenya nuuf dhiifama</a:t>
          </a:r>
          <a:endParaRPr lang="es-ES" sz="20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Takkaa nuuf dhiifamnaan, akka lammata cubbuu hin hojjenneef seera eegna</a:t>
          </a:r>
          <a:br>
            <a:rPr lang="es-ES" sz="2000" b="1" dirty="0">
              <a:effectLst>
                <a:outerShdw blurRad="38100" dist="38100" dir="2700000" algn="tl">
                  <a:srgbClr val="000000"/>
                </a:outerShdw>
              </a:effectLst>
            </a:rPr>
          </a:br>
          <a:r>
            <a:rPr lang="en" sz="2000" b="1" dirty="0">
              <a:effectLst>
                <a:outerShdw blurRad="38100" dist="38100" dir="2700000" algn="tl">
                  <a:srgbClr val="000000"/>
                </a:outerShdw>
              </a:effectLst>
            </a:rPr>
            <a:t>(1 Yoh. 2:1)</a:t>
          </a:r>
          <a:endParaRPr lang="es-ES" sz="20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Qormaata ittisuu</a:t>
          </a:r>
          <a:endParaRPr lang="es-ES" sz="2400" kern="1200" dirty="0">
            <a:solidFill>
              <a:schemeClr val="accent5">
                <a:lumMod val="50000"/>
              </a:schemeClr>
            </a:solidFill>
          </a:endParaRPr>
        </a:p>
        <a:p>
          <a:pPr marL="355600" lvl="1" indent="-355600" algn="l" defTabSz="977900" rtl="0">
            <a:lnSpc>
              <a:spcPct val="90000"/>
            </a:lnSpc>
            <a:spcBef>
              <a:spcPct val="0"/>
            </a:spcBef>
            <a:spcAft>
              <a:spcPct val="15000"/>
            </a:spcAft>
            <a:buFontTx/>
            <a:buBlip>
              <a:blip xmlns:r="http://schemas.openxmlformats.org/officeDocument/2006/relationships" r:embed="rId1"/>
            </a:buBlip>
          </a:pPr>
          <a:r>
            <a:rPr lang="en" sz="2200" b="1" kern="1200" dirty="0">
              <a:solidFill>
                <a:schemeClr val="accent5">
                  <a:lumMod val="50000"/>
                </a:schemeClr>
              </a:solidFill>
            </a:rPr>
            <a:t>Tooftaa cubbuu ittisuuf fayyadan</a:t>
          </a:r>
          <a:endParaRPr lang="es-ES" sz="22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CUBBUU</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en-US" sz="2400" b="1" kern="1200" dirty="0" err="1">
              <a:solidFill>
                <a:schemeClr val="accent3">
                  <a:lumMod val="50000"/>
                </a:schemeClr>
              </a:solidFill>
            </a:rPr>
            <a:t>Seeraa</a:t>
          </a:r>
          <a:r>
            <a:rPr lang="en-US" sz="2400" b="1" kern="1200" dirty="0">
              <a:solidFill>
                <a:schemeClr val="accent3">
                  <a:lumMod val="50000"/>
                </a:schemeClr>
              </a:solidFill>
            </a:rPr>
            <a:t> fi </a:t>
          </a:r>
          <a:r>
            <a:rPr lang="en-US" sz="2400" b="1" kern="1200" dirty="0" err="1">
              <a:solidFill>
                <a:schemeClr val="accent3">
                  <a:lumMod val="50000"/>
                </a:schemeClr>
              </a:solidFill>
            </a:rPr>
            <a:t>cubbuu</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SEERA</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US" sz="2400" b="1" kern="1200" dirty="0" err="1">
              <a:solidFill>
                <a:schemeClr val="accent6">
                  <a:lumMod val="50000"/>
                </a:schemeClr>
              </a:solidFill>
            </a:rPr>
            <a:t>Wangeelaa</a:t>
          </a:r>
          <a:r>
            <a:rPr lang="en-US" sz="2400" b="1" kern="1200" dirty="0">
              <a:solidFill>
                <a:schemeClr val="accent6">
                  <a:lumMod val="50000"/>
                </a:schemeClr>
              </a:solidFill>
            </a:rPr>
            <a:t> fi Seera</a:t>
          </a:r>
          <a:endParaRPr lang="es-ES" sz="2400" kern="1200" dirty="0">
            <a:solidFill>
              <a:schemeClr val="accent6">
                <a:lumMod val="50000"/>
              </a:schemeClr>
            </a:solidFill>
          </a:endParaRPr>
        </a:p>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rPr>
            <a:t>Kattaa irratti ijaarame</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WANGEELA</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23033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77457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774578" y="970318"/>
        <a:ext cx="1426087" cy="1417393"/>
      </dsp:txXfrm>
    </dsp:sp>
    <dsp:sp modelId="{A3E26721-2A91-4149-9137-02C2D254B38D}">
      <dsp:nvSpPr>
        <dsp:cNvPr id="0" name=""/>
        <dsp:cNvSpPr/>
      </dsp:nvSpPr>
      <dsp:spPr>
        <a:xfrm>
          <a:off x="225451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894950" y="52938"/>
          <a:ext cx="5420959"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Waanta gara cubbuutti si geessu irraa fagaadhu (Maar. 9:43; Iyyo. 23:12). Fkf, alkoolii bituu</a:t>
          </a:r>
          <a:endParaRPr lang="es-ES" sz="2000" kern="1200" dirty="0"/>
        </a:p>
      </dsp:txBody>
      <dsp:txXfrm>
        <a:off x="2894950" y="52938"/>
        <a:ext cx="5420959" cy="637827"/>
      </dsp:txXfrm>
    </dsp:sp>
    <dsp:sp modelId="{B2A20C54-1088-424E-804D-69E4B512CA18}">
      <dsp:nvSpPr>
        <dsp:cNvPr id="0" name=""/>
        <dsp:cNvSpPr/>
      </dsp:nvSpPr>
      <dsp:spPr>
        <a:xfrm>
          <a:off x="223364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871470" y="911696"/>
          <a:ext cx="5436054"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Bakka cubbuu itti hojjechuu dandeessu hin dhaqin (Maar. 9:45; Iyyo. 23:11). Fkn. </a:t>
          </a:r>
          <a:r>
            <a:rPr lang="en-US" sz="2000" b="1" kern="1200" dirty="0"/>
            <a:t>M</a:t>
          </a:r>
          <a:r>
            <a:rPr lang="en" sz="2000" b="1" kern="1200" dirty="0"/>
            <a:t>ana sirbaa halkanii</a:t>
          </a:r>
          <a:endParaRPr lang="es-ES" sz="2000" kern="1200" dirty="0"/>
        </a:p>
      </dsp:txBody>
      <dsp:txXfrm>
        <a:off x="2871470" y="911696"/>
        <a:ext cx="5436054" cy="637827"/>
      </dsp:txXfrm>
    </dsp:sp>
    <dsp:sp modelId="{AA7CAD85-152C-4DA1-BE5F-17040AE02EF1}">
      <dsp:nvSpPr>
        <dsp:cNvPr id="0" name=""/>
        <dsp:cNvSpPr/>
      </dsp:nvSpPr>
      <dsp:spPr>
        <a:xfrm>
          <a:off x="223364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871470" y="1811817"/>
          <a:ext cx="54506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Waanta cubbuutti si geessuu danda’u hin ilaalin (Maar. 9:47; Iyyo. 31:1). Fkn. Fiilmii xuraa’aa</a:t>
          </a:r>
          <a:endParaRPr lang="es-ES" sz="2000" kern="1200" dirty="0"/>
        </a:p>
      </dsp:txBody>
      <dsp:txXfrm>
        <a:off x="2871470" y="1811817"/>
        <a:ext cx="54506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Ga’aa gootee of hin yaadin (1 Qor. 10:12)</a:t>
          </a:r>
          <a:endParaRPr lang="es-ES" sz="2000"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N</a:t>
          </a:r>
          <a:r>
            <a:rPr lang="en" sz="2000" b="1" kern="1200" dirty="0"/>
            <a:t>ama hundumaatti hammam akka gaarii taate hin himatin, akka Yesuus gadi of qabi (Maat. 6:2)</a:t>
          </a:r>
          <a:endParaRPr lang="es-ES" sz="2000" kern="1200" dirty="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t>Onneekee keessaa hawwii hamaa balleessuuf waanta barbaachisaa ta’e kamiinuu godhi (Maat. 5:28-29)</a:t>
          </a:r>
          <a:endParaRPr lang="es-ES" sz="1800" kern="1200" dirty="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Namoota biroo ceepha’uu fi itti murteessuu dhaabi (1 Qor. 4:5)</a:t>
          </a:r>
          <a:endParaRPr lang="es-ES" sz="20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Diinotakee hin jibbin, garuu kadhadhuuf (Maat. 5:44)</a:t>
          </a:r>
          <a:endParaRPr lang="es-ES" sz="2000" kern="1200" dirty="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Namoota naannookee jiranitti aaruu dhaabi (Maat. 5:22)</a:t>
          </a:r>
          <a:endParaRPr lang="es-ES" sz="20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Seerri cubbuun maal akka ta’e ibsa</a:t>
          </a:r>
          <a:endParaRPr lang="es-ES" sz="2000" kern="1200" dirty="0">
            <a:solidFill>
              <a:schemeClr val="tx1"/>
            </a:solidFill>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Yeroo cubbuu hojjennu, firdii du’a bara baraa jala galla</a:t>
          </a:r>
          <a:endParaRPr lang="es-ES" sz="2000" kern="1200" dirty="0">
            <a:solidFill>
              <a:schemeClr val="tx1"/>
            </a:solidFill>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Seerri cubbuu dhiisuu hin danda’u</a:t>
          </a:r>
          <a:endParaRPr lang="es-ES" sz="2000" kern="1200" dirty="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Yesuus gatii cubbuu keenyaa kaffaluuf du’a bara baraatiin dhiphate</a:t>
          </a:r>
          <a:endParaRPr lang="es-ES" sz="2000"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Yeroo aarsaa Yesuusiin fudhannu, cubbuun keenya nuuf dhiifama</a:t>
          </a:r>
          <a:endParaRPr lang="es-ES" sz="2000"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Takkaa nuuf dhiifamnaan, akka lammata cubbuu hin hojjenneef seera eegna</a:t>
          </a:r>
          <a:br>
            <a:rPr lang="es-ES" sz="2000" b="1" kern="1200" dirty="0">
              <a:effectLst>
                <a:outerShdw blurRad="38100" dist="38100" dir="2700000" algn="tl">
                  <a:srgbClr val="000000"/>
                </a:outerShdw>
              </a:effectLst>
            </a:rPr>
          </a:br>
          <a:r>
            <a:rPr lang="en" sz="2000" b="1" kern="1200" dirty="0">
              <a:effectLst>
                <a:outerShdw blurRad="38100" dist="38100" dir="2700000" algn="tl">
                  <a:srgbClr val="000000"/>
                </a:outerShdw>
              </a:effectLst>
            </a:rPr>
            <a:t>(1 Yoh. 2:1)</a:t>
          </a:r>
          <a:endParaRPr lang="es-ES" sz="20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29/05/2026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en" sz="4400" b="1" spc="300" dirty="0">
                <a:ln/>
                <a:solidFill>
                  <a:srgbClr val="DC5252"/>
                </a:solidFill>
                <a:effectLst>
                  <a:outerShdw blurRad="38100" dist="12700" dir="2700000" algn="tl">
                    <a:srgbClr val="000000"/>
                  </a:outerShdw>
                </a:effectLst>
              </a:rPr>
              <a:t>CUBBUU, </a:t>
            </a:r>
            <a:r>
              <a:rPr lang="en" sz="4400" b="1" spc="300" dirty="0">
                <a:ln/>
                <a:solidFill>
                  <a:srgbClr val="0070C0"/>
                </a:solidFill>
                <a:effectLst>
                  <a:outerShdw blurRad="38100" dist="12700" dir="2700000" algn="tl">
                    <a:srgbClr val="000000"/>
                  </a:outerShdw>
                </a:effectLst>
              </a:rPr>
              <a:t>WANGEELAA</a:t>
            </a:r>
            <a:r>
              <a:rPr lang="en" sz="4400" b="1" spc="300" dirty="0">
                <a:ln/>
                <a:solidFill>
                  <a:srgbClr val="997141"/>
                </a:solidFill>
                <a:effectLst>
                  <a:outerShdw blurRad="38100" dist="12700" dir="2700000" algn="tl">
                    <a:srgbClr val="000000"/>
                  </a:outerShdw>
                </a:effectLst>
              </a:rPr>
              <a:t>, FI SEERA</a:t>
            </a: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176045" y="4884957"/>
            <a:ext cx="3281156" cy="338554"/>
          </a:xfrm>
          <a:prstGeom prst="rect">
            <a:avLst/>
          </a:prstGeom>
          <a:noFill/>
        </p:spPr>
        <p:txBody>
          <a:bodyPr wrap="none" rtlCol="0">
            <a:spAutoFit/>
          </a:bodyPr>
          <a:lstStyle/>
          <a:p>
            <a:pPr algn="r"/>
            <a:r>
              <a:rPr lang="en" sz="1600" b="1" dirty="0">
                <a:solidFill>
                  <a:srgbClr val="884502"/>
                </a:solidFill>
              </a:rPr>
              <a:t>Barnoota 9ffaa Caamsaa 30, 2026</a:t>
            </a: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WANGEELAA FI SEERA</a:t>
            </a: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Nu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akka</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namni</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seera</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eeguudhaan</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utuu</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hin</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ta’in</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amantiidhaan</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qajeelaa</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taasifamu</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ni</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outerShdw>
                </a:effectLst>
                <a:latin typeface="Comic Sans MS" panose="030F0702030302020204" pitchFamily="66" charset="0"/>
              </a:rPr>
              <a:t>amannaatii</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(Room. 3:28)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0" y="1477800"/>
            <a:ext cx="7954077" cy="1323439"/>
          </a:xfrm>
          <a:prstGeom prst="rect">
            <a:avLst/>
          </a:prstGeom>
          <a:noFill/>
        </p:spPr>
        <p:txBody>
          <a:bodyPr wrap="square" rtlCol="0">
            <a:spAutoFit/>
          </a:bodyPr>
          <a:lstStyle/>
          <a:p>
            <a:pPr>
              <a:spcBef>
                <a:spcPts val="600"/>
              </a:spcBef>
            </a:pPr>
            <a:r>
              <a:rPr lang="en" sz="2000" b="1" dirty="0"/>
              <a:t>Fayyinni keenya (dhiifamuun cubbuutii fi jireenya bara baraa) karaa hojii Yesuus fannoo irratti hojjetee argama (Gal. 3:13). Kun akka nuy Yesuusiin jaallannuuf nu hawwata (1 Yoh. 4:9, 19). Jaalala kana immoo abboommota Isaa eeguudhaan agarsiifna (Yoh. 14:15).</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2572124552"/>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325"/>
            <a:ext cx="11849100" cy="707886"/>
          </a:xfrm>
          <a:prstGeom prst="rect">
            <a:avLst/>
          </a:prstGeom>
          <a:noFill/>
        </p:spPr>
        <p:txBody>
          <a:bodyPr wrap="square" rtlCol="0">
            <a:spAutoFit/>
          </a:bodyPr>
          <a:lstStyle/>
          <a:p>
            <a:pPr>
              <a:spcBef>
                <a:spcPts val="600"/>
              </a:spcBef>
            </a:pPr>
            <a:r>
              <a:rPr lang="en" sz="2000" b="1" dirty="0"/>
              <a:t>Yesuus tasa Seera diiguu yaadee hin beeku, jabeessuu malee (Maat. 5:17). Seerrii fi Wangeelli calaqqee amala Waaqayyooti: inni jaalala.</a:t>
            </a: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2974687"/>
            <a:ext cx="716480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Walitti dhufeenya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Seeraa fi Wangeelaa walitti qabnee haa ilaallu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(innis, fayyina karaa dhiiga Yesuus</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argamu dha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KATTAA IRRATTI IJAARAME</a:t>
            </a: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Kanaafuu</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namni</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dubbii</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koo</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kana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dhaga’ee</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hojiidhaan</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argisiisu</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hundi, nama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ogeessa</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mana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isaa</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kattaa</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irratti</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ijaarrate</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fakkaata</a:t>
            </a:r>
            <a:r>
              <a:rPr lang="en-U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(Maat. 7:24)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1015663"/>
          </a:xfrm>
          <a:prstGeom prst="rect">
            <a:avLst/>
          </a:prstGeom>
          <a:noFill/>
        </p:spPr>
        <p:txBody>
          <a:bodyPr wrap="square" rtlCol="0">
            <a:spAutoFit/>
          </a:bodyPr>
          <a:lstStyle/>
          <a:p>
            <a:pPr>
              <a:spcBef>
                <a:spcPts val="600"/>
              </a:spcBef>
            </a:pPr>
            <a:r>
              <a:rPr lang="en" sz="2000" b="1" dirty="0"/>
              <a:t>Wangeela fudhachuun adeemsa hordofuu dabalata. Tarkaanfiin jalqabaa beekumsa dha. Namni tokko akka nu fayyisuu danda’u beekuutu nurra jira (Room. 10:14).</a:t>
            </a: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824905"/>
            <a:ext cx="7825314" cy="1323439"/>
          </a:xfrm>
          <a:prstGeom prst="rect">
            <a:avLst/>
          </a:prstGeom>
          <a:noFill/>
        </p:spPr>
        <p:txBody>
          <a:bodyPr wrap="square">
            <a:spAutoFit/>
          </a:bodyPr>
          <a:lstStyle/>
          <a:p>
            <a:pPr>
              <a:spcBef>
                <a:spcPts val="600"/>
              </a:spcBef>
            </a:pPr>
            <a:r>
              <a:rPr lang="en" sz="2000" b="1" dirty="0"/>
              <a:t>Beekumsi gochaa qabatamaa ta’ee tumsamuu qaba (Maat. 7:24-25). Hojii Seeraatiin alatti qajeelota taane (Room. 3:28), garuu hojiin kun jireenya keenya keessatti akka bu’aa fayyinaatti mul’achuun barbaachisaa dha (Maat. 7:18-21).</a:t>
            </a: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333761"/>
            <a:ext cx="7908235"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Garuu beekumsi qofti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nun fayyisu. Warra beekumsa fayyinaa fudhatanii, garuu qajeelfamoota wangeelaaf hin bulle, Yesuus nama mana isaa cirracha irratti ijaarratee “kufaatiin isaa guddaa ta’ee” wajjin wal bira qabe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(Maat. 7:26-27).</a:t>
            </a: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03885"/>
            <a:ext cx="782531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Yeroo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Yesuusiin fudhannee Isaa wajjin walitti dhiheenyaan jiraannu, abboommota Isaa eegnu, Kattaa irratti ijaaraa jirra.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422727" y="1107754"/>
            <a:ext cx="10152508" cy="4708981"/>
          </a:xfrm>
          <a:prstGeom prst="rect">
            <a:avLst/>
          </a:prstGeom>
          <a:noFill/>
        </p:spPr>
        <p:txBody>
          <a:bodyPr wrap="square">
            <a:spAutoFit/>
          </a:bodyPr>
          <a:lstStyle/>
          <a:p>
            <a:pPr>
              <a:spcBef>
                <a:spcPts val="600"/>
              </a:spcBef>
            </a:pPr>
            <a:r>
              <a:rPr lang="en" sz="3000" b="1" dirty="0">
                <a:latin typeface="Constantia" panose="02030602050306030303" pitchFamily="18" charset="0"/>
              </a:rPr>
              <a:t>“Seerri namatti cubbuu isaa agarsiisa, garuu fayyina tokkoyyuu hin kennu. </a:t>
            </a:r>
            <a:r>
              <a:rPr lang="en-US" sz="3000" b="1" dirty="0">
                <a:latin typeface="Constantia" panose="02030602050306030303" pitchFamily="18" charset="0"/>
              </a:rPr>
              <a:t>Isa </a:t>
            </a:r>
            <a:r>
              <a:rPr lang="en-US" sz="3000" b="1" dirty="0" err="1">
                <a:latin typeface="Constantia" panose="02030602050306030303" pitchFamily="18" charset="0"/>
              </a:rPr>
              <a:t>abboomamuuf</a:t>
            </a:r>
            <a:r>
              <a:rPr lang="en-US" sz="3000" b="1" dirty="0">
                <a:latin typeface="Constantia" panose="02030602050306030303" pitchFamily="18" charset="0"/>
              </a:rPr>
              <a:t> </a:t>
            </a:r>
            <a:r>
              <a:rPr lang="en-US" sz="3000" b="1" dirty="0" err="1">
                <a:latin typeface="Constantia" panose="02030602050306030303" pitchFamily="18" charset="0"/>
              </a:rPr>
              <a:t>jireenya</a:t>
            </a:r>
            <a:r>
              <a:rPr lang="en-US" sz="3000" b="1" dirty="0">
                <a:latin typeface="Constantia" panose="02030602050306030303" pitchFamily="18" charset="0"/>
              </a:rPr>
              <a:t> </a:t>
            </a:r>
            <a:r>
              <a:rPr lang="en-US" sz="3000" b="1" dirty="0" err="1">
                <a:latin typeface="Constantia" panose="02030602050306030303" pitchFamily="18" charset="0"/>
              </a:rPr>
              <a:t>abdachiisa</a:t>
            </a:r>
            <a:r>
              <a:rPr lang="en-US" sz="3000" b="1" dirty="0">
                <a:latin typeface="Constantia" panose="02030602050306030303" pitchFamily="18" charset="0"/>
              </a:rPr>
              <a:t>, isa </a:t>
            </a:r>
            <a:r>
              <a:rPr lang="en-US" sz="3000" b="1" dirty="0" err="1">
                <a:latin typeface="Constantia" panose="02030602050306030303" pitchFamily="18" charset="0"/>
              </a:rPr>
              <a:t>irra</a:t>
            </a:r>
            <a:r>
              <a:rPr lang="en-US" sz="3000" b="1" dirty="0">
                <a:latin typeface="Constantia" panose="02030602050306030303" pitchFamily="18" charset="0"/>
              </a:rPr>
              <a:t> </a:t>
            </a:r>
            <a:r>
              <a:rPr lang="en-US" sz="3000" b="1" dirty="0" err="1">
                <a:latin typeface="Constantia" panose="02030602050306030303" pitchFamily="18" charset="0"/>
              </a:rPr>
              <a:t>daddarbu</a:t>
            </a:r>
            <a:r>
              <a:rPr lang="en-US" sz="3000" b="1" dirty="0">
                <a:latin typeface="Constantia" panose="02030602050306030303" pitchFamily="18" charset="0"/>
              </a:rPr>
              <a:t> </a:t>
            </a:r>
            <a:r>
              <a:rPr lang="en-US" sz="3000" b="1" dirty="0" err="1">
                <a:latin typeface="Constantia" panose="02030602050306030303" pitchFamily="18" charset="0"/>
              </a:rPr>
              <a:t>immoo</a:t>
            </a:r>
            <a:r>
              <a:rPr lang="en-US" sz="3000" b="1" dirty="0">
                <a:latin typeface="Constantia" panose="02030602050306030303" pitchFamily="18" charset="0"/>
              </a:rPr>
              <a:t> </a:t>
            </a:r>
            <a:r>
              <a:rPr lang="en-US" sz="3000" b="1" dirty="0" err="1">
                <a:latin typeface="Constantia" panose="02030602050306030303" pitchFamily="18" charset="0"/>
              </a:rPr>
              <a:t>ga’een</a:t>
            </a:r>
            <a:r>
              <a:rPr lang="en-US" sz="3000" b="1" dirty="0">
                <a:latin typeface="Constantia" panose="02030602050306030303" pitchFamily="18" charset="0"/>
              </a:rPr>
              <a:t> </a:t>
            </a:r>
            <a:r>
              <a:rPr lang="en-US" sz="3000" b="1" dirty="0" err="1">
                <a:latin typeface="Constantia" panose="02030602050306030303" pitchFamily="18" charset="0"/>
              </a:rPr>
              <a:t>isaa</a:t>
            </a:r>
            <a:r>
              <a:rPr lang="en-US" sz="3000" b="1" dirty="0">
                <a:latin typeface="Constantia" panose="02030602050306030303" pitchFamily="18" charset="0"/>
              </a:rPr>
              <a:t> </a:t>
            </a:r>
            <a:r>
              <a:rPr lang="en-US" sz="3000" b="1" dirty="0" err="1">
                <a:latin typeface="Constantia" panose="02030602050306030303" pitchFamily="18" charset="0"/>
              </a:rPr>
              <a:t>du’a</a:t>
            </a:r>
            <a:r>
              <a:rPr lang="en-US" sz="3000" b="1" dirty="0">
                <a:latin typeface="Constantia" panose="02030602050306030303" pitchFamily="18" charset="0"/>
              </a:rPr>
              <a:t> </a:t>
            </a:r>
            <a:r>
              <a:rPr lang="en-US" sz="3000" b="1" dirty="0" err="1">
                <a:latin typeface="Constantia" panose="02030602050306030303" pitchFamily="18" charset="0"/>
              </a:rPr>
              <a:t>akka</a:t>
            </a:r>
            <a:r>
              <a:rPr lang="en-US" sz="3000" b="1" dirty="0">
                <a:latin typeface="Constantia" panose="02030602050306030303" pitchFamily="18" charset="0"/>
              </a:rPr>
              <a:t> </a:t>
            </a:r>
            <a:r>
              <a:rPr lang="en-US" sz="3000" b="1" dirty="0" err="1">
                <a:latin typeface="Constantia" panose="02030602050306030303" pitchFamily="18" charset="0"/>
              </a:rPr>
              <a:t>ta’e</a:t>
            </a:r>
            <a:r>
              <a:rPr lang="en-US" sz="3000" b="1" dirty="0">
                <a:latin typeface="Constantia" panose="02030602050306030303" pitchFamily="18" charset="0"/>
              </a:rPr>
              <a:t> </a:t>
            </a:r>
            <a:r>
              <a:rPr lang="en-US" sz="3000" b="1" dirty="0" err="1">
                <a:latin typeface="Constantia" panose="02030602050306030303" pitchFamily="18" charset="0"/>
              </a:rPr>
              <a:t>labsa</a:t>
            </a:r>
            <a:r>
              <a:rPr lang="en-US" sz="3000" b="1" dirty="0">
                <a:latin typeface="Constantia" panose="02030602050306030303" pitchFamily="18" charset="0"/>
              </a:rPr>
              <a:t>. </a:t>
            </a:r>
            <a:r>
              <a:rPr lang="en-US" sz="3000" b="1" dirty="0" err="1">
                <a:latin typeface="Constantia" panose="02030602050306030303" pitchFamily="18" charset="0"/>
              </a:rPr>
              <a:t>Wangeela</a:t>
            </a:r>
            <a:r>
              <a:rPr lang="en-US" sz="3000" b="1" dirty="0">
                <a:latin typeface="Constantia" panose="02030602050306030303" pitchFamily="18" charset="0"/>
              </a:rPr>
              <a:t> </a:t>
            </a:r>
            <a:r>
              <a:rPr lang="en-US" sz="3000" b="1" dirty="0" err="1">
                <a:latin typeface="Constantia" panose="02030602050306030303" pitchFamily="18" charset="0"/>
              </a:rPr>
              <a:t>Kiristoos</a:t>
            </a:r>
            <a:r>
              <a:rPr lang="en-US" sz="3000" b="1" dirty="0">
                <a:latin typeface="Constantia" panose="02030602050306030303" pitchFamily="18" charset="0"/>
              </a:rPr>
              <a:t> </a:t>
            </a:r>
            <a:r>
              <a:rPr lang="en-US" sz="3000" b="1" dirty="0" err="1">
                <a:latin typeface="Constantia" panose="02030602050306030303" pitchFamily="18" charset="0"/>
              </a:rPr>
              <a:t>qofaatu</a:t>
            </a:r>
            <a:r>
              <a:rPr lang="en-US" sz="3000" b="1" dirty="0">
                <a:latin typeface="Constantia" panose="02030602050306030303" pitchFamily="18" charset="0"/>
              </a:rPr>
              <a:t> </a:t>
            </a:r>
            <a:r>
              <a:rPr lang="en-US" sz="3000" b="1" dirty="0" err="1">
                <a:latin typeface="Constantia" panose="02030602050306030303" pitchFamily="18" charset="0"/>
              </a:rPr>
              <a:t>murtii</a:t>
            </a:r>
            <a:r>
              <a:rPr lang="en-US" sz="3000" b="1" dirty="0">
                <a:latin typeface="Constantia" panose="02030602050306030303" pitchFamily="18" charset="0"/>
              </a:rPr>
              <a:t> </a:t>
            </a:r>
            <a:r>
              <a:rPr lang="en-US" sz="3000" b="1" dirty="0" err="1">
                <a:latin typeface="Constantia" panose="02030602050306030303" pitchFamily="18" charset="0"/>
              </a:rPr>
              <a:t>ykn</a:t>
            </a:r>
            <a:r>
              <a:rPr lang="en-US" sz="3000" b="1" dirty="0">
                <a:latin typeface="Constantia" panose="02030602050306030303" pitchFamily="18" charset="0"/>
              </a:rPr>
              <a:t> </a:t>
            </a:r>
            <a:r>
              <a:rPr lang="en-US" sz="3000" b="1" dirty="0" err="1">
                <a:latin typeface="Constantia" panose="02030602050306030303" pitchFamily="18" charset="0"/>
              </a:rPr>
              <a:t>faalama</a:t>
            </a:r>
            <a:r>
              <a:rPr lang="en-US" sz="3000" b="1" dirty="0">
                <a:latin typeface="Constantia" panose="02030602050306030303" pitchFamily="18" charset="0"/>
              </a:rPr>
              <a:t> </a:t>
            </a:r>
            <a:r>
              <a:rPr lang="en-US" sz="3000" b="1" dirty="0" err="1">
                <a:latin typeface="Constantia" panose="02030602050306030303" pitchFamily="18" charset="0"/>
              </a:rPr>
              <a:t>cubbuu</a:t>
            </a:r>
            <a:r>
              <a:rPr lang="en-US" sz="3000" b="1" dirty="0">
                <a:latin typeface="Constantia" panose="02030602050306030303" pitchFamily="18" charset="0"/>
              </a:rPr>
              <a:t> </a:t>
            </a:r>
            <a:r>
              <a:rPr lang="en-US" sz="3000" b="1" dirty="0" err="1">
                <a:latin typeface="Constantia" panose="02030602050306030303" pitchFamily="18" charset="0"/>
              </a:rPr>
              <a:t>jala</a:t>
            </a:r>
            <a:r>
              <a:rPr lang="en-US" sz="3000" b="1" dirty="0">
                <a:latin typeface="Constantia" panose="02030602050306030303" pitchFamily="18" charset="0"/>
              </a:rPr>
              <a:t> isa </a:t>
            </a:r>
            <a:r>
              <a:rPr lang="en-US" sz="3000" b="1" dirty="0" err="1">
                <a:latin typeface="Constantia" panose="02030602050306030303" pitchFamily="18" charset="0"/>
              </a:rPr>
              <a:t>baasuu</a:t>
            </a:r>
            <a:r>
              <a:rPr lang="en-US" sz="3000" b="1" dirty="0">
                <a:latin typeface="Constantia" panose="02030602050306030303" pitchFamily="18" charset="0"/>
              </a:rPr>
              <a:t> </a:t>
            </a:r>
            <a:r>
              <a:rPr lang="en-US" sz="3000" b="1" dirty="0" err="1">
                <a:latin typeface="Constantia" panose="02030602050306030303" pitchFamily="18" charset="0"/>
              </a:rPr>
              <a:t>danda’a</a:t>
            </a:r>
            <a:r>
              <a:rPr lang="en-US" sz="3000" b="1" dirty="0">
                <a:latin typeface="Constantia" panose="02030602050306030303" pitchFamily="18" charset="0"/>
              </a:rPr>
              <a:t>. </a:t>
            </a:r>
            <a:r>
              <a:rPr lang="en-US" sz="3000" b="1" dirty="0" err="1">
                <a:latin typeface="Constantia" panose="02030602050306030303" pitchFamily="18" charset="0"/>
              </a:rPr>
              <a:t>Waaqayyoon</a:t>
            </a:r>
            <a:r>
              <a:rPr lang="en-US" sz="3000" b="1" dirty="0">
                <a:latin typeface="Constantia" panose="02030602050306030303" pitchFamily="18" charset="0"/>
              </a:rPr>
              <a:t>, Isa </a:t>
            </a:r>
            <a:r>
              <a:rPr lang="en-US" sz="3000" b="1" dirty="0" err="1">
                <a:latin typeface="Constantia" panose="02030602050306030303" pitchFamily="18" charset="0"/>
              </a:rPr>
              <a:t>seerri</a:t>
            </a:r>
            <a:r>
              <a:rPr lang="en-US" sz="3000" b="1" dirty="0">
                <a:latin typeface="Constantia" panose="02030602050306030303" pitchFamily="18" charset="0"/>
              </a:rPr>
              <a:t> Isaa </a:t>
            </a:r>
            <a:r>
              <a:rPr lang="en-US" sz="3000" b="1" dirty="0" err="1">
                <a:latin typeface="Constantia" panose="02030602050306030303" pitchFamily="18" charset="0"/>
              </a:rPr>
              <a:t>irra</a:t>
            </a:r>
            <a:r>
              <a:rPr lang="en-US" sz="3000" b="1" dirty="0">
                <a:latin typeface="Constantia" panose="02030602050306030303" pitchFamily="18" charset="0"/>
              </a:rPr>
              <a:t> </a:t>
            </a:r>
            <a:r>
              <a:rPr lang="en-US" sz="3000" b="1" dirty="0" err="1">
                <a:latin typeface="Constantia" panose="02030602050306030303" pitchFamily="18" charset="0"/>
              </a:rPr>
              <a:t>daddarbame</a:t>
            </a:r>
            <a:r>
              <a:rPr lang="en-US" sz="3000" b="1" dirty="0">
                <a:latin typeface="Constantia" panose="02030602050306030303" pitchFamily="18" charset="0"/>
              </a:rPr>
              <a:t> </a:t>
            </a:r>
            <a:r>
              <a:rPr lang="en-US" sz="3000" b="1" dirty="0" err="1">
                <a:latin typeface="Constantia" panose="02030602050306030303" pitchFamily="18" charset="0"/>
              </a:rPr>
              <a:t>duratti</a:t>
            </a:r>
            <a:r>
              <a:rPr lang="en-US" sz="3000" b="1" dirty="0">
                <a:latin typeface="Constantia" panose="02030602050306030303" pitchFamily="18" charset="0"/>
              </a:rPr>
              <a:t> </a:t>
            </a:r>
            <a:r>
              <a:rPr lang="en-US" sz="3000" b="1" dirty="0" err="1">
                <a:latin typeface="Constantia" panose="02030602050306030303" pitchFamily="18" charset="0"/>
              </a:rPr>
              <a:t>cubbuu</a:t>
            </a:r>
            <a:r>
              <a:rPr lang="en-US" sz="3000" b="1" dirty="0">
                <a:latin typeface="Constantia" panose="02030602050306030303" pitchFamily="18" charset="0"/>
              </a:rPr>
              <a:t> </a:t>
            </a:r>
            <a:r>
              <a:rPr lang="en-US" sz="3000" b="1" dirty="0" err="1">
                <a:latin typeface="Constantia" panose="02030602050306030303" pitchFamily="18" charset="0"/>
              </a:rPr>
              <a:t>himachuu</a:t>
            </a:r>
            <a:r>
              <a:rPr lang="en-US" sz="3000" b="1" dirty="0">
                <a:latin typeface="Constantia" panose="02030602050306030303" pitchFamily="18" charset="0"/>
              </a:rPr>
              <a:t> </a:t>
            </a:r>
            <a:r>
              <a:rPr lang="en-US" sz="3000" b="1" dirty="0" err="1">
                <a:latin typeface="Constantia" panose="02030602050306030303" pitchFamily="18" charset="0"/>
              </a:rPr>
              <a:t>shaakaluu</a:t>
            </a:r>
            <a:r>
              <a:rPr lang="en-US" sz="3000" b="1" dirty="0">
                <a:latin typeface="Constantia" panose="02030602050306030303" pitchFamily="18" charset="0"/>
              </a:rPr>
              <a:t> </a:t>
            </a:r>
            <a:r>
              <a:rPr lang="en-US" sz="3000" b="1" dirty="0" err="1">
                <a:latin typeface="Constantia" panose="02030602050306030303" pitchFamily="18" charset="0"/>
              </a:rPr>
              <a:t>qaba</a:t>
            </a:r>
            <a:r>
              <a:rPr lang="en-US" sz="3000" b="1" dirty="0">
                <a:latin typeface="Constantia" panose="02030602050306030303" pitchFamily="18" charset="0"/>
              </a:rPr>
              <a:t>; </a:t>
            </a:r>
            <a:r>
              <a:rPr lang="en-US" sz="3000" b="1" dirty="0" err="1">
                <a:latin typeface="Constantia" panose="02030602050306030303" pitchFamily="18" charset="0"/>
              </a:rPr>
              <a:t>Kiristoositti</a:t>
            </a:r>
            <a:r>
              <a:rPr lang="en-US" sz="3000" b="1" dirty="0">
                <a:latin typeface="Constantia" panose="02030602050306030303" pitchFamily="18" charset="0"/>
              </a:rPr>
              <a:t> </a:t>
            </a:r>
            <a:r>
              <a:rPr lang="en-US" sz="3000" b="1" dirty="0" err="1">
                <a:latin typeface="Constantia" panose="02030602050306030303" pitchFamily="18" charset="0"/>
              </a:rPr>
              <a:t>amanuu</a:t>
            </a:r>
            <a:r>
              <a:rPr lang="en-US" sz="3000" b="1" dirty="0">
                <a:latin typeface="Constantia" panose="02030602050306030303" pitchFamily="18" charset="0"/>
              </a:rPr>
              <a:t> fi </a:t>
            </a:r>
            <a:r>
              <a:rPr lang="en-US" sz="3000" b="1" dirty="0" err="1">
                <a:latin typeface="Constantia" panose="02030602050306030303" pitchFamily="18" charset="0"/>
              </a:rPr>
              <a:t>aarsaa</a:t>
            </a:r>
            <a:r>
              <a:rPr lang="en-US" sz="3000" b="1" dirty="0">
                <a:latin typeface="Constantia" panose="02030602050306030303" pitchFamily="18" charset="0"/>
              </a:rPr>
              <a:t> </a:t>
            </a:r>
            <a:r>
              <a:rPr lang="en-US" sz="3000" b="1" dirty="0" err="1">
                <a:latin typeface="Constantia" panose="02030602050306030303" pitchFamily="18" charset="0"/>
              </a:rPr>
              <a:t>Isaatti</a:t>
            </a:r>
            <a:r>
              <a:rPr lang="en-US" sz="3000" b="1" dirty="0">
                <a:latin typeface="Constantia" panose="02030602050306030303" pitchFamily="18" charset="0"/>
              </a:rPr>
              <a:t> </a:t>
            </a:r>
            <a:r>
              <a:rPr lang="en-US" sz="3000" b="1" dirty="0" err="1">
                <a:latin typeface="Constantia" panose="02030602050306030303" pitchFamily="18" charset="0"/>
              </a:rPr>
              <a:t>amanuu</a:t>
            </a:r>
            <a:r>
              <a:rPr lang="en-US" sz="3000" b="1" dirty="0">
                <a:latin typeface="Constantia" panose="02030602050306030303" pitchFamily="18" charset="0"/>
              </a:rPr>
              <a:t> </a:t>
            </a:r>
            <a:r>
              <a:rPr lang="en-US" sz="3000" b="1" dirty="0" err="1">
                <a:latin typeface="Constantia" panose="02030602050306030303" pitchFamily="18" charset="0"/>
              </a:rPr>
              <a:t>qaba</a:t>
            </a:r>
            <a:r>
              <a:rPr lang="en-US" sz="3000" b="1" dirty="0">
                <a:latin typeface="Constantia" panose="02030602050306030303" pitchFamily="18" charset="0"/>
              </a:rPr>
              <a:t>. </a:t>
            </a:r>
            <a:r>
              <a:rPr lang="en-US" sz="3000" b="1" dirty="0" err="1">
                <a:latin typeface="Constantia" panose="02030602050306030303" pitchFamily="18" charset="0"/>
              </a:rPr>
              <a:t>Akkasitti</a:t>
            </a:r>
            <a:r>
              <a:rPr lang="en-US" sz="3000" b="1" dirty="0">
                <a:latin typeface="Constantia" panose="02030602050306030303" pitchFamily="18" charset="0"/>
              </a:rPr>
              <a:t> “</a:t>
            </a:r>
            <a:r>
              <a:rPr lang="en-US" sz="3000" b="1" dirty="0" err="1">
                <a:latin typeface="Constantia" panose="02030602050306030303" pitchFamily="18" charset="0"/>
              </a:rPr>
              <a:t>dhiifama</a:t>
            </a:r>
            <a:r>
              <a:rPr lang="en-US" sz="3000" b="1" dirty="0">
                <a:latin typeface="Constantia" panose="02030602050306030303" pitchFamily="18" charset="0"/>
              </a:rPr>
              <a:t> </a:t>
            </a:r>
            <a:r>
              <a:rPr lang="en-US" sz="3000" b="1" dirty="0" err="1">
                <a:latin typeface="Constantia" panose="02030602050306030303" pitchFamily="18" charset="0"/>
              </a:rPr>
              <a:t>cubbuu</a:t>
            </a:r>
            <a:r>
              <a:rPr lang="en-US" sz="3000" b="1" dirty="0">
                <a:latin typeface="Constantia" panose="02030602050306030303" pitchFamily="18" charset="0"/>
              </a:rPr>
              <a:t> isa </a:t>
            </a:r>
            <a:r>
              <a:rPr lang="en-US" sz="3000" b="1" dirty="0" err="1">
                <a:latin typeface="Constantia" panose="02030602050306030303" pitchFamily="18" charset="0"/>
              </a:rPr>
              <a:t>darbeef</a:t>
            </a:r>
            <a:r>
              <a:rPr lang="en-US" sz="3000" b="1" dirty="0">
                <a:latin typeface="Constantia" panose="02030602050306030303" pitchFamily="18" charset="0"/>
              </a:rPr>
              <a:t>” </a:t>
            </a:r>
            <a:r>
              <a:rPr lang="en-US" sz="3000" b="1" dirty="0" err="1">
                <a:latin typeface="Constantia" panose="02030602050306030303" pitchFamily="18" charset="0"/>
              </a:rPr>
              <a:t>argatee</a:t>
            </a:r>
            <a:r>
              <a:rPr lang="en-US" sz="3000" b="1" dirty="0">
                <a:latin typeface="Constantia" panose="02030602050306030303" pitchFamily="18" charset="0"/>
              </a:rPr>
              <a:t> </a:t>
            </a:r>
            <a:r>
              <a:rPr lang="en-US" sz="3000" b="1" dirty="0" err="1">
                <a:latin typeface="Constantia" panose="02030602050306030303" pitchFamily="18" charset="0"/>
              </a:rPr>
              <a:t>hirmaattuu</a:t>
            </a:r>
            <a:r>
              <a:rPr lang="en-US" sz="3000" b="1" dirty="0">
                <a:latin typeface="Constantia" panose="02030602050306030303" pitchFamily="18" charset="0"/>
              </a:rPr>
              <a:t> </a:t>
            </a:r>
            <a:r>
              <a:rPr lang="en-US" sz="3000" b="1" dirty="0" err="1">
                <a:latin typeface="Constantia" panose="02030602050306030303" pitchFamily="18" charset="0"/>
              </a:rPr>
              <a:t>qaama</a:t>
            </a:r>
            <a:r>
              <a:rPr lang="en-US" sz="3000" b="1" dirty="0">
                <a:latin typeface="Constantia" panose="02030602050306030303" pitchFamily="18" charset="0"/>
              </a:rPr>
              <a:t> </a:t>
            </a:r>
            <a:r>
              <a:rPr lang="en-US" sz="3000" b="1" dirty="0" err="1">
                <a:latin typeface="Constantia" panose="02030602050306030303" pitchFamily="18" charset="0"/>
              </a:rPr>
              <a:t>Waaqummaa</a:t>
            </a:r>
            <a:r>
              <a:rPr lang="en-US" sz="3000" b="1" dirty="0">
                <a:latin typeface="Constantia" panose="02030602050306030303" pitchFamily="18" charset="0"/>
              </a:rPr>
              <a:t> </a:t>
            </a:r>
            <a:r>
              <a:rPr lang="en-US" sz="3000" b="1" dirty="0" err="1">
                <a:latin typeface="Constantia" panose="02030602050306030303" pitchFamily="18" charset="0"/>
              </a:rPr>
              <a:t>taa’a</a:t>
            </a:r>
            <a:r>
              <a:rPr lang="en-US" sz="3000" b="1" dirty="0">
                <a:latin typeface="Constantia" panose="02030602050306030303" pitchFamily="18" charset="0"/>
              </a:rPr>
              <a:t>.”</a:t>
            </a:r>
            <a:endParaRPr lang="en" sz="3000" b="1" dirty="0">
              <a:latin typeface="Constantia" panose="02030602050306030303" pitchFamily="18" charset="0"/>
            </a:endParaRPr>
          </a:p>
        </p:txBody>
      </p:sp>
      <p:sp>
        <p:nvSpPr>
          <p:cNvPr id="4" name="CuadroTexto 3">
            <a:extLst>
              <a:ext uri="{FF2B5EF4-FFF2-40B4-BE49-F238E27FC236}">
                <a16:creationId xmlns:a16="http://schemas.microsoft.com/office/drawing/2014/main" id="{5319ECB7-86E1-B7B9-19AE-9FD7A729D0E8}"/>
              </a:ext>
            </a:extLst>
          </p:cNvPr>
          <p:cNvSpPr txBox="1"/>
          <p:nvPr/>
        </p:nvSpPr>
        <p:spPr>
          <a:xfrm>
            <a:off x="7195464" y="5411692"/>
            <a:ext cx="3379771" cy="338554"/>
          </a:xfrm>
          <a:prstGeom prst="rect">
            <a:avLst/>
          </a:prstGeom>
          <a:noFill/>
        </p:spPr>
        <p:txBody>
          <a:bodyPr wrap="none" rtlCol="0">
            <a:spAutoFit/>
          </a:bodyPr>
          <a:lstStyle/>
          <a:p>
            <a:pPr algn="r"/>
            <a:r>
              <a:rPr lang="en" sz="1600" b="1" dirty="0"/>
              <a:t>EGW (</a:t>
            </a:r>
            <a:r>
              <a:rPr lang="en-US" sz="1600" b="1" dirty="0"/>
              <a:t>The Great Controversy, p. 467</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3547" y="1138081"/>
            <a:ext cx="5915080" cy="4570482"/>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Isaaniin</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lubbuu</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waan</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anatti</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deebifteef</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ani bara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baraan</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ajaja</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kee</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hin</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irraanfadhu</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Anoo</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ajaja</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kee</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argachuudhaaf</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barbaaddadheera</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ani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kan</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kee</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ti</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ati</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na</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oolchi</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Faars</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119:93, 94)</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1142331421"/>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923330"/>
          </a:xfrm>
          <a:prstGeom prst="rect">
            <a:avLst/>
          </a:prstGeom>
          <a:noFill/>
        </p:spPr>
        <p:txBody>
          <a:bodyPr wrap="square" rtlCol="0">
            <a:spAutoFit/>
          </a:bodyPr>
          <a:lstStyle/>
          <a:p>
            <a:pPr>
              <a:spcBef>
                <a:spcPts val="600"/>
              </a:spcBef>
            </a:pPr>
            <a:r>
              <a:rPr lang="en" b="1" dirty="0"/>
              <a:t>Fudhannus fudhachuu baannus, hariiroo nuy Waaqayyoo wajjin qabnu balleessuudhaan, cubbuun rakkina hunduma keenya miidhudha: “hundinuu yakkaniiru, ulfinni Waaqayyoos itti hir’ateera” (Room. 3:23).</a:t>
            </a: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FAITH</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WORKS</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736503"/>
            <a:ext cx="7741719"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Yoo sirriitti hubanne, Seerrii fi Wangeelli wal hin dhiiban; qooda kanaa, lamaanuu lola nuy cubbuu lollu irratti wal tumsu. Lamaanuu hojii ofii isaa qaba.</a:t>
            </a: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78168" y="967024"/>
            <a:ext cx="7741719" cy="184665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Qaawwa cubbuun nuyii</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fi Waaqayyo gidduutti uumu akkamitti fayyisuu dandeenya? </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Namoonni tokko tokko rakkinichaaf ni taa’a</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kan jedhan furmaata lama dhiheessu: </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Seera qofa (fayyina hojiidhaan, faayidaa Seeraa</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hubannaa dogoggoraa qabaachuu dha kun); </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 ykn Wangeela qofa</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(fayyina amantiidhaan, Seera balleessuudhaan kun immoo).</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CUBBUU</a:t>
            </a: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 sz="4400" b="1" spc="300" dirty="0">
                <a:ln w="0"/>
                <a:solidFill>
                  <a:schemeClr val="bg2"/>
                </a:solidFill>
                <a:effectLst>
                  <a:outerShdw blurRad="38100" dist="38100" dir="2700000" algn="tl">
                    <a:srgbClr val="000000">
                      <a:alpha val="82000"/>
                    </a:srgbClr>
                  </a:outerShdw>
                </a:effectLst>
              </a:rPr>
              <a:t>QORMAATA ITTISUU</a:t>
            </a: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38554"/>
          </a:xfrm>
          <a:prstGeom prst="rect">
            <a:avLst/>
          </a:prstGeom>
          <a:noFill/>
        </p:spPr>
        <p:txBody>
          <a:bodyPr wrap="square">
            <a:spAutoFit/>
          </a:bodyPr>
          <a:lstStyle/>
          <a:p>
            <a:pPr algn="ct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tokkoon</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tokkoon</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namaa</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garuu</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yommuu</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hawwii</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ofii</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isaa</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hamaa</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sanaan</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harkifamee</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gowwomfamutti</a:t>
            </a:r>
            <a:r>
              <a:rPr lang="en-U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US" sz="1600" b="1" dirty="0" err="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qorama</a:t>
            </a: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(Yaaq. 1:14)</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121491"/>
            <a:ext cx="8663906" cy="1015663"/>
          </a:xfrm>
          <a:prstGeom prst="rect">
            <a:avLst/>
          </a:prstGeom>
          <a:noFill/>
        </p:spPr>
        <p:txBody>
          <a:bodyPr wrap="square" rtlCol="0">
            <a:spAutoFit/>
          </a:bodyPr>
          <a:lstStyle/>
          <a:p>
            <a:pPr>
              <a:spcBef>
                <a:spcPts val="600"/>
              </a:spcBef>
            </a:pPr>
            <a:r>
              <a:rPr lang="en" sz="2000" b="1" dirty="0"/>
              <a:t>Yaaqoob, nama qorumsaan mormu, “eebbifamaa” dha jedhee waama (Yaaq. 1:12). Garuu qorumsi Waaqaa biraa akka hin dhufne immoo ifaa godha (Yaaq. 1:13), hawwii keenya isa hamaa irraa nutti dhufa (Yaaq. 1:14)</a:t>
            </a: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081113"/>
            <a:ext cx="4495031" cy="3016210"/>
          </a:xfrm>
          <a:prstGeom prst="rect">
            <a:avLst/>
          </a:prstGeom>
          <a:noFill/>
        </p:spPr>
        <p:txBody>
          <a:bodyPr wrap="square">
            <a:spAutoFit/>
          </a:bodyPr>
          <a:lstStyle/>
          <a:p>
            <a:pPr>
              <a:spcBef>
                <a:spcPts val="600"/>
              </a:spcBef>
            </a:pPr>
            <a:r>
              <a:rPr lang="en" sz="1900" b="1" dirty="0"/>
              <a:t>Phaawuloos waa’ee isa “nama qoruu” ni dubbata (1 Tasal. 3:5), Yesuus immoo inni seexana jedha (Maat. 4:3, 10). Isa inni dadhabina keenya sirriitti beekuu fi gara cubbuutti nu oofu. Lola isa guddaa Kiristoosii fi Seexana gidduutti geggeeffamu keessa akka jirru hin dagannu, inni nama qoru sun immoo Kiristoos irraa nu galagalchuuf waan danda’u hundumaa ni godha</a:t>
            </a: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28092" y="5076543"/>
            <a:ext cx="8683101" cy="923330"/>
          </a:xfrm>
          <a:prstGeom prst="rect">
            <a:avLst/>
          </a:prstGeom>
          <a:noFill/>
        </p:spPr>
        <p:txBody>
          <a:bodyPr wrap="square">
            <a:spAutoFit/>
          </a:bodyPr>
          <a:lstStyle/>
          <a:p>
            <a:pPr>
              <a:spcBef>
                <a:spcPts val="600"/>
              </a:spcBef>
            </a:pPr>
            <a:r>
              <a:rPr lang="en" b="1" dirty="0"/>
              <a:t>Saamsoon fkn mul’ataa, nama qormaataaf of kennee miiraan oofamuuti, utuma kun fedha Waaqayyootiin ala ta’uu isaa beekuu illee jechuu dha (Abb. Fir. 14:1-3; 16:1, 4).</a:t>
            </a:r>
          </a:p>
        </p:txBody>
      </p:sp>
      <p:sp>
        <p:nvSpPr>
          <p:cNvPr id="13" name="CuadroTexto 12">
            <a:extLst>
              <a:ext uri="{FF2B5EF4-FFF2-40B4-BE49-F238E27FC236}">
                <a16:creationId xmlns:a16="http://schemas.microsoft.com/office/drawing/2014/main" id="{08433702-26A2-FA4A-34AC-530AAEB34C92}"/>
              </a:ext>
            </a:extLst>
          </p:cNvPr>
          <p:cNvSpPr txBox="1"/>
          <p:nvPr/>
        </p:nvSpPr>
        <p:spPr>
          <a:xfrm>
            <a:off x="3528092" y="5941932"/>
            <a:ext cx="8663906" cy="923330"/>
          </a:xfrm>
          <a:prstGeom prst="rect">
            <a:avLst/>
          </a:prstGeom>
          <a:noFill/>
        </p:spPr>
        <p:txBody>
          <a:bodyPr wrap="square">
            <a:spAutoFit/>
          </a:bodyPr>
          <a:lstStyle/>
          <a:p>
            <a:pPr>
              <a:spcBef>
                <a:spcPts val="600"/>
              </a:spcBef>
            </a:pPr>
            <a:r>
              <a:rPr lang="en" b="1" dirty="0"/>
              <a:t>Qormaata akkamitti hambifna? Waaqayyoon barbaaddachuudhaan (Maat. 6:33); Isaa wajjin qofaa keenya yeroo dabarsuudhaan (Maar. 14:38); gaachana amantii qabachuudhaan (Efees. 6:16).</a:t>
            </a: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TOOFTAA CUBBUU ITTISUUF FAYYADAN</a:t>
            </a: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556514"/>
            <a:ext cx="11029950" cy="646331"/>
          </a:xfrm>
          <a:prstGeom prst="rect">
            <a:avLst/>
          </a:prstGeom>
          <a:noFill/>
        </p:spPr>
        <p:txBody>
          <a:bodyPr wrap="square">
            <a:spAutoFit/>
          </a:bodyPr>
          <a:lstStyle/>
          <a:p>
            <a:pPr algn="ctr"/>
            <a:r>
              <a:rPr lang="en" b="1" dirty="0">
                <a:solidFill>
                  <a:srgbClr val="D8FFE4"/>
                </a:solidFill>
                <a:effectLst>
                  <a:outerShdw blurRad="38100" dist="38100" dir="2700000" algn="tl">
                    <a:srgbClr val="000000"/>
                  </a:outerShdw>
                </a:effectLst>
                <a:latin typeface="Comic Sans MS" panose="030F0702030302020204" pitchFamily="66" charset="0"/>
              </a:rPr>
              <a:t>“</a:t>
            </a:r>
            <a:r>
              <a:rPr lang="en-US" b="1" dirty="0">
                <a:solidFill>
                  <a:srgbClr val="D8FFE4"/>
                </a:solidFill>
                <a:effectLst>
                  <a:outerShdw blurRad="38100" dist="38100" dir="2700000" algn="tl">
                    <a:srgbClr val="000000"/>
                  </a:outerShdw>
                </a:effectLst>
                <a:latin typeface="Comic Sans MS" panose="030F0702030302020204" pitchFamily="66" charset="0"/>
              </a:rPr>
              <a:t>Yoo </a:t>
            </a:r>
            <a:r>
              <a:rPr lang="en-US" b="1" dirty="0" err="1">
                <a:solidFill>
                  <a:srgbClr val="D8FFE4"/>
                </a:solidFill>
                <a:effectLst>
                  <a:outerShdw blurRad="38100" dist="38100" dir="2700000" algn="tl">
                    <a:srgbClr val="000000"/>
                  </a:outerShdw>
                </a:effectLst>
                <a:latin typeface="Comic Sans MS" panose="030F0702030302020204" pitchFamily="66" charset="0"/>
              </a:rPr>
              <a:t>iji</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kee</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si</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gufachiise</a:t>
            </a:r>
            <a:r>
              <a:rPr lang="en-US" b="1" dirty="0">
                <a:solidFill>
                  <a:srgbClr val="D8FFE4"/>
                </a:solidFill>
                <a:effectLst>
                  <a:outerShdw blurRad="38100" dist="38100" dir="2700000" algn="tl">
                    <a:srgbClr val="000000"/>
                  </a:outerShdw>
                </a:effectLst>
                <a:latin typeface="Comic Sans MS" panose="030F0702030302020204" pitchFamily="66" charset="0"/>
              </a:rPr>
              <a:t>, of </a:t>
            </a:r>
            <a:r>
              <a:rPr lang="en-US" b="1" dirty="0" err="1">
                <a:solidFill>
                  <a:srgbClr val="D8FFE4"/>
                </a:solidFill>
                <a:effectLst>
                  <a:outerShdw blurRad="38100" dist="38100" dir="2700000" algn="tl">
                    <a:srgbClr val="000000"/>
                  </a:outerShdw>
                </a:effectLst>
                <a:latin typeface="Comic Sans MS" panose="030F0702030302020204" pitchFamily="66" charset="0"/>
              </a:rPr>
              <a:t>keessaa</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baasi</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Ija</a:t>
            </a:r>
            <a:r>
              <a:rPr lang="en-US" b="1" dirty="0">
                <a:solidFill>
                  <a:srgbClr val="D8FFE4"/>
                </a:solidFill>
                <a:effectLst>
                  <a:outerShdw blurRad="38100" dist="38100" dir="2700000" algn="tl">
                    <a:srgbClr val="000000"/>
                  </a:outerShdw>
                </a:effectLst>
                <a:latin typeface="Comic Sans MS" panose="030F0702030302020204" pitchFamily="66" charset="0"/>
              </a:rPr>
              <a:t> lama </a:t>
            </a:r>
            <a:r>
              <a:rPr lang="en-US" b="1" dirty="0" err="1">
                <a:solidFill>
                  <a:srgbClr val="D8FFE4"/>
                </a:solidFill>
                <a:effectLst>
                  <a:outerShdw blurRad="38100" dist="38100" dir="2700000" algn="tl">
                    <a:srgbClr val="000000"/>
                  </a:outerShdw>
                </a:effectLst>
                <a:latin typeface="Comic Sans MS" panose="030F0702030302020204" pitchFamily="66" charset="0"/>
              </a:rPr>
              <a:t>qabaattee</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gahaannamitti</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darbatamuu</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irra</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ija</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tokkoon</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mootummaa</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Waaqaatti</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galuu</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siif</a:t>
            </a:r>
            <a:r>
              <a:rPr lang="en-US" b="1" dirty="0">
                <a:solidFill>
                  <a:srgbClr val="D8FFE4"/>
                </a:solidFill>
                <a:effectLst>
                  <a:outerShdw blurRad="38100" dist="38100" dir="2700000" algn="tl">
                    <a:srgbClr val="000000"/>
                  </a:outerShdw>
                </a:effectLst>
                <a:latin typeface="Comic Sans MS" panose="030F0702030302020204" pitchFamily="66" charset="0"/>
              </a:rPr>
              <a:t> </a:t>
            </a:r>
            <a:r>
              <a:rPr lang="en-US" b="1" dirty="0" err="1">
                <a:solidFill>
                  <a:srgbClr val="D8FFE4"/>
                </a:solidFill>
                <a:effectLst>
                  <a:outerShdw blurRad="38100" dist="38100" dir="2700000" algn="tl">
                    <a:srgbClr val="000000"/>
                  </a:outerShdw>
                </a:effectLst>
                <a:latin typeface="Comic Sans MS" panose="030F0702030302020204" pitchFamily="66" charset="0"/>
              </a:rPr>
              <a:t>wayya</a:t>
            </a:r>
            <a:r>
              <a:rPr lang="en-US" b="1" dirty="0">
                <a:solidFill>
                  <a:srgbClr val="D8FFE4"/>
                </a:solidFill>
                <a:effectLst>
                  <a:outerShdw blurRad="38100" dist="38100" dir="2700000" algn="tl">
                    <a:srgbClr val="000000"/>
                  </a:outerShdw>
                </a:effectLst>
                <a:latin typeface="Comic Sans MS" panose="030F0702030302020204" pitchFamily="66" charset="0"/>
              </a:rPr>
              <a:t>.</a:t>
            </a:r>
            <a:r>
              <a:rPr lang="en" b="1" dirty="0">
                <a:solidFill>
                  <a:srgbClr val="D8FFE4"/>
                </a:solidFill>
                <a:effectLst>
                  <a:outerShdw blurRad="38100" dist="38100" dir="2700000" algn="tl">
                    <a:srgbClr val="000000"/>
                  </a:outerShdw>
                </a:effectLst>
                <a:latin typeface="Comic Sans MS" panose="030F0702030302020204" pitchFamily="66" charset="0"/>
              </a:rPr>
              <a:t>” </a:t>
            </a:r>
            <a:r>
              <a:rPr lang="en" sz="1400" b="1" dirty="0">
                <a:solidFill>
                  <a:srgbClr val="D8FFE4"/>
                </a:solidFill>
                <a:effectLst>
                  <a:outerShdw blurRad="38100" dist="38100" dir="2700000" algn="tl">
                    <a:srgbClr val="000000"/>
                  </a:outerShdw>
                </a:effectLst>
                <a:latin typeface="Comic Sans MS" panose="030F0702030302020204" pitchFamily="66" charset="0"/>
              </a:rPr>
              <a:t>(Maar. 9:47)</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227653"/>
            <a:ext cx="7362825" cy="400110"/>
          </a:xfrm>
          <a:prstGeom prst="rect">
            <a:avLst/>
          </a:prstGeom>
          <a:noFill/>
        </p:spPr>
        <p:txBody>
          <a:bodyPr wrap="square" rtlCol="0">
            <a:spAutoFit/>
          </a:bodyPr>
          <a:lstStyle/>
          <a:p>
            <a:pPr>
              <a:spcBef>
                <a:spcPts val="600"/>
              </a:spcBef>
            </a:pPr>
            <a:r>
              <a:rPr lang="en" sz="2000" b="1" dirty="0"/>
              <a:t>Cubbuu ittisuuf, Yesuus qajeelfama ifaa ta’e nuuf kaa’e:</a:t>
            </a: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1588525959"/>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384721"/>
          </a:xfrm>
          <a:prstGeom prst="rect">
            <a:avLst/>
          </a:prstGeom>
          <a:noFill/>
        </p:spPr>
        <p:txBody>
          <a:bodyPr wrap="square" rtlCol="0">
            <a:spAutoFit/>
          </a:bodyPr>
          <a:lstStyle/>
          <a:p>
            <a:pPr>
              <a:spcBef>
                <a:spcPts val="600"/>
              </a:spcBef>
            </a:pPr>
            <a:r>
              <a:rPr lang="en" sz="1900" b="1" dirty="0"/>
              <a:t>Gabaabumatti, cubbuu irraa fagaachuu fi cubbuu dhaan qoramuu irraa fagaadhu. Waa’ee isaaf kadhadhu</a:t>
            </a:r>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592804308"/>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SEERA</a:t>
            </a: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SEERAA FI CUBBUU</a:t>
            </a: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Namni </a:t>
            </a:r>
            <a:r>
              <a:rPr lang="en-US" b="1" dirty="0" err="1">
                <a:solidFill>
                  <a:schemeClr val="accent5">
                    <a:lumMod val="75000"/>
                  </a:schemeClr>
                </a:solidFill>
                <a:latin typeface="Comic Sans MS" panose="030F0702030302020204" pitchFamily="66" charset="0"/>
              </a:rPr>
              <a:t>cubbuu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hojjetu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kam</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iyyuu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seeratti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fincila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cubbuun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finciluu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dhaatii</a:t>
            </a:r>
            <a:r>
              <a:rPr lang="en-US" b="1" dirty="0">
                <a:solidFill>
                  <a:schemeClr val="accent5">
                    <a:lumMod val="75000"/>
                  </a:schemeClr>
                </a:solidFill>
                <a:latin typeface="Comic Sans MS" panose="030F0702030302020204" pitchFamily="66" charset="0"/>
              </a:rPr>
              <a:t>.</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(1 Yohaan. 3:4)</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011444"/>
            <a:ext cx="11935103" cy="969496"/>
          </a:xfrm>
          <a:prstGeom prst="rect">
            <a:avLst/>
          </a:prstGeom>
          <a:noFill/>
        </p:spPr>
        <p:txBody>
          <a:bodyPr wrap="square" rtlCol="0">
            <a:spAutoFit/>
          </a:bodyPr>
          <a:lstStyle/>
          <a:p>
            <a:pPr>
              <a:spcBef>
                <a:spcPts val="600"/>
              </a:spcBef>
            </a:pPr>
            <a:r>
              <a:rPr lang="en" sz="1900" b="1" dirty="0"/>
              <a:t>Walitti dhufeenyi Seeraa fi cubbuu namoota Seera eeguudhaan cubbuuttii fayyuun ni danda’ama jedhanii yaadaniin garmalee hiikame (Gal. 5:4). Yaadni kun namoota gara kallattii faallaa ta’een fiixee biraatti achi baase, isaanis warra seerri diigameera jedhani dha.</a:t>
            </a: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3732947"/>
            <a:ext cx="4624660" cy="1631216"/>
          </a:xfrm>
          <a:prstGeom prst="rect">
            <a:avLst/>
          </a:prstGeom>
          <a:noFill/>
        </p:spPr>
        <p:txBody>
          <a:bodyPr wrap="square">
            <a:spAutoFit/>
          </a:bodyPr>
          <a:lstStyle/>
          <a:p>
            <a:pPr>
              <a:spcBef>
                <a:spcPts val="600"/>
              </a:spcBef>
            </a:pPr>
            <a:r>
              <a:rPr lang="en" sz="2000" b="1" dirty="0"/>
              <a:t>Seerri cubbuu nutti agarsiisa (1 Yoh. 3:4). Seera malee, cubbuun maal akka ta’ee beekuu hin dandeenyu (Room. 7:7) kanaaf furmaata hin barbaannu (Galaat. 3:24).</a:t>
            </a:r>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326791"/>
            <a:ext cx="4624660" cy="1323439"/>
          </a:xfrm>
          <a:prstGeom prst="rect">
            <a:avLst/>
          </a:prstGeom>
          <a:noFill/>
        </p:spPr>
        <p:txBody>
          <a:bodyPr wrap="square">
            <a:spAutoFit/>
          </a:bodyPr>
          <a:lstStyle/>
          <a:p>
            <a:pPr>
              <a:spcBef>
                <a:spcPts val="600"/>
              </a:spcBef>
            </a:pPr>
            <a:r>
              <a:rPr lang="en" sz="2000" b="1" dirty="0"/>
              <a:t>Ba’aa ta’uu irraa fagoo bifa ta’een, Seerri dallaa bu’aa cubbuu isa hadha’aa irraa nu eegu ta’ee nu tajaajila (1 Yoh. 5:3; Faar. 1:1-3).</a:t>
            </a:r>
          </a:p>
        </p:txBody>
      </p:sp>
      <p:sp>
        <p:nvSpPr>
          <p:cNvPr id="4" name="CuadroTexto 3">
            <a:extLst>
              <a:ext uri="{FF2B5EF4-FFF2-40B4-BE49-F238E27FC236}">
                <a16:creationId xmlns:a16="http://schemas.microsoft.com/office/drawing/2014/main" id="{FF4F9960-5387-DFA9-561D-7F4BFEAA942C}"/>
              </a:ext>
            </a:extLst>
          </p:cNvPr>
          <p:cNvSpPr txBox="1"/>
          <p:nvPr/>
        </p:nvSpPr>
        <p:spPr>
          <a:xfrm>
            <a:off x="147461" y="2911293"/>
            <a:ext cx="12013761"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Rakkinni isaa, seerri fayyinaa wajjin walitti hidhata jedhanii yaaduu dha, innis, ykn</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akka daandii fayyinaatti ykn adda gufuu fayyinaatti ilaaluu dha. Garuu faayidaan seeraa takkaa fayyinaa wajjin walitti hidhatee hin beeku. </a:t>
            </a:r>
            <a:r>
              <a:rPr kumimoji="0" lang="en-US" sz="1900" b="1" i="0" u="none" strike="noStrike" kern="1200" cap="none" spc="0" normalizeH="0" noProof="0" dirty="0">
                <a:ln>
                  <a:noFill/>
                </a:ln>
                <a:solidFill>
                  <a:prstClr val="black"/>
                </a:solidFill>
                <a:effectLst/>
                <a:uLnTx/>
                <a:uFillTx/>
                <a:latin typeface="Aptos" panose="02110004020202020204"/>
                <a:ea typeface="+mn-ea"/>
                <a:cs typeface="+mn-cs"/>
              </a:rPr>
              <a:t>H</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ojiin seeraa maaliree?</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68612" y="2767724"/>
            <a:ext cx="4954289" cy="1107996"/>
          </a:xfrm>
          <a:prstGeom prst="rect">
            <a:avLst/>
          </a:prstGeom>
          <a:noFill/>
        </p:spPr>
        <p:txBody>
          <a:bodyPr wrap="square">
            <a:spAutoFit/>
            <a:scene3d>
              <a:camera prst="orthographicFront"/>
              <a:lightRig rig="threePt" dir="t"/>
            </a:scene3d>
            <a:sp3d extrusionH="57150">
              <a:bevelT w="38100" h="38100"/>
            </a:sp3d>
          </a:bodyPr>
          <a:lstStyle/>
          <a:p>
            <a:pPr algn="ctr"/>
            <a:r>
              <a:rPr lang="en" sz="66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WANGEELA</a:t>
            </a: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1851</TotalTime>
  <Words>1168</Words>
  <Application>Microsoft Office PowerPoint</Application>
  <PresentationFormat>Panorámica</PresentationFormat>
  <Paragraphs>68</Paragraphs>
  <Slides>12</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Aptos Display</vt:lpstr>
      <vt:lpstr>Constantia</vt:lpstr>
      <vt:lpstr>Calibri</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2026-04-14T06:19:54Z</dcterms:created>
  <dcterms:modified xsi:type="dcterms:W3CDTF">2026-05-29T08:58:16Z</dcterms:modified>
</cp:coreProperties>
</file>