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9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en" sz="2300" b="1" dirty="0">
              <a:effectLst>
                <a:outerShdw blurRad="38100" dist="38100" dir="2700000" algn="tl">
                  <a:srgbClr val="000000"/>
                </a:outerShdw>
              </a:effectLst>
            </a:rPr>
            <a:t>Sababa gaarummaa Isaa, Waaqayyo gara qalbii jijjiirrannaatti nu waama                     (Room. 2:4)</a:t>
          </a:r>
          <a:endParaRPr lang="es-ES" sz="23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n" sz="2400" b="1" dirty="0">
              <a:effectLst>
                <a:outerShdw blurRad="38100" dist="38100" dir="2700000" algn="tl">
                  <a:srgbClr val="000000"/>
                </a:outerShdw>
              </a:effectLst>
            </a:rPr>
            <a:t>Nummoo waamicha Isaaf deebii laanna</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en-US" sz="2400" b="1" dirty="0">
              <a:effectLst>
                <a:outerShdw blurRad="38100" dist="38100" dir="2700000" algn="tl">
                  <a:srgbClr val="000000"/>
                </a:outerShdw>
              </a:effectLst>
            </a:rPr>
            <a:t>C</a:t>
          </a:r>
          <a:r>
            <a:rPr lang="en" sz="2400" b="1" dirty="0">
              <a:effectLst>
                <a:outerShdw blurRad="38100" dist="38100" dir="2700000" algn="tl">
                  <a:srgbClr val="000000"/>
                </a:outerShdw>
              </a:effectLst>
            </a:rPr>
            <a:t>ubbuu hojjenneef gadda guddaa gadduudhaan</a:t>
          </a:r>
          <a:endParaRPr lang="es-ES" sz="24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en-US" sz="2000" b="1" dirty="0">
              <a:effectLst>
                <a:outerShdw blurRad="38100" dist="38100" dir="2700000" algn="tl">
                  <a:srgbClr val="000000"/>
                </a:outerShdw>
              </a:effectLst>
            </a:rPr>
            <a:t>C</a:t>
          </a:r>
          <a:r>
            <a:rPr lang="en" sz="2000" b="1" dirty="0">
              <a:effectLst>
                <a:outerShdw blurRad="38100" dist="38100" dir="2700000" algn="tl">
                  <a:srgbClr val="000000"/>
                </a:outerShdw>
              </a:effectLst>
            </a:rPr>
            <a:t>ubbuu dhiisuuf murteeffannaa dhugaa murteeffachuu dhaan</a:t>
          </a:r>
          <a:endParaRPr lang="es-ES" sz="2000"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en" sz="2400" b="1" dirty="0">
              <a:effectLst>
                <a:outerShdw blurRad="38100" dist="38100" dir="2700000" algn="tl">
                  <a:srgbClr val="000000"/>
                </a:outerShdw>
              </a:effectLst>
            </a:rPr>
            <a:t>Sababa dhiiga Yesuus Isa fannoo irratti dhangala’ee, Waaqayyo cubbuu keenya nuuf in dhiisa</a:t>
          </a:r>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en" sz="2400" b="1" dirty="0">
              <a:solidFill>
                <a:schemeClr val="tx1"/>
              </a:solidFill>
            </a:rPr>
            <a:t>HARIIROO CUBBUU FI AYYAANAA</a:t>
          </a: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n" sz="2000" b="1" dirty="0">
              <a:effectLst>
                <a:outerShdw blurRad="38100" dist="38100" dir="2700000" algn="tl">
                  <a:srgbClr val="000000"/>
                </a:outerShdw>
              </a:effectLst>
            </a:rPr>
            <a:t>Room.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Room.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n" sz="2000" b="1" dirty="0">
              <a:effectLst>
                <a:outerShdw blurRad="38100" dist="38100" dir="2700000" algn="tl">
                  <a:srgbClr val="000000"/>
                </a:outerShdw>
              </a:effectLst>
            </a:rPr>
            <a:t>Room.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n" sz="2000" b="1" dirty="0">
              <a:effectLst>
                <a:outerShdw blurRad="38100" dist="38100" dir="2700000" algn="tl">
                  <a:srgbClr val="000000"/>
                </a:outerShdw>
              </a:effectLst>
            </a:rPr>
            <a:t>Room.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 sz="1800" b="1" dirty="0">
              <a:effectLst>
                <a:outerShdw blurRad="38100" dist="38100" dir="2700000" algn="tl">
                  <a:srgbClr val="000000"/>
                </a:outerShdw>
              </a:effectLst>
            </a:rPr>
            <a:t>“utuu nuy ammallee cubbamoota taanee jirruu”</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“Kiristoos nuuf du’e”</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n" sz="2000" b="1" dirty="0">
              <a:effectLst>
                <a:outerShdw blurRad="38100" dist="38100" dir="2700000" algn="tl">
                  <a:srgbClr val="000000"/>
                </a:outerShdw>
              </a:effectLst>
            </a:rPr>
            <a:t>“bakka cubbuun baay’atetti”</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“ayyaanni in baayyata”</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2000" b="1" dirty="0">
              <a:effectLst>
                <a:outerShdw blurRad="38100" dist="38100" dir="2700000" algn="tl">
                  <a:srgbClr val="000000"/>
                </a:outerShdw>
              </a:effectLst>
            </a:rPr>
            <a:t>“cubbuun du’a keessatti mo’e”</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n" sz="1800" b="1" dirty="0">
              <a:effectLst>
                <a:outerShdw blurRad="38100" dist="38100" dir="2700000" algn="tl">
                  <a:srgbClr val="000000"/>
                </a:outerShdw>
              </a:effectLst>
            </a:rPr>
            <a:t>“ayyaanni jireenya bara baraa argamsiisuuf”</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2000" b="1" dirty="0">
              <a:effectLst>
                <a:outerShdw blurRad="38100" dist="38100" dir="2700000" algn="tl">
                  <a:srgbClr val="000000"/>
                </a:outerShdw>
              </a:effectLst>
            </a:rPr>
            <a:t>“gatiin cubbuu du’a”</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n" sz="1800" b="1" dirty="0">
              <a:effectLst>
                <a:outerShdw blurRad="38100" dist="38100" dir="2700000" algn="tl">
                  <a:srgbClr val="000000"/>
                </a:outerShdw>
              </a:effectLst>
            </a:rPr>
            <a:t>“kennaan Waaqayyoo jireenya bara baraati”</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 sz="2300" b="1" kern="1200" dirty="0">
              <a:effectLst>
                <a:outerShdw blurRad="38100" dist="38100" dir="2700000" algn="tl">
                  <a:srgbClr val="000000"/>
                </a:outerShdw>
              </a:effectLst>
            </a:rPr>
            <a:t>Sababa gaarummaa Isaa, Waaqayyo gara qalbii jijjiirrannaatti nu waama                     (Room. 2:4)</a:t>
          </a:r>
          <a:endParaRPr lang="es-ES" sz="2300" kern="120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Nummoo waamicha Isaaf deebii laanna</a:t>
          </a:r>
          <a:endParaRPr lang="es-ES" sz="2400" kern="120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outerShdw>
              </a:effectLst>
            </a:rPr>
            <a:t>C</a:t>
          </a:r>
          <a:r>
            <a:rPr lang="en" sz="2400" b="1" kern="1200" dirty="0">
              <a:effectLst>
                <a:outerShdw blurRad="38100" dist="38100" dir="2700000" algn="tl">
                  <a:srgbClr val="000000"/>
                </a:outerShdw>
              </a:effectLst>
            </a:rPr>
            <a:t>ubbuu hojjenneef gadda guddaa gadduudhaan</a:t>
          </a:r>
          <a:endParaRPr lang="es-ES" sz="2400" kern="1200" dirty="0">
            <a:effectLst>
              <a:outerShdw blurRad="38100" dist="38100" dir="2700000" algn="tl">
                <a:srgbClr val="000000"/>
              </a:outerShdw>
            </a:effectLst>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C</a:t>
          </a:r>
          <a:r>
            <a:rPr lang="en" sz="2000" b="1" kern="1200" dirty="0">
              <a:effectLst>
                <a:outerShdw blurRad="38100" dist="38100" dir="2700000" algn="tl">
                  <a:srgbClr val="000000"/>
                </a:outerShdw>
              </a:effectLst>
            </a:rPr>
            <a:t>ubbuu dhiisuuf murteeffannaa dhugaa murteeffachuu dhaan</a:t>
          </a:r>
          <a:endParaRPr lang="es-ES" sz="2000" kern="1200" dirty="0">
            <a:effectLst>
              <a:outerShdw blurRad="38100" dist="38100" dir="2700000" algn="tl">
                <a:srgbClr val="000000"/>
              </a:outerShdw>
            </a:effectLst>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Sababa dhiiga Yesuus Isa fannoo irratti dhangala’ee, Waaqayyo cubbuu keenya nuuf in dhiisa</a:t>
          </a:r>
          <a:endParaRPr lang="es-ES" sz="2400" kern="120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HARIIROO CUBBUU FI AYYAANAA</a:t>
          </a: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Room.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“utuu nuy ammallee cubbamoota taanee jirruu”</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“Kiristoos nuuf du’e”</a:t>
          </a: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Room.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“bakka cubbuun baay’atetti”</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“ayyaanni in baayyata”</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Room.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“cubbuun du’a keessatti mo’e”</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“ayyaanni jireenya bara baraa argamsiisuuf”</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Room.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“gatiin cubbuu du’a”</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“kennaan Waaqayyoo jireenya bara baraati”</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03/06/2026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03/06/2026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03/06/2026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03/06/2026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en" sz="5400" b="1" dirty="0">
                <a:ln w="22225">
                  <a:noFill/>
                  <a:prstDash val="solid"/>
                </a:ln>
                <a:solidFill>
                  <a:schemeClr val="accent2">
                    <a:lumMod val="40000"/>
                    <a:lumOff val="60000"/>
                  </a:schemeClr>
                </a:solidFill>
                <a:effectLst>
                  <a:outerShdw blurRad="38100" dist="25400" dir="2700000" algn="tl">
                    <a:srgbClr val="000000"/>
                  </a:outerShdw>
                </a:effectLst>
              </a:rPr>
              <a:t>QALBII JIJJIIRRANNAA FI DHIIFAMA</a:t>
            </a: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en" sz="1600" b="1" dirty="0">
                <a:solidFill>
                  <a:srgbClr val="D5F7EE"/>
                </a:solidFill>
                <a:effectLst>
                  <a:glow rad="127000">
                    <a:srgbClr val="204F7B"/>
                  </a:glow>
                  <a:outerShdw blurRad="38100" dist="38100" dir="2700000" algn="tl">
                    <a:srgbClr val="000000">
                      <a:alpha val="43137"/>
                    </a:srgbClr>
                  </a:outerShdw>
                </a:effectLst>
              </a:rPr>
              <a:t>Barnoota 10ffaa Waxabajjii 6, 2026</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AYYAANA DHIIFAMA</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8722265" cy="646331"/>
          </a:xfrm>
          <a:prstGeom prst="rect">
            <a:avLst/>
          </a:prstGeom>
          <a:noFill/>
        </p:spPr>
        <p:txBody>
          <a:bodyPr wrap="square">
            <a:spAutoFit/>
          </a:bodyPr>
          <a:lstStyle/>
          <a:p>
            <a:pPr algn="ctr"/>
            <a:r>
              <a:rPr lang="en-US" b="1" dirty="0">
                <a:solidFill>
                  <a:schemeClr val="accent1">
                    <a:lumMod val="50000"/>
                  </a:schemeClr>
                </a:solidFill>
                <a:latin typeface="Comic Sans MS" panose="030F0702030302020204" pitchFamily="66" charset="0"/>
              </a:rPr>
              <a:t>Yaa </a:t>
            </a:r>
            <a:r>
              <a:rPr lang="en-US" b="1" dirty="0" err="1">
                <a:solidFill>
                  <a:schemeClr val="accent1">
                    <a:lumMod val="50000"/>
                  </a:schemeClr>
                </a:solidFill>
                <a:latin typeface="Comic Sans MS" panose="030F0702030302020204" pitchFamily="66" charset="0"/>
              </a:rPr>
              <a:t>Waaqayyo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cubbuun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koo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guddaa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taʼu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iyyuu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maqaa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keetiif</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jedhiitii</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dhiifama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naa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godhi</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Faars</a:t>
            </a:r>
            <a:r>
              <a:rPr lang="en-US" b="1" dirty="0">
                <a:solidFill>
                  <a:schemeClr val="accent1">
                    <a:lumMod val="50000"/>
                  </a:schemeClr>
                </a:solidFill>
                <a:latin typeface="Comic Sans MS" panose="030F0702030302020204" pitchFamily="66" charset="0"/>
              </a:rPr>
              <a:t>. 25:11</a:t>
            </a:r>
            <a:endParaRPr lang="en" sz="1400" b="1" dirty="0">
              <a:solidFill>
                <a:schemeClr val="accent1">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en" sz="2000" b="1" dirty="0"/>
              <a:t>Hariiroon cubbuu fi ayyaana gidduu jiru maali?</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3478625534"/>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0070C0"/>
                </a:solidFill>
              </a:rPr>
              <a:t>UFFATA DHIIFAMAA</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794479" y="650998"/>
            <a:ext cx="10313232" cy="646331"/>
          </a:xfrm>
          <a:prstGeom prst="rect">
            <a:avLst/>
          </a:prstGeom>
          <a:noFill/>
        </p:spPr>
        <p:txBody>
          <a:bodyPr wrap="square">
            <a:spAutoFit/>
          </a:bodyPr>
          <a:lstStyle/>
          <a:p>
            <a:pPr algn="ct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Innis, ‘Yaa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michuu</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ko,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ati</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akkamitti</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utuu</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uffata</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cidhaa</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hin</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uffatin</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as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seente</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jedhee</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isa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gaafate</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Namichi</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garuu</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waan</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dubbatu</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dhabe</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Maat. 22:12</a:t>
            </a:r>
            <a:endPar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969496"/>
          </a:xfrm>
          <a:prstGeom prst="rect">
            <a:avLst/>
          </a:prstGeom>
          <a:noFill/>
        </p:spPr>
        <p:txBody>
          <a:bodyPr wrap="square" rtlCol="0">
            <a:spAutoFit/>
          </a:bodyPr>
          <a:lstStyle/>
          <a:p>
            <a:pPr>
              <a:spcBef>
                <a:spcPts val="600"/>
              </a:spcBef>
            </a:pPr>
            <a:r>
              <a:rPr lang="en" sz="1900" b="1" dirty="0"/>
              <a:t>Waldaan Waaqayyoo fi miseensi ishee hundinuu, “uffata quncee talbaa, isa qulqulluu fi adii” “mudaa ykn caccabaa ykn waan akkas fakkaatu” kan hin qabne uffatanii (Mul. 19:8; Efe.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422713"/>
            <a:ext cx="5044888" cy="2723823"/>
          </a:xfrm>
          <a:prstGeom prst="rect">
            <a:avLst/>
          </a:prstGeom>
          <a:noFill/>
        </p:spPr>
        <p:txBody>
          <a:bodyPr wrap="square">
            <a:spAutoFit/>
          </a:bodyPr>
          <a:lstStyle/>
          <a:p>
            <a:pPr>
              <a:spcBef>
                <a:spcPts val="600"/>
              </a:spcBef>
            </a:pPr>
            <a:r>
              <a:rPr lang="en" sz="1900" b="1" dirty="0"/>
              <a:t>Yeroo Addaamii fi Hewaan cubbuu hojjetan, qullaa isaanii hojii ofii isaaniitiin aguuggatan. Garuu ammallee Waaqayyoon duratti qullaa taane jedhanii himatan (Uum. 3:7-10). Uffatni Waaqayyo isaaniif kenne, fkn “uffata cidhaati” Kiristoos: uffata qajeelummaa Ofii Isaatii isa cubbuu keenya balleessu nuuf kenna (Uum. 3:21; Faar. 51:7-10).</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392394"/>
            <a:ext cx="729818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Qunceen talbaa kun fakkeenya “hojii qajeelummaa qulqullootaati” (Mul. 19:8b). Garuu qajeelummaan kun kan ofii isaanii miti;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Kiristoos isaaniif kenne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(Mul.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1" y="5991915"/>
            <a:ext cx="4478346"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Namni</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tokkollee uffata sana malee gara samii dhaquu hin danda’u</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 (Maat. 22:1-14).</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6000"/>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183323"/>
            <a:ext cx="8397056" cy="5047536"/>
          </a:xfrm>
          <a:prstGeom prst="rect">
            <a:avLst/>
          </a:prstGeom>
          <a:noFill/>
        </p:spPr>
        <p:txBody>
          <a:bodyPr wrap="square">
            <a:spAutoFit/>
          </a:bodyPr>
          <a:lstStyle/>
          <a:p>
            <a:pPr>
              <a:spcBef>
                <a:spcPts val="600"/>
              </a:spcBef>
            </a:pPr>
            <a:r>
              <a:rPr lang="en" sz="2300" b="1" dirty="0">
                <a:latin typeface="Constantia" panose="02030602050306030303" pitchFamily="18" charset="0"/>
              </a:rPr>
              <a:t>“Namni mucaa Waaqaa ta’u kam iyyuu, qalbii jijjiirrannaa fi dhiifama karaa araarsuu Kiristoosiin argamuu gadi akka hin danda’amne amanee dhugaa kana fudhachuu qaba. Kana mirkaneeffachuudhaan, cubbamaan hojii isaaf hojjetamee wajjin dhamaatii wal simu godhee, teessoo ayyaanaa duratti nuffii tokko malee dhihaatee, humni dhiisuu Waaqayyoo gara jireenya isaa dhufu amanuu qaba. </a:t>
            </a:r>
            <a:r>
              <a:rPr lang="en-US" sz="2300" b="1" dirty="0" err="1">
                <a:latin typeface="Constantia" panose="02030602050306030303" pitchFamily="18" charset="0"/>
              </a:rPr>
              <a:t>Kiristoos</a:t>
            </a:r>
            <a:r>
              <a:rPr lang="en-US" sz="2300" b="1" dirty="0">
                <a:latin typeface="Constantia" panose="02030602050306030303" pitchFamily="18" charset="0"/>
              </a:rPr>
              <a:t> nama </a:t>
            </a:r>
            <a:r>
              <a:rPr lang="en-US" sz="2300" b="1" dirty="0" err="1">
                <a:latin typeface="Constantia" panose="02030602050306030303" pitchFamily="18" charset="0"/>
              </a:rPr>
              <a:t>cubbuu</a:t>
            </a:r>
            <a:r>
              <a:rPr lang="en-US" sz="2300" b="1" dirty="0">
                <a:latin typeface="Constantia" panose="02030602050306030303" pitchFamily="18" charset="0"/>
              </a:rPr>
              <a:t> </a:t>
            </a:r>
            <a:r>
              <a:rPr lang="en-US" sz="2300" b="1" dirty="0" err="1">
                <a:latin typeface="Constantia" panose="02030602050306030303" pitchFamily="18" charset="0"/>
              </a:rPr>
              <a:t>isaa</a:t>
            </a:r>
            <a:r>
              <a:rPr lang="en-US" sz="2300" b="1" dirty="0">
                <a:latin typeface="Constantia" panose="02030602050306030303" pitchFamily="18" charset="0"/>
              </a:rPr>
              <a:t> </a:t>
            </a:r>
            <a:r>
              <a:rPr lang="en-US" sz="2300" b="1" dirty="0" err="1">
                <a:latin typeface="Constantia" panose="02030602050306030303" pitchFamily="18" charset="0"/>
              </a:rPr>
              <a:t>himatuuf</a:t>
            </a:r>
            <a:r>
              <a:rPr lang="en-US" sz="2300" b="1" dirty="0">
                <a:latin typeface="Constantia" panose="02030602050306030303" pitchFamily="18" charset="0"/>
              </a:rPr>
              <a:t> </a:t>
            </a:r>
            <a:r>
              <a:rPr lang="en-US" sz="2300" b="1" dirty="0" err="1">
                <a:latin typeface="Constantia" panose="02030602050306030303" pitchFamily="18" charset="0"/>
              </a:rPr>
              <a:t>malee</a:t>
            </a:r>
            <a:r>
              <a:rPr lang="en-US" sz="2300" b="1" dirty="0">
                <a:latin typeface="Constantia" panose="02030602050306030303" pitchFamily="18" charset="0"/>
              </a:rPr>
              <a:t> </a:t>
            </a:r>
            <a:r>
              <a:rPr lang="en-US" sz="2300" b="1" dirty="0" err="1">
                <a:latin typeface="Constantia" panose="02030602050306030303" pitchFamily="18" charset="0"/>
              </a:rPr>
              <a:t>dhiifama</a:t>
            </a:r>
            <a:r>
              <a:rPr lang="en-US" sz="2300" b="1" dirty="0">
                <a:latin typeface="Constantia" panose="02030602050306030303" pitchFamily="18" charset="0"/>
              </a:rPr>
              <a:t> </a:t>
            </a:r>
            <a:r>
              <a:rPr lang="en-US" sz="2300" b="1" dirty="0" err="1">
                <a:latin typeface="Constantia" panose="02030602050306030303" pitchFamily="18" charset="0"/>
              </a:rPr>
              <a:t>hin</a:t>
            </a:r>
            <a:r>
              <a:rPr lang="en-US" sz="2300" b="1" dirty="0">
                <a:latin typeface="Constantia" panose="02030602050306030303" pitchFamily="18" charset="0"/>
              </a:rPr>
              <a:t> </a:t>
            </a:r>
            <a:r>
              <a:rPr lang="en-US" sz="2300" b="1" dirty="0" err="1">
                <a:latin typeface="Constantia" panose="02030602050306030303" pitchFamily="18" charset="0"/>
              </a:rPr>
              <a:t>godhu</a:t>
            </a:r>
            <a:r>
              <a:rPr lang="en-US" sz="2300" b="1" dirty="0">
                <a:latin typeface="Constantia" panose="02030602050306030303" pitchFamily="18" charset="0"/>
              </a:rPr>
              <a:t>, nama </a:t>
            </a:r>
            <a:r>
              <a:rPr lang="en-US" sz="2300" b="1" dirty="0" err="1">
                <a:latin typeface="Constantia" panose="02030602050306030303" pitchFamily="18" charset="0"/>
              </a:rPr>
              <a:t>dhiisuuf</a:t>
            </a:r>
            <a:r>
              <a:rPr lang="en-US" sz="2300" b="1" dirty="0">
                <a:latin typeface="Constantia" panose="02030602050306030303" pitchFamily="18" charset="0"/>
              </a:rPr>
              <a:t> </a:t>
            </a:r>
            <a:r>
              <a:rPr lang="en-US" sz="2300" b="1" dirty="0" err="1">
                <a:latin typeface="Constantia" panose="02030602050306030303" pitchFamily="18" charset="0"/>
              </a:rPr>
              <a:t>garuu</a:t>
            </a:r>
            <a:r>
              <a:rPr lang="en-US" sz="2300" b="1" dirty="0">
                <a:latin typeface="Constantia" panose="02030602050306030303" pitchFamily="18" charset="0"/>
              </a:rPr>
              <a:t> </a:t>
            </a:r>
            <a:r>
              <a:rPr lang="en-US" sz="2300" b="1" dirty="0" err="1">
                <a:latin typeface="Constantia" panose="02030602050306030303" pitchFamily="18" charset="0"/>
              </a:rPr>
              <a:t>dursee</a:t>
            </a:r>
            <a:r>
              <a:rPr lang="en-US" sz="2300" b="1" dirty="0">
                <a:latin typeface="Constantia" panose="02030602050306030303" pitchFamily="18" charset="0"/>
              </a:rPr>
              <a:t> </a:t>
            </a:r>
            <a:r>
              <a:rPr lang="en-US" sz="2300" b="1" dirty="0" err="1">
                <a:latin typeface="Constantia" panose="02030602050306030303" pitchFamily="18" charset="0"/>
              </a:rPr>
              <a:t>akka</a:t>
            </a:r>
            <a:r>
              <a:rPr lang="en-US" sz="2300" b="1" dirty="0">
                <a:latin typeface="Constantia" panose="02030602050306030303" pitchFamily="18" charset="0"/>
              </a:rPr>
              <a:t> </a:t>
            </a:r>
            <a:r>
              <a:rPr lang="en-US" sz="2300" b="1" dirty="0" err="1">
                <a:latin typeface="Constantia" panose="02030602050306030303" pitchFamily="18" charset="0"/>
              </a:rPr>
              <a:t>inni</a:t>
            </a:r>
            <a:r>
              <a:rPr lang="en-US" sz="2300" b="1" dirty="0">
                <a:latin typeface="Constantia" panose="02030602050306030303" pitchFamily="18" charset="0"/>
              </a:rPr>
              <a:t> </a:t>
            </a:r>
            <a:r>
              <a:rPr lang="en-US" sz="2300" b="1" dirty="0" err="1">
                <a:latin typeface="Constantia" panose="02030602050306030303" pitchFamily="18" charset="0"/>
              </a:rPr>
              <a:t>qalbii</a:t>
            </a:r>
            <a:r>
              <a:rPr lang="en-US" sz="2300" b="1" dirty="0">
                <a:latin typeface="Constantia" panose="02030602050306030303" pitchFamily="18" charset="0"/>
              </a:rPr>
              <a:t> </a:t>
            </a:r>
            <a:r>
              <a:rPr lang="en-US" sz="2300" b="1" dirty="0" err="1">
                <a:latin typeface="Constantia" panose="02030602050306030303" pitchFamily="18" charset="0"/>
              </a:rPr>
              <a:t>jijjiirratu</a:t>
            </a:r>
            <a:r>
              <a:rPr lang="en-US" sz="2300" b="1" dirty="0">
                <a:latin typeface="Constantia" panose="02030602050306030303" pitchFamily="18" charset="0"/>
              </a:rPr>
              <a:t> </a:t>
            </a:r>
            <a:r>
              <a:rPr lang="en-US" sz="2300" b="1" dirty="0" err="1">
                <a:latin typeface="Constantia" panose="02030602050306030303" pitchFamily="18" charset="0"/>
              </a:rPr>
              <a:t>godha</a:t>
            </a:r>
            <a:r>
              <a:rPr lang="en-US" sz="2300" b="1" dirty="0">
                <a:latin typeface="Constantia" panose="02030602050306030303" pitchFamily="18" charset="0"/>
              </a:rPr>
              <a:t>. </a:t>
            </a:r>
            <a:r>
              <a:rPr lang="en-US" sz="2300" b="1" dirty="0" err="1">
                <a:latin typeface="Constantia" panose="02030602050306030303" pitchFamily="18" charset="0"/>
              </a:rPr>
              <a:t>Kennaan</a:t>
            </a:r>
            <a:r>
              <a:rPr lang="en-US" sz="2300" b="1" dirty="0">
                <a:latin typeface="Constantia" panose="02030602050306030303" pitchFamily="18" charset="0"/>
              </a:rPr>
              <a:t> </a:t>
            </a:r>
            <a:r>
              <a:rPr lang="en-US" sz="2300" b="1" dirty="0" err="1">
                <a:latin typeface="Constantia" panose="02030602050306030303" pitchFamily="18" charset="0"/>
              </a:rPr>
              <a:t>dhihaate</a:t>
            </a:r>
            <a:r>
              <a:rPr lang="en-US" sz="2300" b="1" dirty="0">
                <a:latin typeface="Constantia" panose="02030602050306030303" pitchFamily="18" charset="0"/>
              </a:rPr>
              <a:t> </a:t>
            </a:r>
            <a:r>
              <a:rPr lang="en-US" sz="2300" b="1" dirty="0" err="1">
                <a:latin typeface="Constantia" panose="02030602050306030303" pitchFamily="18" charset="0"/>
              </a:rPr>
              <a:t>guutuu</a:t>
            </a:r>
            <a:r>
              <a:rPr lang="en-US" sz="2300" b="1" dirty="0">
                <a:latin typeface="Constantia" panose="02030602050306030303" pitchFamily="18" charset="0"/>
              </a:rPr>
              <a:t> dha, </a:t>
            </a:r>
            <a:r>
              <a:rPr lang="en-US" sz="2300" b="1" dirty="0" err="1">
                <a:latin typeface="Constantia" panose="02030602050306030303" pitchFamily="18" charset="0"/>
              </a:rPr>
              <a:t>qajeelummaan</a:t>
            </a:r>
            <a:r>
              <a:rPr lang="en-US" sz="2300" b="1" dirty="0">
                <a:latin typeface="Constantia" panose="02030602050306030303" pitchFamily="18" charset="0"/>
              </a:rPr>
              <a:t> </a:t>
            </a:r>
            <a:r>
              <a:rPr lang="en-US" sz="2300" b="1" dirty="0" err="1">
                <a:latin typeface="Constantia" panose="02030602050306030303" pitchFamily="18" charset="0"/>
              </a:rPr>
              <a:t>Kiristoos</a:t>
            </a:r>
            <a:r>
              <a:rPr lang="en-US" sz="2300" b="1" dirty="0">
                <a:latin typeface="Constantia" panose="02030602050306030303" pitchFamily="18" charset="0"/>
              </a:rPr>
              <a:t> </a:t>
            </a:r>
            <a:r>
              <a:rPr lang="en-US" sz="2300" b="1" dirty="0" err="1">
                <a:latin typeface="Constantia" panose="02030602050306030303" pitchFamily="18" charset="0"/>
              </a:rPr>
              <a:t>inni</a:t>
            </a:r>
            <a:r>
              <a:rPr lang="en-US" sz="2300" b="1" dirty="0">
                <a:latin typeface="Constantia" panose="02030602050306030303" pitchFamily="18" charset="0"/>
              </a:rPr>
              <a:t> bara </a:t>
            </a:r>
            <a:r>
              <a:rPr lang="en-US" sz="2300" b="1" dirty="0" err="1">
                <a:latin typeface="Constantia" panose="02030602050306030303" pitchFamily="18" charset="0"/>
              </a:rPr>
              <a:t>baraa</a:t>
            </a:r>
            <a:r>
              <a:rPr lang="en-US" sz="2300" b="1" dirty="0">
                <a:latin typeface="Constantia" panose="02030602050306030303" pitchFamily="18" charset="0"/>
              </a:rPr>
              <a:t> </a:t>
            </a:r>
            <a:r>
              <a:rPr lang="en-US" sz="2300" b="1" dirty="0" err="1">
                <a:latin typeface="Constantia" panose="02030602050306030303" pitchFamily="18" charset="0"/>
              </a:rPr>
              <a:t>akkaawuntii</a:t>
            </a:r>
            <a:r>
              <a:rPr lang="en-US" sz="2300" b="1" dirty="0">
                <a:latin typeface="Constantia" panose="02030602050306030303" pitchFamily="18" charset="0"/>
              </a:rPr>
              <a:t> </a:t>
            </a:r>
            <a:r>
              <a:rPr lang="en-US" sz="2300" b="1" dirty="0" err="1">
                <a:latin typeface="Constantia" panose="02030602050306030303" pitchFamily="18" charset="0"/>
              </a:rPr>
              <a:t>lubbuu</a:t>
            </a:r>
            <a:r>
              <a:rPr lang="en-US" sz="2300" b="1" dirty="0">
                <a:latin typeface="Constantia" panose="02030602050306030303" pitchFamily="18" charset="0"/>
              </a:rPr>
              <a:t> </a:t>
            </a:r>
            <a:r>
              <a:rPr lang="en-US" sz="2300" b="1" dirty="0" err="1">
                <a:latin typeface="Constantia" panose="02030602050306030303" pitchFamily="18" charset="0"/>
              </a:rPr>
              <a:t>amanaa</a:t>
            </a:r>
            <a:r>
              <a:rPr lang="en-US" sz="2300" b="1" dirty="0">
                <a:latin typeface="Constantia" panose="02030602050306030303" pitchFamily="18" charset="0"/>
              </a:rPr>
              <a:t> </a:t>
            </a:r>
            <a:r>
              <a:rPr lang="en-US" sz="2300" b="1" dirty="0" err="1">
                <a:latin typeface="Constantia" panose="02030602050306030303" pitchFamily="18" charset="0"/>
              </a:rPr>
              <a:t>hundumaa</a:t>
            </a:r>
            <a:r>
              <a:rPr lang="en-US" sz="2300" b="1" dirty="0">
                <a:latin typeface="Constantia" panose="02030602050306030303" pitchFamily="18" charset="0"/>
              </a:rPr>
              <a:t> </a:t>
            </a:r>
            <a:r>
              <a:rPr lang="en-US" sz="2300" b="1" dirty="0" err="1">
                <a:latin typeface="Constantia" panose="02030602050306030303" pitchFamily="18" charset="0"/>
              </a:rPr>
              <a:t>irra</a:t>
            </a:r>
            <a:r>
              <a:rPr lang="en-US" sz="2300" b="1" dirty="0">
                <a:latin typeface="Constantia" panose="02030602050306030303" pitchFamily="18" charset="0"/>
              </a:rPr>
              <a:t> </a:t>
            </a:r>
            <a:r>
              <a:rPr lang="en-US" sz="2300" b="1" dirty="0" err="1">
                <a:latin typeface="Constantia" panose="02030602050306030303" pitchFamily="18" charset="0"/>
              </a:rPr>
              <a:t>kaa’amee</a:t>
            </a:r>
            <a:r>
              <a:rPr lang="en-US" sz="2300" b="1" dirty="0">
                <a:latin typeface="Constantia" panose="02030602050306030303" pitchFamily="18" charset="0"/>
              </a:rPr>
              <a:t> </a:t>
            </a:r>
            <a:r>
              <a:rPr lang="en-US" sz="2300" b="1" dirty="0" err="1">
                <a:latin typeface="Constantia" panose="02030602050306030303" pitchFamily="18" charset="0"/>
              </a:rPr>
              <a:t>jira</a:t>
            </a:r>
            <a:r>
              <a:rPr lang="en-US" sz="2300" b="1" dirty="0">
                <a:latin typeface="Constantia" panose="02030602050306030303" pitchFamily="18" charset="0"/>
              </a:rPr>
              <a:t>. </a:t>
            </a:r>
            <a:r>
              <a:rPr lang="en-US" sz="2300" b="1" dirty="0" err="1">
                <a:latin typeface="Constantia" panose="02030602050306030303" pitchFamily="18" charset="0"/>
              </a:rPr>
              <a:t>Uffanni</a:t>
            </a:r>
            <a:r>
              <a:rPr lang="en-US" sz="2300" b="1" dirty="0">
                <a:latin typeface="Constantia" panose="02030602050306030303" pitchFamily="18" charset="0"/>
              </a:rPr>
              <a:t> </a:t>
            </a:r>
            <a:r>
              <a:rPr lang="en-US" sz="2300" b="1" dirty="0" err="1">
                <a:latin typeface="Constantia" panose="02030602050306030303" pitchFamily="18" charset="0"/>
              </a:rPr>
              <a:t>mudaa</a:t>
            </a:r>
            <a:r>
              <a:rPr lang="en-US" sz="2300" b="1" dirty="0">
                <a:latin typeface="Constantia" panose="02030602050306030303" pitchFamily="18" charset="0"/>
              </a:rPr>
              <a:t> </a:t>
            </a:r>
            <a:r>
              <a:rPr lang="en-US" sz="2300" b="1" dirty="0" err="1">
                <a:latin typeface="Constantia" panose="02030602050306030303" pitchFamily="18" charset="0"/>
              </a:rPr>
              <a:t>hin</a:t>
            </a:r>
            <a:r>
              <a:rPr lang="en-US" sz="2300" b="1" dirty="0">
                <a:latin typeface="Constantia" panose="02030602050306030303" pitchFamily="18" charset="0"/>
              </a:rPr>
              <a:t> </a:t>
            </a:r>
            <a:r>
              <a:rPr lang="en-US" sz="2300" b="1" dirty="0" err="1">
                <a:latin typeface="Constantia" panose="02030602050306030303" pitchFamily="18" charset="0"/>
              </a:rPr>
              <a:t>qabne</a:t>
            </a:r>
            <a:r>
              <a:rPr lang="en-US" sz="2300" b="1" dirty="0">
                <a:latin typeface="Constantia" panose="02030602050306030303" pitchFamily="18" charset="0"/>
              </a:rPr>
              <a:t>, </a:t>
            </a:r>
            <a:r>
              <a:rPr lang="en-US" sz="2300" b="1" dirty="0" err="1">
                <a:latin typeface="Constantia" panose="02030602050306030303" pitchFamily="18" charset="0"/>
              </a:rPr>
              <a:t>gati</a:t>
            </a:r>
            <a:r>
              <a:rPr lang="en-US" sz="2300" b="1" dirty="0">
                <a:latin typeface="Constantia" panose="02030602050306030303" pitchFamily="18" charset="0"/>
              </a:rPr>
              <a:t> </a:t>
            </a:r>
            <a:r>
              <a:rPr lang="en-US" sz="2300" b="1" dirty="0" err="1">
                <a:latin typeface="Constantia" panose="02030602050306030303" pitchFamily="18" charset="0"/>
              </a:rPr>
              <a:t>jabeessaa</a:t>
            </a:r>
            <a:r>
              <a:rPr lang="en-US" sz="2300" b="1" dirty="0">
                <a:latin typeface="Constantia" panose="02030602050306030303" pitchFamily="18" charset="0"/>
              </a:rPr>
              <a:t> fi </a:t>
            </a:r>
            <a:r>
              <a:rPr lang="en-US" sz="2300" b="1" dirty="0" err="1">
                <a:latin typeface="Constantia" panose="02030602050306030303" pitchFamily="18" charset="0"/>
              </a:rPr>
              <a:t>arbii</a:t>
            </a:r>
            <a:r>
              <a:rPr lang="en-US" sz="2300" b="1" dirty="0">
                <a:latin typeface="Constantia" panose="02030602050306030303" pitchFamily="18" charset="0"/>
              </a:rPr>
              <a:t> </a:t>
            </a:r>
            <a:r>
              <a:rPr lang="en-US" sz="2300" b="1" dirty="0" err="1">
                <a:latin typeface="Constantia" panose="02030602050306030303" pitchFamily="18" charset="0"/>
              </a:rPr>
              <a:t>samiitiin</a:t>
            </a:r>
            <a:r>
              <a:rPr lang="en-US" sz="2300" b="1" dirty="0">
                <a:latin typeface="Constantia" panose="02030602050306030303" pitchFamily="18" charset="0"/>
              </a:rPr>
              <a:t> </a:t>
            </a:r>
            <a:r>
              <a:rPr lang="en-US" sz="2300" b="1" dirty="0" err="1">
                <a:latin typeface="Constantia" panose="02030602050306030303" pitchFamily="18" charset="0"/>
              </a:rPr>
              <a:t>dhahame</a:t>
            </a:r>
            <a:r>
              <a:rPr lang="en-US" sz="2300" b="1" dirty="0">
                <a:latin typeface="Constantia" panose="02030602050306030303" pitchFamily="18" charset="0"/>
              </a:rPr>
              <a:t>, </a:t>
            </a:r>
            <a:r>
              <a:rPr lang="en-US" sz="2300" b="1" dirty="0" err="1">
                <a:latin typeface="Constantia" panose="02030602050306030303" pitchFamily="18" charset="0"/>
              </a:rPr>
              <a:t>cubbamaa</a:t>
            </a:r>
            <a:r>
              <a:rPr lang="en-US" sz="2300" b="1" dirty="0">
                <a:latin typeface="Constantia" panose="02030602050306030303" pitchFamily="18" charset="0"/>
              </a:rPr>
              <a:t> </a:t>
            </a:r>
            <a:r>
              <a:rPr lang="en-US" sz="2300" b="1" dirty="0" err="1">
                <a:latin typeface="Constantia" panose="02030602050306030303" pitchFamily="18" charset="0"/>
              </a:rPr>
              <a:t>qalbii</a:t>
            </a:r>
            <a:r>
              <a:rPr lang="en-US" sz="2300" b="1" dirty="0">
                <a:latin typeface="Constantia" panose="02030602050306030303" pitchFamily="18" charset="0"/>
              </a:rPr>
              <a:t> </a:t>
            </a:r>
            <a:r>
              <a:rPr lang="en-US" sz="2300" b="1" dirty="0" err="1">
                <a:latin typeface="Constantia" panose="02030602050306030303" pitchFamily="18" charset="0"/>
              </a:rPr>
              <a:t>jijjiirratuu</a:t>
            </a:r>
            <a:r>
              <a:rPr lang="en-US" sz="2300" b="1" dirty="0">
                <a:latin typeface="Constantia" panose="02030602050306030303" pitchFamily="18" charset="0"/>
              </a:rPr>
              <a:t> fi </a:t>
            </a:r>
            <a:r>
              <a:rPr lang="en-US" sz="2300" b="1" dirty="0" err="1">
                <a:latin typeface="Constantia" panose="02030602050306030303" pitchFamily="18" charset="0"/>
              </a:rPr>
              <a:t>amanuuf</a:t>
            </a:r>
            <a:r>
              <a:rPr lang="en-US" sz="2300" b="1" dirty="0">
                <a:latin typeface="Constantia" panose="02030602050306030303" pitchFamily="18" charset="0"/>
              </a:rPr>
              <a:t> </a:t>
            </a:r>
            <a:r>
              <a:rPr lang="en-US" sz="2300" b="1" dirty="0" err="1">
                <a:latin typeface="Constantia" panose="02030602050306030303" pitchFamily="18" charset="0"/>
              </a:rPr>
              <a:t>kennameera</a:t>
            </a:r>
            <a:r>
              <a:rPr lang="en" sz="2300" b="1" dirty="0">
                <a:latin typeface="Constantia" panose="02030602050306030303" pitchFamily="18" charset="0"/>
              </a:rPr>
              <a:t>.”</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6640623" y="6477561"/>
            <a:ext cx="3703065" cy="338554"/>
          </a:xfrm>
          <a:prstGeom prst="rect">
            <a:avLst/>
          </a:prstGeom>
          <a:noFill/>
        </p:spPr>
        <p:txBody>
          <a:bodyPr wrap="none" rtlCol="0">
            <a:spAutoFit/>
          </a:bodyPr>
          <a:lstStyle/>
          <a:p>
            <a:pPr algn="r"/>
            <a:r>
              <a:rPr lang="en" sz="1600" b="1" dirty="0"/>
              <a:t>EGW (Selected Messages, vol. 1, p.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5239107"/>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lvl="0" algn="ctr">
              <a:defRPr/>
            </a:pPr>
            <a:r>
              <a:rPr kumimoji="0" lang="es-ES" sz="36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lang="en-US" sz="3600" b="1" dirty="0">
                <a:solidFill>
                  <a:srgbClr val="B24232"/>
                </a:solidFill>
                <a:latin typeface="Comic Sans MS" panose="030F0702030302020204" pitchFamily="66" charset="0"/>
              </a:rPr>
              <a:t>Yoo </a:t>
            </a:r>
            <a:r>
              <a:rPr lang="en-US" sz="3600" b="1" dirty="0" err="1">
                <a:solidFill>
                  <a:srgbClr val="B24232"/>
                </a:solidFill>
                <a:latin typeface="Comic Sans MS" panose="030F0702030302020204" pitchFamily="66" charset="0"/>
              </a:rPr>
              <a:t>cubbuu</a:t>
            </a:r>
            <a:r>
              <a:rPr lang="en-US" sz="3600" b="1" dirty="0">
                <a:solidFill>
                  <a:srgbClr val="B24232"/>
                </a:solidFill>
                <a:latin typeface="Comic Sans MS" panose="030F0702030302020204" pitchFamily="66" charset="0"/>
              </a:rPr>
              <a:t> </a:t>
            </a:r>
            <a:r>
              <a:rPr lang="en-US" sz="3600" b="1" dirty="0" err="1">
                <a:solidFill>
                  <a:srgbClr val="B24232"/>
                </a:solidFill>
                <a:latin typeface="Comic Sans MS" panose="030F0702030302020204" pitchFamily="66" charset="0"/>
              </a:rPr>
              <a:t>keenya</a:t>
            </a:r>
            <a:r>
              <a:rPr lang="en-US" sz="3600" b="1" dirty="0">
                <a:solidFill>
                  <a:srgbClr val="B24232"/>
                </a:solidFill>
                <a:latin typeface="Comic Sans MS" panose="030F0702030302020204" pitchFamily="66" charset="0"/>
              </a:rPr>
              <a:t> </a:t>
            </a:r>
            <a:r>
              <a:rPr lang="en-US" sz="3600" b="1" dirty="0" err="1">
                <a:solidFill>
                  <a:srgbClr val="B24232"/>
                </a:solidFill>
                <a:latin typeface="Comic Sans MS" panose="030F0702030302020204" pitchFamily="66" charset="0"/>
              </a:rPr>
              <a:t>himanne</a:t>
            </a:r>
            <a:r>
              <a:rPr lang="en-US" sz="3600" b="1" dirty="0">
                <a:solidFill>
                  <a:srgbClr val="B24232"/>
                </a:solidFill>
                <a:latin typeface="Comic Sans MS" panose="030F0702030302020204" pitchFamily="66" charset="0"/>
              </a:rPr>
              <a:t>, </a:t>
            </a:r>
            <a:r>
              <a:rPr lang="en-US" sz="3600" b="1" dirty="0" err="1">
                <a:solidFill>
                  <a:srgbClr val="B24232"/>
                </a:solidFill>
                <a:latin typeface="Comic Sans MS" panose="030F0702030302020204" pitchFamily="66" charset="0"/>
              </a:rPr>
              <a:t>inni</a:t>
            </a:r>
            <a:r>
              <a:rPr lang="en-US" sz="3600" b="1" dirty="0">
                <a:solidFill>
                  <a:srgbClr val="B24232"/>
                </a:solidFill>
                <a:latin typeface="Comic Sans MS" panose="030F0702030302020204" pitchFamily="66" charset="0"/>
              </a:rPr>
              <a:t> </a:t>
            </a:r>
            <a:r>
              <a:rPr lang="en-US" sz="3600" b="1" dirty="0" err="1">
                <a:solidFill>
                  <a:srgbClr val="B24232"/>
                </a:solidFill>
                <a:latin typeface="Comic Sans MS" panose="030F0702030302020204" pitchFamily="66" charset="0"/>
              </a:rPr>
              <a:t>cubbuu</a:t>
            </a:r>
            <a:r>
              <a:rPr lang="en-US" sz="3600" b="1" dirty="0">
                <a:solidFill>
                  <a:srgbClr val="B24232"/>
                </a:solidFill>
                <a:latin typeface="Comic Sans MS" panose="030F0702030302020204" pitchFamily="66" charset="0"/>
              </a:rPr>
              <a:t> </a:t>
            </a:r>
            <a:r>
              <a:rPr lang="en-US" sz="3600" b="1" dirty="0" err="1">
                <a:solidFill>
                  <a:srgbClr val="B24232"/>
                </a:solidFill>
                <a:latin typeface="Comic Sans MS" panose="030F0702030302020204" pitchFamily="66" charset="0"/>
              </a:rPr>
              <a:t>keenya</a:t>
            </a:r>
            <a:r>
              <a:rPr lang="en-US" sz="3600" b="1" dirty="0">
                <a:solidFill>
                  <a:srgbClr val="B24232"/>
                </a:solidFill>
                <a:latin typeface="Comic Sans MS" panose="030F0702030302020204" pitchFamily="66" charset="0"/>
              </a:rPr>
              <a:t> </a:t>
            </a:r>
            <a:r>
              <a:rPr lang="en-US" sz="3600" b="1" dirty="0" err="1">
                <a:solidFill>
                  <a:srgbClr val="B24232"/>
                </a:solidFill>
                <a:latin typeface="Comic Sans MS" panose="030F0702030302020204" pitchFamily="66" charset="0"/>
              </a:rPr>
              <a:t>nuu</a:t>
            </a:r>
            <a:r>
              <a:rPr lang="en-US" sz="3600" b="1" dirty="0">
                <a:solidFill>
                  <a:srgbClr val="B24232"/>
                </a:solidFill>
                <a:latin typeface="Comic Sans MS" panose="030F0702030302020204" pitchFamily="66" charset="0"/>
              </a:rPr>
              <a:t> </a:t>
            </a:r>
            <a:r>
              <a:rPr lang="en-US" sz="3600" b="1" dirty="0" err="1">
                <a:solidFill>
                  <a:srgbClr val="B24232"/>
                </a:solidFill>
                <a:latin typeface="Comic Sans MS" panose="030F0702030302020204" pitchFamily="66" charset="0"/>
              </a:rPr>
              <a:t>dhiisuuf</a:t>
            </a:r>
            <a:r>
              <a:rPr lang="en-US" sz="3600" b="1" dirty="0">
                <a:solidFill>
                  <a:srgbClr val="B24232"/>
                </a:solidFill>
                <a:latin typeface="Comic Sans MS" panose="030F0702030302020204" pitchFamily="66" charset="0"/>
              </a:rPr>
              <a:t> </a:t>
            </a:r>
            <a:r>
              <a:rPr lang="en-US" sz="3600" b="1" dirty="0" err="1">
                <a:solidFill>
                  <a:srgbClr val="B24232"/>
                </a:solidFill>
                <a:latin typeface="Comic Sans MS" panose="030F0702030302020204" pitchFamily="66" charset="0"/>
              </a:rPr>
              <a:t>amanamaa</a:t>
            </a:r>
            <a:r>
              <a:rPr lang="en-US" sz="3600" b="1" dirty="0">
                <a:solidFill>
                  <a:srgbClr val="B24232"/>
                </a:solidFill>
                <a:latin typeface="Comic Sans MS" panose="030F0702030302020204" pitchFamily="66" charset="0"/>
              </a:rPr>
              <a:t> fi </a:t>
            </a:r>
            <a:r>
              <a:rPr lang="en-US" sz="3600" b="1" dirty="0" err="1">
                <a:solidFill>
                  <a:srgbClr val="B24232"/>
                </a:solidFill>
                <a:latin typeface="Comic Sans MS" panose="030F0702030302020204" pitchFamily="66" charset="0"/>
              </a:rPr>
              <a:t>qajeelaa</a:t>
            </a:r>
            <a:r>
              <a:rPr lang="en-US" sz="3600" b="1" dirty="0">
                <a:solidFill>
                  <a:srgbClr val="B24232"/>
                </a:solidFill>
                <a:latin typeface="Comic Sans MS" panose="030F0702030302020204" pitchFamily="66" charset="0"/>
              </a:rPr>
              <a:t> dha; </a:t>
            </a:r>
            <a:r>
              <a:rPr lang="en-US" sz="3600" b="1" dirty="0" err="1">
                <a:solidFill>
                  <a:srgbClr val="B24232"/>
                </a:solidFill>
                <a:latin typeface="Comic Sans MS" panose="030F0702030302020204" pitchFamily="66" charset="0"/>
              </a:rPr>
              <a:t>jalʼina</a:t>
            </a:r>
            <a:r>
              <a:rPr lang="en-US" sz="3600" b="1" dirty="0">
                <a:solidFill>
                  <a:srgbClr val="B24232"/>
                </a:solidFill>
                <a:latin typeface="Comic Sans MS" panose="030F0702030302020204" pitchFamily="66" charset="0"/>
              </a:rPr>
              <a:t> </a:t>
            </a:r>
            <a:r>
              <a:rPr lang="en-US" sz="3600" b="1" dirty="0" err="1">
                <a:solidFill>
                  <a:srgbClr val="B24232"/>
                </a:solidFill>
                <a:latin typeface="Comic Sans MS" panose="030F0702030302020204" pitchFamily="66" charset="0"/>
              </a:rPr>
              <a:t>hunda</a:t>
            </a:r>
            <a:r>
              <a:rPr lang="en-US" sz="3600" b="1" dirty="0">
                <a:solidFill>
                  <a:srgbClr val="B24232"/>
                </a:solidFill>
                <a:latin typeface="Comic Sans MS" panose="030F0702030302020204" pitchFamily="66" charset="0"/>
              </a:rPr>
              <a:t> </a:t>
            </a:r>
            <a:r>
              <a:rPr lang="en-US" sz="3600" b="1" dirty="0" err="1">
                <a:solidFill>
                  <a:srgbClr val="B24232"/>
                </a:solidFill>
                <a:latin typeface="Comic Sans MS" panose="030F0702030302020204" pitchFamily="66" charset="0"/>
              </a:rPr>
              <a:t>irraas</a:t>
            </a:r>
            <a:r>
              <a:rPr lang="en-US" sz="3600" b="1" dirty="0">
                <a:solidFill>
                  <a:srgbClr val="B24232"/>
                </a:solidFill>
                <a:latin typeface="Comic Sans MS" panose="030F0702030302020204" pitchFamily="66" charset="0"/>
              </a:rPr>
              <a:t> nu </a:t>
            </a:r>
            <a:r>
              <a:rPr lang="en-US" sz="3600" b="1" dirty="0" err="1">
                <a:solidFill>
                  <a:srgbClr val="B24232"/>
                </a:solidFill>
                <a:latin typeface="Comic Sans MS" panose="030F0702030302020204" pitchFamily="66" charset="0"/>
              </a:rPr>
              <a:t>qulqulleessa</a:t>
            </a:r>
            <a:r>
              <a:rPr lang="en-US" sz="3600" b="1" dirty="0">
                <a:solidFill>
                  <a:srgbClr val="B24232"/>
                </a:solidFill>
                <a:latin typeface="Comic Sans MS" panose="030F0702030302020204" pitchFamily="66" charset="0"/>
              </a:rPr>
              <a:t>.”</a:t>
            </a:r>
          </a:p>
          <a:p>
            <a:pPr lvl="0" algn="ctr">
              <a:defRPr/>
            </a:pPr>
            <a:r>
              <a:rPr lang="en-US" sz="2800" b="1" dirty="0">
                <a:solidFill>
                  <a:srgbClr val="B24232"/>
                </a:solidFill>
                <a:latin typeface="Comic Sans MS" panose="030F0702030302020204" pitchFamily="66" charset="0"/>
              </a:rPr>
              <a:t>1 Yoh. 1:9</a:t>
            </a:r>
            <a:endParaRPr kumimoji="0" lang="es-ES" sz="28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t>Qalbii jijjiirrannaa:</a:t>
            </a:r>
          </a:p>
          <a:p>
            <a:pPr lvl="1">
              <a:spcBef>
                <a:spcPts val="600"/>
              </a:spcBef>
            </a:pPr>
            <a:r>
              <a:rPr lang="en" sz="2000" b="1" dirty="0">
                <a:solidFill>
                  <a:srgbClr val="7B259E"/>
                </a:solidFill>
              </a:rPr>
              <a:t>Qalbii jijjiirrannaa lafarra harkisuu</a:t>
            </a:r>
          </a:p>
          <a:p>
            <a:pPr lvl="1">
              <a:spcBef>
                <a:spcPts val="600"/>
              </a:spcBef>
            </a:pPr>
            <a:r>
              <a:rPr lang="en" sz="2000" b="1" dirty="0">
                <a:solidFill>
                  <a:srgbClr val="25889E"/>
                </a:solidFill>
              </a:rPr>
              <a:t>Qalbii jijjiirrannaa dhugaa</a:t>
            </a:r>
          </a:p>
          <a:p>
            <a:pPr lvl="1">
              <a:spcBef>
                <a:spcPts val="600"/>
              </a:spcBef>
            </a:pPr>
            <a:r>
              <a:rPr lang="en" sz="2000" b="1" dirty="0">
                <a:solidFill>
                  <a:srgbClr val="BE2B39"/>
                </a:solidFill>
              </a:rPr>
              <a:t>Waamicha qalbii jijjiirrannaa</a:t>
            </a:r>
          </a:p>
          <a:p>
            <a:pPr>
              <a:spcBef>
                <a:spcPts val="1800"/>
              </a:spcBef>
            </a:pPr>
            <a:r>
              <a:rPr lang="en" sz="2000" b="1" dirty="0"/>
              <a:t>Dhiifama:</a:t>
            </a:r>
          </a:p>
          <a:p>
            <a:pPr lvl="1">
              <a:spcBef>
                <a:spcPts val="600"/>
              </a:spcBef>
            </a:pPr>
            <a:r>
              <a:rPr lang="en" sz="2000" b="1" dirty="0">
                <a:solidFill>
                  <a:srgbClr val="264F9F"/>
                </a:solidFill>
              </a:rPr>
              <a:t>Ayyaana dhiifama</a:t>
            </a:r>
          </a:p>
          <a:p>
            <a:pPr lvl="1">
              <a:spcBef>
                <a:spcPts val="600"/>
              </a:spcBef>
            </a:pPr>
            <a:r>
              <a:rPr lang="en" sz="2000" b="1" dirty="0">
                <a:solidFill>
                  <a:srgbClr val="4BA128"/>
                </a:solidFill>
              </a:rPr>
              <a:t>Uffata dhiifama</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286500" cy="707886"/>
          </a:xfrm>
          <a:prstGeom prst="rect">
            <a:avLst/>
          </a:prstGeom>
          <a:noFill/>
        </p:spPr>
        <p:txBody>
          <a:bodyPr wrap="square" rtlCol="0">
            <a:spAutoFit/>
          </a:bodyPr>
          <a:lstStyle/>
          <a:p>
            <a:pPr>
              <a:spcBef>
                <a:spcPts val="600"/>
              </a:spcBef>
            </a:pPr>
            <a:r>
              <a:rPr lang="en" sz="2000" b="1" dirty="0"/>
              <a:t>Macaafni Qulqulluun, “Hundinuu yakkaniiru, ulfinni Waaqayyoos itti hir’ateera” jedha (Room. 3:23).</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652280"/>
            <a:ext cx="647140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Haal duree tokko qofaatu jira: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innis qalbii jijjiirrannaa.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616475"/>
            <a:ext cx="636718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Garuu Waaqayyo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cubbuu keenya nuuf dhiisuuf fedha qaba. </a:t>
            </a:r>
            <a:r>
              <a:rPr lang="en" sz="2000" b="1" dirty="0">
                <a:solidFill>
                  <a:prstClr val="black"/>
                </a:solidFill>
                <a:latin typeface="Aptos" panose="02110004020202020204"/>
              </a:rPr>
              <a:t>Cubbuun baayyee guddatee Waaqayyo dhiisuuf fedha hin qabne hin jiru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(Isaay.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9" y="888448"/>
            <a:ext cx="628649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Dabalees, nuy cubbuu keenya ofirraa fuudhuu akka hin hin dandeenye dubbata (Erm. 13:23;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QALBII JIJJIIRRANNAA</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07886"/>
          </a:xfrm>
          <a:prstGeom prst="rect">
            <a:avLst/>
          </a:prstGeom>
          <a:noFill/>
        </p:spPr>
        <p:txBody>
          <a:bodyPr wrap="square">
            <a:spAutoFit/>
          </a:bodyPr>
          <a:lstStyle/>
          <a:p>
            <a:pPr algn="ctr"/>
            <a:r>
              <a:rPr lang="en" sz="40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QALBII JIJJIIRRANNAA LAFARRA HARKISUU</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tx2">
                    <a:lumMod val="50000"/>
                  </a:schemeClr>
                </a:solidFill>
                <a:latin typeface="Comic Sans MS" panose="030F0702030302020204" pitchFamily="66" charset="0"/>
              </a:rPr>
              <a:t>“</a:t>
            </a:r>
            <a:r>
              <a:rPr lang="en-US" b="1" dirty="0" err="1">
                <a:solidFill>
                  <a:schemeClr val="tx2">
                    <a:lumMod val="50000"/>
                  </a:schemeClr>
                </a:solidFill>
                <a:latin typeface="Comic Sans MS" panose="030F0702030302020204" pitchFamily="66" charset="0"/>
              </a:rPr>
              <a:t>Gooftaanis</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deebisee</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akkana</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jedheen</a:t>
            </a:r>
            <a:r>
              <a:rPr lang="en-US" b="1" dirty="0">
                <a:solidFill>
                  <a:schemeClr val="tx2">
                    <a:lumMod val="50000"/>
                  </a:schemeClr>
                </a:solidFill>
                <a:latin typeface="Comic Sans MS" panose="030F0702030302020204" pitchFamily="66" charset="0"/>
              </a:rPr>
              <a:t>; “Yaa Maartaa, </a:t>
            </a:r>
            <a:r>
              <a:rPr lang="en-US" b="1" dirty="0" err="1">
                <a:solidFill>
                  <a:schemeClr val="tx2">
                    <a:lumMod val="50000"/>
                  </a:schemeClr>
                </a:solidFill>
                <a:latin typeface="Comic Sans MS" panose="030F0702030302020204" pitchFamily="66" charset="0"/>
              </a:rPr>
              <a:t>yaa</a:t>
            </a:r>
            <a:r>
              <a:rPr lang="en-US" b="1" dirty="0">
                <a:solidFill>
                  <a:schemeClr val="tx2">
                    <a:lumMod val="50000"/>
                  </a:schemeClr>
                </a:solidFill>
                <a:latin typeface="Comic Sans MS" panose="030F0702030302020204" pitchFamily="66" charset="0"/>
              </a:rPr>
              <a:t> Maartaa, </a:t>
            </a:r>
            <a:r>
              <a:rPr lang="en-US" b="1" dirty="0" err="1">
                <a:solidFill>
                  <a:schemeClr val="tx2">
                    <a:lumMod val="50000"/>
                  </a:schemeClr>
                </a:solidFill>
                <a:latin typeface="Comic Sans MS" panose="030F0702030302020204" pitchFamily="66" charset="0"/>
              </a:rPr>
              <a:t>ati</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waaʼee</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waan</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baayʼee</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yaaddofta</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ni</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raafamtas</a:t>
            </a:r>
            <a:r>
              <a:rPr lang="en-US" b="1" dirty="0">
                <a:solidFill>
                  <a:schemeClr val="tx2">
                    <a:lumMod val="50000"/>
                  </a:schemeClr>
                </a:solidFill>
                <a:latin typeface="Comic Sans MS" panose="030F0702030302020204" pitchFamily="66" charset="0"/>
              </a:rPr>
              <a:t>.” </a:t>
            </a:r>
            <a:r>
              <a:rPr lang="en-US" b="1" dirty="0" err="1">
                <a:solidFill>
                  <a:schemeClr val="tx2">
                    <a:lumMod val="50000"/>
                  </a:schemeClr>
                </a:solidFill>
                <a:latin typeface="Comic Sans MS" panose="030F0702030302020204" pitchFamily="66" charset="0"/>
              </a:rPr>
              <a:t>Luq</a:t>
            </a:r>
            <a:r>
              <a:rPr lang="en-US" b="1" dirty="0">
                <a:solidFill>
                  <a:schemeClr val="tx2">
                    <a:lumMod val="50000"/>
                  </a:schemeClr>
                </a:solidFill>
                <a:latin typeface="Comic Sans MS" panose="030F0702030302020204" pitchFamily="66" charset="0"/>
              </a:rPr>
              <a:t>. 10:41</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969496"/>
          </a:xfrm>
          <a:prstGeom prst="rect">
            <a:avLst/>
          </a:prstGeom>
          <a:noFill/>
        </p:spPr>
        <p:txBody>
          <a:bodyPr wrap="square" rtlCol="0">
            <a:spAutoFit/>
          </a:bodyPr>
          <a:lstStyle/>
          <a:p>
            <a:pPr>
              <a:spcBef>
                <a:spcPts val="600"/>
              </a:spcBef>
            </a:pPr>
            <a:r>
              <a:rPr lang="en" sz="1900" b="1" dirty="0"/>
              <a:t>Mana Alaazaaritti, Yesuus waa’ee waanta barbaachisaa dubbata, innis fayyinaaf waanta murteessaa ta’e dha. Garuu Maartaan hin dhaggeeffanne. Yeroo hin arganne. Waan hojjettu baayyee qabdi turte! (Luq.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471609"/>
            <a:ext cx="5933837" cy="1846659"/>
          </a:xfrm>
          <a:prstGeom prst="rect">
            <a:avLst/>
          </a:prstGeom>
          <a:noFill/>
        </p:spPr>
        <p:txBody>
          <a:bodyPr wrap="square">
            <a:spAutoFit/>
          </a:bodyPr>
          <a:lstStyle/>
          <a:p>
            <a:pPr>
              <a:spcBef>
                <a:spcPts val="600"/>
              </a:spcBef>
            </a:pPr>
            <a:r>
              <a:rPr lang="en" sz="1900" b="1" dirty="0"/>
              <a:t>Kun nuunis nu mudata. Yeroo cubbuu hojjennee Hafuurri Qulqulluun gara qalbii jijjiirrannaatti nu waamu, Seexanni immoo hojiidhaan, yaaddoodhaan, ykn waanta xiyyeeffannoo keenya balleessee akka nuy itti yaannee cubbuu keenyaaf dhiifama hin gaafanne nu godhu fida.</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264442"/>
            <a:ext cx="3993423" cy="2446824"/>
          </a:xfrm>
          <a:prstGeom prst="rect">
            <a:avLst/>
          </a:prstGeom>
          <a:noFill/>
        </p:spPr>
        <p:txBody>
          <a:bodyPr wrap="square">
            <a:spAutoFit/>
          </a:bodyPr>
          <a:lstStyle/>
          <a:p>
            <a:pPr>
              <a:spcBef>
                <a:spcPts val="600"/>
              </a:spcBef>
            </a:pPr>
            <a:r>
              <a:rPr lang="en" sz="1700" b="1" dirty="0"/>
              <a:t>Garuu Waaqayyo abdii nutti hin kutatu. Waamicha Isaa itti fufa (Hisq. 33:11). Cubbuu keenya moofaa abaarsaa wajjin wal qaba (Isaay. 64:6). Waan gochuun nurra jirus nutti hima: Uffata keessan isa xuraa’aa uffata Koo Isa qulqulluudhaa geedderadhaa jedha (Zakk. 3:4), uffata dhiiga Yesuusiin miiccame (Mul. 7:14).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QALBII JIJJIIRRANNAA DHUGAA</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1499016" y="640124"/>
            <a:ext cx="8816558" cy="646331"/>
          </a:xfrm>
          <a:prstGeom prst="rect">
            <a:avLst/>
          </a:prstGeom>
          <a:noFill/>
        </p:spPr>
        <p:txBody>
          <a:bodyPr wrap="square">
            <a:spAutoFit/>
          </a:bodyPr>
          <a:lstStyle/>
          <a:p>
            <a:pPr algn="ctr"/>
            <a:r>
              <a:rPr lang="en-US" b="1" dirty="0">
                <a:solidFill>
                  <a:schemeClr val="accent6">
                    <a:lumMod val="50000"/>
                  </a:schemeClr>
                </a:solidFill>
                <a:latin typeface="Comic Sans MS" panose="030F0702030302020204" pitchFamily="66" charset="0"/>
              </a:rPr>
              <a:t>“</a:t>
            </a:r>
            <a:r>
              <a:rPr lang="en-US" b="1" dirty="0" err="1">
                <a:solidFill>
                  <a:schemeClr val="accent6">
                    <a:lumMod val="50000"/>
                  </a:schemeClr>
                </a:solidFill>
                <a:latin typeface="Comic Sans MS" panose="030F0702030302020204" pitchFamily="66" charset="0"/>
              </a:rPr>
              <a:t>Kottaa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gara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Waaqayyootti</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deebinaa</a:t>
            </a:r>
            <a:r>
              <a:rPr lang="en-US" b="1" dirty="0">
                <a:solidFill>
                  <a:schemeClr val="accent6">
                    <a:lumMod val="50000"/>
                  </a:schemeClr>
                </a:solidFill>
                <a:latin typeface="Comic Sans MS" panose="030F0702030302020204" pitchFamily="66" charset="0"/>
              </a:rPr>
              <a:t>. Inni nu </a:t>
            </a:r>
            <a:r>
              <a:rPr lang="en-US" b="1" dirty="0" err="1">
                <a:solidFill>
                  <a:schemeClr val="accent6">
                    <a:lumMod val="50000"/>
                  </a:schemeClr>
                </a:solidFill>
                <a:latin typeface="Comic Sans MS" panose="030F0702030302020204" pitchFamily="66" charset="0"/>
              </a:rPr>
              <a:t>ciccireera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garuu</a:t>
            </a:r>
            <a:r>
              <a:rPr lang="en-US" b="1" dirty="0">
                <a:solidFill>
                  <a:schemeClr val="accent6">
                    <a:lumMod val="50000"/>
                  </a:schemeClr>
                </a:solidFill>
                <a:latin typeface="Comic Sans MS" panose="030F0702030302020204" pitchFamily="66" charset="0"/>
              </a:rPr>
              <a:t> nu </a:t>
            </a:r>
            <a:r>
              <a:rPr lang="en-US" b="1" dirty="0" err="1">
                <a:solidFill>
                  <a:schemeClr val="accent6">
                    <a:lumMod val="50000"/>
                  </a:schemeClr>
                </a:solidFill>
                <a:latin typeface="Comic Sans MS" panose="030F0702030302020204" pitchFamily="66" charset="0"/>
              </a:rPr>
              <a:t>fayyisa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inni</a:t>
            </a:r>
            <a:r>
              <a:rPr lang="en-US" b="1" dirty="0">
                <a:solidFill>
                  <a:schemeClr val="accent6">
                    <a:lumMod val="50000"/>
                  </a:schemeClr>
                </a:solidFill>
                <a:latin typeface="Comic Sans MS" panose="030F0702030302020204" pitchFamily="66" charset="0"/>
              </a:rPr>
              <a:t> nu </a:t>
            </a:r>
            <a:r>
              <a:rPr lang="en-US" b="1" dirty="0" err="1">
                <a:solidFill>
                  <a:schemeClr val="accent6">
                    <a:lumMod val="50000"/>
                  </a:schemeClr>
                </a:solidFill>
                <a:latin typeface="Comic Sans MS" panose="030F0702030302020204" pitchFamily="66" charset="0"/>
              </a:rPr>
              <a:t>madeesseera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garuu</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madaa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keenya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ni</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waldhaana</a:t>
            </a:r>
            <a:r>
              <a:rPr lang="en-US" b="1" dirty="0">
                <a:solidFill>
                  <a:schemeClr val="accent6">
                    <a:lumMod val="50000"/>
                  </a:schemeClr>
                </a:solidFill>
                <a:latin typeface="Comic Sans MS" panose="030F0702030302020204" pitchFamily="66" charset="0"/>
              </a:rPr>
              <a:t>. Hose. 6:1</a:t>
            </a:r>
            <a:endParaRPr lang="en" sz="1400"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69154"/>
            <a:ext cx="6857996" cy="707886"/>
          </a:xfrm>
          <a:prstGeom prst="rect">
            <a:avLst/>
          </a:prstGeom>
          <a:noFill/>
        </p:spPr>
        <p:txBody>
          <a:bodyPr wrap="square" rtlCol="0">
            <a:spAutoFit/>
          </a:bodyPr>
          <a:lstStyle/>
          <a:p>
            <a:pPr>
              <a:spcBef>
                <a:spcPts val="600"/>
              </a:spcBef>
            </a:pPr>
            <a:r>
              <a:rPr lang="en" sz="2000" b="1" dirty="0"/>
              <a:t>Qalbii jijjiirrannaan maali? Garaa garummaan qalbii jijjiirrannaa dhugaa fi sobaa maali? (2 Qor. 7:10)</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00917"/>
            <a:ext cx="6858000" cy="1631216"/>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Yeroo cubbuu hojjennu, Hafuurri Qulqulluun “nu caccabsa”, miira gaddaa gadi fagoo ta’eenis nu “madeessa”.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Y</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oo qalbii jijjiirrannaa dhugaatiin deebii laanne, Waaqayyo nu fayyisa, cubbuu keenyas nuuf in dhiisa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(Hose. </a:t>
            </a: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6:1).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3892867"/>
            <a:ext cx="68580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eroo cubbuu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nuy hojjenne gadda nutti dhageessisuu fi fedhiin dhiifama argachuu gadi fagoo ta’e nu keessa bulu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(bu’aan isaa gadhees</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haa ta’u hin ta’in), nuy qalbii jijjiirrannaa dhugaa keessa seenna.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277040"/>
            <a:ext cx="685799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Yeroo cubbuun bu’aa battalaa fi hin barbaachifne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fidu, gaabbiitu dhalata.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Waanti nuy hojjenne bu’aan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isaa gadhee waan ta’eef nu qaanessa.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tuu bu’aa gadhee hin finne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ta’eetii, gochaa keenyaaf gaddi nutti hin dhaga’amu ture.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K</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un qalbii jijjiirrannaa dhugaa MITI.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WAAMICHA GARA QALBII JIJJIIRRANNAATTI</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585172"/>
            <a:ext cx="9267825" cy="646331"/>
          </a:xfrm>
          <a:prstGeom prst="rect">
            <a:avLst/>
          </a:prstGeom>
          <a:noFill/>
        </p:spPr>
        <p:txBody>
          <a:bodyPr wrap="square">
            <a:spAutoFit/>
          </a:bodyPr>
          <a:lstStyle/>
          <a:p>
            <a:pPr algn="ctr"/>
            <a:r>
              <a:rPr lang="en-US" b="1" dirty="0">
                <a:solidFill>
                  <a:schemeClr val="accent2">
                    <a:lumMod val="50000"/>
                  </a:schemeClr>
                </a:solidFill>
                <a:latin typeface="Comic Sans MS" panose="030F0702030302020204" pitchFamily="66" charset="0"/>
              </a:rPr>
              <a:t>Egaa </a:t>
            </a:r>
            <a:r>
              <a:rPr lang="en-US" b="1" dirty="0" err="1">
                <a:solidFill>
                  <a:schemeClr val="accent2">
                    <a:lumMod val="50000"/>
                  </a:schemeClr>
                </a:solidFill>
                <a:latin typeface="Comic Sans MS" panose="030F0702030302020204" pitchFamily="66" charset="0"/>
              </a:rPr>
              <a:t>akka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cubbuun</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keessan</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haqamuuf</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akka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barri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haaromfamaa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Gooftaa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biraa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dhufuuf</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qalbii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jijjiirradhaa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gara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Waaqaatti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deebiʼaa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Hojii</a:t>
            </a:r>
            <a:r>
              <a:rPr lang="en-US" b="1" dirty="0">
                <a:solidFill>
                  <a:schemeClr val="accent2">
                    <a:lumMod val="50000"/>
                  </a:schemeClr>
                </a:solidFill>
                <a:latin typeface="Comic Sans MS" panose="030F0702030302020204" pitchFamily="66" charset="0"/>
              </a:rPr>
              <a:t> 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14551"/>
            <a:ext cx="8373782" cy="677108"/>
          </a:xfrm>
          <a:prstGeom prst="rect">
            <a:avLst/>
          </a:prstGeom>
          <a:noFill/>
        </p:spPr>
        <p:txBody>
          <a:bodyPr wrap="square" rtlCol="0">
            <a:spAutoFit/>
          </a:bodyPr>
          <a:lstStyle/>
          <a:p>
            <a:pPr>
              <a:spcBef>
                <a:spcPts val="600"/>
              </a:spcBef>
            </a:pPr>
            <a:r>
              <a:rPr lang="en" sz="1900" b="1" dirty="0"/>
              <a:t>Yohaannis Cuuphaa fi Yesuus tajaajila Isaanii ergaa tokkoon jalqaban: “qalbii jijjiirradhaa” kan jedhuun (Maat. 3:1-2;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3504406897"/>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923330"/>
          </a:xfrm>
          <a:prstGeom prst="rect">
            <a:avLst/>
          </a:prstGeom>
          <a:noFill/>
        </p:spPr>
        <p:txBody>
          <a:bodyPr wrap="square" rtlCol="0">
            <a:spAutoFit/>
          </a:bodyPr>
          <a:lstStyle/>
          <a:p>
            <a:pPr>
              <a:spcBef>
                <a:spcPts val="600"/>
              </a:spcBef>
            </a:pPr>
            <a:r>
              <a:rPr lang="en" b="1" dirty="0"/>
              <a:t>Qalbii jijjiirrannaa fi dhiifamni yeroo hundumaa gara haara’umsaatti akka nu geessu beekuu qabna; jijjiirama yaadaa cubbuu hojjechuu dhaabutti nu geessa (Yoh.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1945625"/>
            <a:ext cx="8373782"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Qalbii jijjiirrannaan maaliif barbaachisaa ta’e? Sababni isaa, isa malee dhiifamni cubbuu waan hin jirreef (Hojii 2:38; 3:19). Adeemsi kun akkamitti taa’a?</a:t>
            </a: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DHIIFAMA</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AYYAANA DHIIFAMA</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72197"/>
            <a:ext cx="8010526" cy="646331"/>
          </a:xfrm>
          <a:prstGeom prst="rect">
            <a:avLst/>
          </a:prstGeom>
          <a:noFill/>
        </p:spPr>
        <p:txBody>
          <a:bodyPr wrap="square">
            <a:spAutoFit/>
          </a:bodyPr>
          <a:lstStyle/>
          <a:p>
            <a:pPr algn="ctr"/>
            <a:r>
              <a:rPr lang="en-US" b="1" dirty="0">
                <a:solidFill>
                  <a:schemeClr val="accent1">
                    <a:lumMod val="50000"/>
                  </a:schemeClr>
                </a:solidFill>
                <a:latin typeface="Comic Sans MS" panose="030F0702030302020204" pitchFamily="66" charset="0"/>
              </a:rPr>
              <a:t>Yaa </a:t>
            </a:r>
            <a:r>
              <a:rPr lang="en-US" b="1" dirty="0" err="1">
                <a:solidFill>
                  <a:schemeClr val="accent1">
                    <a:lumMod val="50000"/>
                  </a:schemeClr>
                </a:solidFill>
                <a:latin typeface="Comic Sans MS" panose="030F0702030302020204" pitchFamily="66" charset="0"/>
              </a:rPr>
              <a:t>Waaqayyo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cubbuun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koo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guddaa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taʼu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iyyuu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maqaa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keetiif</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jedhiitii</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dhiifama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naa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godhi</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Faar</a:t>
            </a:r>
            <a:r>
              <a:rPr lang="en-US" b="1" dirty="0">
                <a:solidFill>
                  <a:schemeClr val="accent1">
                    <a:lumMod val="50000"/>
                  </a:schemeClr>
                </a:solidFill>
                <a:latin typeface="Comic Sans MS" panose="030F0702030302020204" pitchFamily="66" charset="0"/>
              </a:rPr>
              <a:t>. 25:11</a:t>
            </a:r>
            <a:endParaRPr lang="en" sz="1400"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2323713"/>
          </a:xfrm>
          <a:prstGeom prst="rect">
            <a:avLst/>
          </a:prstGeom>
          <a:noFill/>
        </p:spPr>
        <p:txBody>
          <a:bodyPr wrap="square" rtlCol="0">
            <a:spAutoFit/>
          </a:bodyPr>
          <a:lstStyle/>
          <a:p>
            <a:pPr>
              <a:spcBef>
                <a:spcPts val="600"/>
              </a:spcBef>
            </a:pPr>
            <a:r>
              <a:rPr lang="en" sz="2000" b="1" dirty="0"/>
              <a:t>Waanti akka Waaqayyo cubbuu nuuf dhiisuuf Isa dirqisiisu hin jiru. Dhiifamni Isaa akka nuuf maluuf waanti nuy goonus hin jiru. Waaqayyo ayyaanaan dhiifama nuuf kenna; jaalala Isaa Isa daangaa hin qabneen. </a:t>
            </a:r>
          </a:p>
          <a:p>
            <a:pPr>
              <a:spcBef>
                <a:spcPts val="600"/>
              </a:spcBef>
            </a:pPr>
            <a:r>
              <a:rPr lang="en" sz="2000" b="1" dirty="0"/>
              <a:t> Inni “gaarii, dhiisuuf qophaa’aa, araarri Isaa irraa hafaa waan ta’eef” nuuf dhiisa (Faar. 86:5; Ba’uu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31216"/>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en-US" sz="2000" b="1" dirty="0"/>
              <a:t>Y</a:t>
            </a:r>
            <a:r>
              <a:rPr lang="en" sz="2000" b="1" dirty="0"/>
              <a:t>eroo cubbuu keenya fannoo jalatti finnu, Yesuus ba’aa gadi nu qabu irra bilisa nu baasa (Ibro.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794636"/>
            <a:ext cx="672223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Jaalalli Isaa fannoo irratti akka of kennuuf, liqii cubbuu isa nuy kaffaluu hin dandeenye</a:t>
            </a:r>
            <a:r>
              <a:rPr kumimoji="0" lang="en" b="1" i="0" u="none" strike="noStrike" kern="1200" cap="none" spc="0" normalizeH="0" noProof="0" dirty="0">
                <a:ln>
                  <a:noFill/>
                </a:ln>
                <a:solidFill>
                  <a:prstClr val="black"/>
                </a:solidFill>
                <a:effectLst/>
                <a:uLnTx/>
                <a:uFillTx/>
                <a:latin typeface="Aptos" panose="02110004020202020204"/>
                <a:ea typeface="+mn-ea"/>
                <a:cs typeface="+mn-cs"/>
              </a:rPr>
              <a:t> akka kaffalu godhe</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(Efees.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942</TotalTime>
  <Words>1128</Words>
  <Application>Microsoft Office PowerPoint</Application>
  <PresentationFormat>Panorámica</PresentationFormat>
  <Paragraphs>68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2026-04-18T15:41:31Z</dcterms:created>
  <dcterms:modified xsi:type="dcterms:W3CDTF">2026-06-03T05:57:11Z</dcterms:modified>
</cp:coreProperties>
</file>