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57" r:id="rId5"/>
    <p:sldId id="272" r:id="rId6"/>
    <p:sldId id="273" r:id="rId7"/>
    <p:sldId id="259" r:id="rId8"/>
    <p:sldId id="260" r:id="rId9"/>
    <p:sldId id="261" r:id="rId10"/>
    <p:sldId id="262" r:id="rId11"/>
    <p:sldId id="263" r:id="rId12"/>
    <p:sldId id="264" r:id="rId13"/>
    <p:sldId id="265" r:id="rId14"/>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es-ES" sz="2600" b="1" noProof="0" dirty="0" err="1">
              <a:effectLst>
                <a:outerShdw blurRad="38100" dist="38100" dir="2700000" algn="tl">
                  <a:srgbClr val="000000"/>
                </a:outerShdw>
              </a:effectLst>
            </a:rPr>
            <a:t>Waamicha</a:t>
          </a:r>
          <a:r>
            <a:rPr lang="es-ES" sz="2600" b="1" noProof="0" dirty="0">
              <a:effectLst>
                <a:outerShdw blurRad="38100" dist="38100" dir="2700000" algn="tl">
                  <a:srgbClr val="000000"/>
                </a:outerShdw>
              </a:effectLst>
            </a:rPr>
            <a:t> </a:t>
          </a:r>
          <a:r>
            <a:rPr lang="es-ES" sz="2600" b="1" noProof="0" dirty="0" err="1">
              <a:effectLst>
                <a:outerShdw blurRad="38100" dist="38100" dir="2700000" algn="tl">
                  <a:srgbClr val="000000"/>
                </a:outerShdw>
              </a:effectLst>
            </a:rPr>
            <a:t>Phaawuloos</a:t>
          </a:r>
          <a:endParaRPr lang="en" sz="2600" b="1" noProof="0" dirty="0">
            <a:effectLst>
              <a:outerShdw blurRad="38100" dist="38100" dir="2700000" algn="tl">
                <a:srgbClr val="000000"/>
              </a:outerShdw>
            </a:effectLst>
          </a:endParaRP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n" sz="2600" b="1" noProof="0" dirty="0">
            <a:effectLst>
              <a:outerShdw blurRad="38100" dist="38100" dir="2700000" algn="tl">
                <a:srgbClr val="000000"/>
              </a:outerShdw>
            </a:effectLst>
          </a:endParaRPr>
        </a:p>
      </dgm:t>
    </dgm:pt>
    <dgm:pt modelId="{5B16BCE2-730E-45FF-8BAB-0ECA5A979999}">
      <dgm:prSet phldrT="[Texto]" phldr="0" custT="1"/>
      <dgm:spPr/>
      <dgm:t>
        <a:bodyPr/>
        <a:lstStyle/>
        <a:p>
          <a:r>
            <a:rPr lang="en" sz="2200" b="1" noProof="0" dirty="0">
              <a:effectLst>
                <a:outerShdw blurRad="38100" dist="38100" dir="2700000" algn="tl">
                  <a:srgbClr val="000000"/>
                </a:outerShdw>
              </a:effectLst>
            </a:rPr>
            <a:t>Adeemsa gara Qorontoositti</a:t>
          </a: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n" sz="2600" b="1" noProof="0" dirty="0">
            <a:effectLst>
              <a:outerShdw blurRad="38100" dist="38100" dir="2700000" algn="tl">
                <a:srgbClr val="000000"/>
              </a:outerShdw>
            </a:effectLst>
          </a:endParaRPr>
        </a:p>
      </dgm:t>
    </dgm:pt>
    <dgm:pt modelId="{2A12D8B3-E34D-48DF-BC55-C72825D9FBA6}">
      <dgm:prSet phldrT="[Texto]" phldr="0" custT="1"/>
      <dgm:spPr/>
      <dgm:t>
        <a:bodyPr/>
        <a:lstStyle/>
        <a:p>
          <a:r>
            <a:rPr lang="en" sz="2600" b="1" noProof="0" dirty="0">
              <a:effectLst>
                <a:outerShdw blurRad="38100" dist="38100" dir="2700000" algn="tl">
                  <a:srgbClr val="000000"/>
                </a:outerShdw>
              </a:effectLst>
            </a:rPr>
            <a:t>Magaalaa Qorontoos</a:t>
          </a: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n" sz="2600" b="1" noProof="0" dirty="0">
            <a:effectLst>
              <a:outerShdw blurRad="38100" dist="38100" dir="2700000" algn="tl">
                <a:srgbClr val="000000"/>
              </a:outerShdw>
            </a:effectLst>
          </a:endParaRPr>
        </a:p>
      </dgm:t>
    </dgm:pt>
    <dgm:pt modelId="{0C0F3075-A77A-428D-8933-5B241659F799}">
      <dgm:prSet phldrT="[Texto]" phldr="0" custT="1"/>
      <dgm:spPr/>
      <dgm:t>
        <a:bodyPr/>
        <a:lstStyle/>
        <a:p>
          <a:r>
            <a:rPr lang="en" sz="2600" b="1" noProof="0" dirty="0">
              <a:effectLst>
                <a:outerShdw blurRad="38100" dist="38100" dir="2700000" algn="tl">
                  <a:srgbClr val="000000"/>
                </a:outerShdw>
              </a:effectLst>
            </a:rPr>
            <a:t>Warra Qorontoos</a:t>
          </a: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n" sz="2600" b="1" noProof="0" dirty="0">
            <a:effectLst>
              <a:outerShdw blurRad="38100" dist="38100" dir="2700000" algn="tl">
                <a:srgbClr val="000000"/>
              </a:outerShdw>
            </a:effectLst>
          </a:endParaRPr>
        </a:p>
      </dgm:t>
    </dgm:pt>
    <dgm:pt modelId="{65EB6C3F-ABD0-4183-8330-FD4AB89EA6D1}">
      <dgm:prSet phldrT="[Texto]" phldr="0" custT="1"/>
      <dgm:spPr/>
      <dgm:t>
        <a:bodyPr/>
        <a:lstStyle/>
        <a:p>
          <a:r>
            <a:rPr lang="en" sz="2600" b="1" noProof="0" dirty="0">
              <a:effectLst>
                <a:outerShdw blurRad="38100" dist="38100" dir="2700000" algn="tl">
                  <a:srgbClr val="000000"/>
                </a:outerShdw>
              </a:effectLst>
            </a:rPr>
            <a:t>Xalayoota warra Qorontoosiif</a:t>
          </a: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en" sz="1800" b="1" i="0" baseline="0" noProof="0" dirty="0">
              <a:effectLst>
                <a:outerShdw blurRad="38100" dist="38100" dir="2700000" algn="tl">
                  <a:srgbClr val="000000"/>
                </a:outerShdw>
              </a:effectLst>
            </a:rPr>
            <a:t>Phaawuloos akkamitti ergamaa ta’e?</a:t>
          </a:r>
          <a:endParaRPr lang="en" sz="1800" noProof="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n" sz="2000" b="1" noProof="0" dirty="0"/>
            <a:t>Filannoo Yesuusiin </a:t>
          </a:r>
          <a:r>
            <a:rPr lang="en" sz="1800" b="1" noProof="0" dirty="0"/>
            <a:t>(Gal. 1:1)</a:t>
          </a:r>
          <a:endParaRPr lang="en" sz="2000" noProof="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en" sz="2000" b="1" noProof="0" dirty="0">
              <a:effectLst>
                <a:outerShdw blurRad="38100" dist="38100" dir="2700000" algn="tl">
                  <a:srgbClr val="000000"/>
                </a:outerShdw>
              </a:effectLst>
            </a:rPr>
            <a:t>Yoom filame?</a:t>
          </a:r>
          <a:endParaRPr lang="en" sz="2000" noProof="0"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n" sz="2000" b="1" noProof="0" dirty="0"/>
            <a:t>Gadameessa haadha isaatii keessatti </a:t>
          </a:r>
          <a:r>
            <a:rPr lang="en" sz="1800" b="1" noProof="0" dirty="0"/>
            <a:t>(Gal. 1:15)</a:t>
          </a:r>
          <a:endParaRPr lang="en" sz="2000" noProof="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en" sz="2000" b="1" noProof="0" dirty="0">
              <a:effectLst>
                <a:outerShdw blurRad="38100" dist="38100" dir="2700000" algn="tl">
                  <a:srgbClr val="000000"/>
                </a:outerShdw>
              </a:effectLst>
            </a:rPr>
            <a:t>Yoom waamame?</a:t>
          </a:r>
          <a:endParaRPr lang="en" sz="2000" noProof="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n" sz="2000" b="1" noProof="0" dirty="0"/>
            <a:t>Karaa Damaasqoo irratti </a:t>
          </a:r>
          <a:r>
            <a:rPr lang="en" sz="1800" b="1" noProof="0" dirty="0"/>
            <a:t>(Hojii 22:6-7)</a:t>
          </a:r>
          <a:endParaRPr lang="en" sz="2000" noProof="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en" sz="2000" b="1" noProof="0" dirty="0">
              <a:effectLst>
                <a:outerShdw blurRad="38100" dist="38100" dir="2700000" algn="tl">
                  <a:srgbClr val="000000"/>
                </a:outerShdw>
              </a:effectLst>
            </a:rPr>
            <a:t>Ergamaa eenyuu ture?</a:t>
          </a:r>
          <a:endParaRPr lang="en" sz="2000" noProof="0" dirty="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n" sz="2000" b="1" noProof="0" dirty="0"/>
            <a:t>Ormoota keessaa </a:t>
          </a:r>
          <a:r>
            <a:rPr lang="en" sz="1800" b="1" noProof="0" dirty="0"/>
            <a:t>(Gal. 2:9)</a:t>
          </a:r>
          <a:endParaRPr lang="en" sz="2000" noProof="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n" sz="2000" b="1" noProof="0" dirty="0">
              <a:effectLst>
                <a:outerShdw blurRad="38100" dist="38100" dir="2700000" algn="tl">
                  <a:srgbClr val="000000"/>
                </a:outerShdw>
              </a:effectLst>
            </a:rPr>
            <a:t>1 Qorontoos 1-6</a:t>
          </a:r>
          <a:endParaRPr lang="en" sz="2000" noProof="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en" sz="1800" b="1" noProof="0" dirty="0"/>
            <a:t>Rakkinoota waldaa keessa jiran baay’ee isaa erga Klo’ee irraa dhaga’ee booda, Phaawuloos: qoccolloo; halalummaa; wal-loluu; fi gaalamootummaa ilaalchisee isaan gorsa. </a:t>
          </a:r>
          <a:endParaRPr lang="en" sz="1800" noProof="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n" sz="2000" b="1" noProof="0" dirty="0">
              <a:effectLst>
                <a:outerShdw blurRad="38100" dist="38100" dir="2700000" algn="tl">
                  <a:srgbClr val="000000"/>
                </a:outerShdw>
              </a:effectLst>
            </a:rPr>
            <a:t>1 Qorontoos 7-16</a:t>
          </a:r>
          <a:endParaRPr lang="en" sz="2000" noProof="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en" sz="1800" b="1" noProof="0" dirty="0"/>
            <a:t>Maatiin Klo’ee xalayaa gaaffii baay’ee of keessaa qabu kan waldaan mata duree dhimma gaa’elaa; wal hiikuu, xu’aashummaa, nyaata waaqa tolfamaadhaaf dhihaate; fi du’aa ka’uu irratti deebii kenna. </a:t>
          </a:r>
          <a:endParaRPr lang="en" sz="1800" noProof="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n" sz="2000" b="1" noProof="0" dirty="0">
              <a:effectLst>
                <a:outerShdw blurRad="38100" dist="38100" dir="2700000" algn="tl">
                  <a:srgbClr val="000000"/>
                </a:outerShdw>
              </a:effectLst>
            </a:rPr>
            <a:t>2 Qorontoos</a:t>
          </a:r>
          <a:endParaRPr lang="en" sz="2000" noProof="0"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en" sz="1800" b="1" noProof="0" dirty="0"/>
            <a:t>Yooma Phaawuloos kan biroo baay’ee barreesseera </a:t>
          </a:r>
          <a:r>
            <a:rPr lang="en" sz="1800" b="1" noProof="0"/>
            <a:t>ta’e illee (xalayoota warra kaa’aman kana lamaan dura ykn xalayoota kana lamaan gidduu), </a:t>
          </a:r>
          <a:r>
            <a:rPr lang="en" sz="1800" b="1" noProof="0" dirty="0"/>
            <a:t>Kun xalayaa Phaawuloos barreesse isa lammaffaa turfamee </a:t>
          </a:r>
          <a:r>
            <a:rPr lang="en" sz="1800" b="1" noProof="0"/>
            <a:t>kaa’ame dha. </a:t>
          </a:r>
          <a:r>
            <a:rPr lang="en" sz="1800" b="1" noProof="0" dirty="0"/>
            <a:t>Karaa itti warri Qorontoos rakkinoota muraasa furaniif erga beekamtii kennee booda, biyya lafaa ija wangeelaatiin akka ilaalanii fi dhiibbaa aadaa naannoo irraa isaan irra ga’u akka of irraa fageessan isaan gorsa. </a:t>
          </a:r>
          <a:endParaRPr lang="en" sz="1800" noProof="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5370827"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noProof="0" dirty="0" err="1">
              <a:effectLst>
                <a:outerShdw blurRad="38100" dist="38100" dir="2700000" algn="tl">
                  <a:srgbClr val="000000"/>
                </a:outerShdw>
              </a:effectLst>
            </a:rPr>
            <a:t>Waamicha</a:t>
          </a:r>
          <a:r>
            <a:rPr lang="es-ES" sz="2600" b="1" kern="1200" noProof="0" dirty="0">
              <a:effectLst>
                <a:outerShdw blurRad="38100" dist="38100" dir="2700000" algn="tl">
                  <a:srgbClr val="000000"/>
                </a:outerShdw>
              </a:effectLst>
            </a:rPr>
            <a:t> </a:t>
          </a:r>
          <a:r>
            <a:rPr lang="es-ES" sz="2600" b="1" kern="1200" noProof="0" dirty="0" err="1">
              <a:effectLst>
                <a:outerShdw blurRad="38100" dist="38100" dir="2700000" algn="tl">
                  <a:srgbClr val="000000"/>
                </a:outerShdw>
              </a:effectLst>
            </a:rPr>
            <a:t>Phaawuloos</a:t>
          </a:r>
          <a:endParaRPr lang="en" sz="2600" b="1" kern="1200" noProof="0" dirty="0">
            <a:effectLst>
              <a:outerShdw blurRad="38100" dist="38100" dir="2700000" algn="tl">
                <a:srgbClr val="000000"/>
              </a:outerShdw>
            </a:effectLst>
          </a:endParaRPr>
        </a:p>
      </dsp:txBody>
      <dsp:txXfrm>
        <a:off x="16672" y="16672"/>
        <a:ext cx="4690002" cy="535870"/>
      </dsp:txXfrm>
    </dsp:sp>
    <dsp:sp modelId="{FAC792D5-4117-4527-BFFA-AD1E2C12CB7B}">
      <dsp:nvSpPr>
        <dsp:cNvPr id="0" name=""/>
        <dsp:cNvSpPr/>
      </dsp:nvSpPr>
      <dsp:spPr>
        <a:xfrm>
          <a:off x="401068" y="648271"/>
          <a:ext cx="5370827"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b="1" kern="1200" noProof="0" dirty="0">
              <a:effectLst>
                <a:outerShdw blurRad="38100" dist="38100" dir="2700000" algn="tl">
                  <a:srgbClr val="000000"/>
                </a:outerShdw>
              </a:effectLst>
            </a:rPr>
            <a:t>Adeemsa gara Qorontoositti</a:t>
          </a:r>
        </a:p>
      </dsp:txBody>
      <dsp:txXfrm>
        <a:off x="417740" y="664943"/>
        <a:ext cx="4566426" cy="535870"/>
      </dsp:txXfrm>
    </dsp:sp>
    <dsp:sp modelId="{A4769B0C-11C2-47B7-A6A7-52579446E8B9}">
      <dsp:nvSpPr>
        <dsp:cNvPr id="0" name=""/>
        <dsp:cNvSpPr/>
      </dsp:nvSpPr>
      <dsp:spPr>
        <a:xfrm>
          <a:off x="802136" y="1296543"/>
          <a:ext cx="5370827"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 sz="2600" b="1" kern="1200" noProof="0" dirty="0">
              <a:effectLst>
                <a:outerShdw blurRad="38100" dist="38100" dir="2700000" algn="tl">
                  <a:srgbClr val="000000"/>
                </a:outerShdw>
              </a:effectLst>
            </a:rPr>
            <a:t>Magaalaa Qorontoos</a:t>
          </a:r>
        </a:p>
      </dsp:txBody>
      <dsp:txXfrm>
        <a:off x="818808" y="1313215"/>
        <a:ext cx="4566426" cy="535869"/>
      </dsp:txXfrm>
    </dsp:sp>
    <dsp:sp modelId="{D16E78D5-F212-49D8-9C32-18EA073A8EB6}">
      <dsp:nvSpPr>
        <dsp:cNvPr id="0" name=""/>
        <dsp:cNvSpPr/>
      </dsp:nvSpPr>
      <dsp:spPr>
        <a:xfrm>
          <a:off x="1203204" y="1944814"/>
          <a:ext cx="5370827"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 sz="2600" b="1" kern="1200" noProof="0" dirty="0">
              <a:effectLst>
                <a:outerShdw blurRad="38100" dist="38100" dir="2700000" algn="tl">
                  <a:srgbClr val="000000"/>
                </a:outerShdw>
              </a:effectLst>
            </a:rPr>
            <a:t>Warra Qorontoos</a:t>
          </a:r>
        </a:p>
      </dsp:txBody>
      <dsp:txXfrm>
        <a:off x="1219876" y="1961486"/>
        <a:ext cx="4566426" cy="535870"/>
      </dsp:txXfrm>
    </dsp:sp>
    <dsp:sp modelId="{C105352C-7085-4BFD-B463-B0F860E365EA}">
      <dsp:nvSpPr>
        <dsp:cNvPr id="0" name=""/>
        <dsp:cNvSpPr/>
      </dsp:nvSpPr>
      <dsp:spPr>
        <a:xfrm>
          <a:off x="1604273" y="2593086"/>
          <a:ext cx="5370827"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 sz="2600" b="1" kern="1200" noProof="0" dirty="0">
              <a:effectLst>
                <a:outerShdw blurRad="38100" dist="38100" dir="2700000" algn="tl">
                  <a:srgbClr val="000000"/>
                </a:outerShdw>
              </a:effectLst>
            </a:rPr>
            <a:t>Xalayoota warra Qorontoosiif</a:t>
          </a:r>
        </a:p>
      </dsp:txBody>
      <dsp:txXfrm>
        <a:off x="1620945" y="2609758"/>
        <a:ext cx="4566426" cy="535869"/>
      </dsp:txXfrm>
    </dsp:sp>
    <dsp:sp modelId="{24C2F7A0-3B9B-4550-9C1B-0762B8A40C19}">
      <dsp:nvSpPr>
        <dsp:cNvPr id="0" name=""/>
        <dsp:cNvSpPr/>
      </dsp:nvSpPr>
      <dsp:spPr>
        <a:xfrm>
          <a:off x="5000838"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084086" y="415842"/>
        <a:ext cx="203493" cy="278417"/>
      </dsp:txXfrm>
    </dsp:sp>
    <dsp:sp modelId="{2D28A9E1-DAB2-4C81-AD5A-FAD7260FFD58}">
      <dsp:nvSpPr>
        <dsp:cNvPr id="0" name=""/>
        <dsp:cNvSpPr/>
      </dsp:nvSpPr>
      <dsp:spPr>
        <a:xfrm>
          <a:off x="5401906"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485154" y="1064113"/>
        <a:ext cx="203493" cy="278417"/>
      </dsp:txXfrm>
    </dsp:sp>
    <dsp:sp modelId="{FF3B14A5-C43A-4CBC-A2D0-4A8A0D2D65DA}">
      <dsp:nvSpPr>
        <dsp:cNvPr id="0" name=""/>
        <dsp:cNvSpPr/>
      </dsp:nvSpPr>
      <dsp:spPr>
        <a:xfrm>
          <a:off x="580297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886223" y="1702898"/>
        <a:ext cx="203493" cy="278417"/>
      </dsp:txXfrm>
    </dsp:sp>
    <dsp:sp modelId="{40526A09-FFBA-45E1-9BE0-EC2AACD7D231}">
      <dsp:nvSpPr>
        <dsp:cNvPr id="0" name=""/>
        <dsp:cNvSpPr/>
      </dsp:nvSpPr>
      <dsp:spPr>
        <a:xfrm>
          <a:off x="6204043"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6287291"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n" sz="2000" b="1" kern="1200" noProof="0" dirty="0"/>
            <a:t>Filannoo Yesuusiin </a:t>
          </a:r>
          <a:r>
            <a:rPr lang="en" sz="1800" b="1" kern="1200" noProof="0" dirty="0"/>
            <a:t>(Gal. 1:1)</a:t>
          </a:r>
          <a:endParaRPr lang="en" sz="2000" kern="1200" noProof="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i="0" kern="1200" baseline="0" noProof="0" dirty="0">
              <a:effectLst>
                <a:outerShdw blurRad="38100" dist="38100" dir="2700000" algn="tl">
                  <a:srgbClr val="000000"/>
                </a:outerShdw>
              </a:effectLst>
            </a:rPr>
            <a:t>Phaawuloos akkamitti ergamaa ta’e?</a:t>
          </a:r>
          <a:endParaRPr lang="en" sz="1800" kern="1200" noProof="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n" sz="2000" b="1" kern="1200" noProof="0" dirty="0"/>
            <a:t>Gadameessa haadha isaatii keessatti </a:t>
          </a:r>
          <a:r>
            <a:rPr lang="en" sz="1800" b="1" kern="1200" noProof="0" dirty="0"/>
            <a:t>(Gal. 1:15)</a:t>
          </a:r>
          <a:endParaRPr lang="en" sz="2000" kern="1200" noProof="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Yoom filame?</a:t>
          </a:r>
          <a:endParaRPr lang="en" sz="2000" kern="1200" noProof="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n" sz="2000" b="1" kern="1200" noProof="0" dirty="0"/>
            <a:t>Karaa Damaasqoo irratti </a:t>
          </a:r>
          <a:r>
            <a:rPr lang="en" sz="1800" b="1" kern="1200" noProof="0" dirty="0"/>
            <a:t>(Hojii 22:6-7)</a:t>
          </a:r>
          <a:endParaRPr lang="en" sz="2000" kern="1200" noProof="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Yoom waamame?</a:t>
          </a:r>
          <a:endParaRPr lang="en" sz="2000" kern="1200" noProof="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n" sz="2000" b="1" kern="1200" noProof="0" dirty="0"/>
            <a:t>Ormoota keessaa </a:t>
          </a:r>
          <a:r>
            <a:rPr lang="en" sz="1800" b="1" kern="1200" noProof="0" dirty="0"/>
            <a:t>(Gal. 2:9)</a:t>
          </a:r>
          <a:endParaRPr lang="en" sz="2000" kern="1200" noProof="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Ergamaa eenyuu ture?</a:t>
          </a:r>
          <a:endParaRPr lang="en" sz="2000" kern="1200" noProof="0" dirty="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53459"/>
          <a:ext cx="7980720" cy="12348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en" sz="1800" b="1" kern="1200" noProof="0" dirty="0"/>
            <a:t>Rakkinoota waldaa keessa jiran baay’ee isaa erga Klo’ee irraa dhaga’ee booda, Phaawuloos: qoccolloo; halalummaa; wal-loluu; fi gaalamootummaa ilaalchisee isaan gorsa. </a:t>
          </a:r>
          <a:endParaRPr lang="en" sz="1800" kern="1200" noProof="0" dirty="0"/>
        </a:p>
      </dsp:txBody>
      <dsp:txXfrm>
        <a:off x="0" y="253459"/>
        <a:ext cx="7980720" cy="1234800"/>
      </dsp:txXfrm>
    </dsp:sp>
    <dsp:sp modelId="{4F3DFAC6-32B5-4FF7-80EC-1BCA53706CDB}">
      <dsp:nvSpPr>
        <dsp:cNvPr id="0" name=""/>
        <dsp:cNvSpPr/>
      </dsp:nvSpPr>
      <dsp:spPr>
        <a:xfrm>
          <a:off x="399036" y="17299"/>
          <a:ext cx="5586504" cy="47232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1 Qorontoos 1-6</a:t>
          </a:r>
          <a:endParaRPr lang="en" sz="2000" kern="1200" noProof="0" dirty="0">
            <a:effectLst>
              <a:outerShdw blurRad="38100" dist="38100" dir="2700000" algn="tl">
                <a:srgbClr val="000000"/>
              </a:outerShdw>
            </a:effectLst>
          </a:endParaRPr>
        </a:p>
      </dsp:txBody>
      <dsp:txXfrm>
        <a:off x="422093" y="40356"/>
        <a:ext cx="5540390" cy="426206"/>
      </dsp:txXfrm>
    </dsp:sp>
    <dsp:sp modelId="{4356964C-7D4C-4136-BFD4-003022A3A988}">
      <dsp:nvSpPr>
        <dsp:cNvPr id="0" name=""/>
        <dsp:cNvSpPr/>
      </dsp:nvSpPr>
      <dsp:spPr>
        <a:xfrm>
          <a:off x="0" y="1810819"/>
          <a:ext cx="7980720" cy="12348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en" sz="1800" b="1" kern="1200" noProof="0" dirty="0"/>
            <a:t>Maatiin Klo’ee xalayaa gaaffii baay’ee of keessaa qabu kan waldaan mata duree dhimma gaa’elaa; wal hiikuu, xu’aashummaa, nyaata waaqa tolfamaadhaaf dhihaate; fi du’aa ka’uu irratti deebii kenna. </a:t>
          </a:r>
          <a:endParaRPr lang="en" sz="1800" kern="1200" noProof="0" dirty="0"/>
        </a:p>
      </dsp:txBody>
      <dsp:txXfrm>
        <a:off x="0" y="1810819"/>
        <a:ext cx="7980720" cy="1234800"/>
      </dsp:txXfrm>
    </dsp:sp>
    <dsp:sp modelId="{2F0E2FE6-2CF5-496B-BA7C-3E702B20CEB1}">
      <dsp:nvSpPr>
        <dsp:cNvPr id="0" name=""/>
        <dsp:cNvSpPr/>
      </dsp:nvSpPr>
      <dsp:spPr>
        <a:xfrm>
          <a:off x="399036" y="1574659"/>
          <a:ext cx="5586504" cy="47232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1 Qorontoos 7-16</a:t>
          </a:r>
          <a:endParaRPr lang="en" sz="2000" kern="1200" noProof="0" dirty="0">
            <a:effectLst>
              <a:outerShdw blurRad="38100" dist="38100" dir="2700000" algn="tl">
                <a:srgbClr val="000000"/>
              </a:outerShdw>
            </a:effectLst>
          </a:endParaRPr>
        </a:p>
      </dsp:txBody>
      <dsp:txXfrm>
        <a:off x="422093" y="1597716"/>
        <a:ext cx="5540390" cy="426206"/>
      </dsp:txXfrm>
    </dsp:sp>
    <dsp:sp modelId="{BF2165CA-3783-4C74-A25A-6E59360B8C21}">
      <dsp:nvSpPr>
        <dsp:cNvPr id="0" name=""/>
        <dsp:cNvSpPr/>
      </dsp:nvSpPr>
      <dsp:spPr>
        <a:xfrm>
          <a:off x="0" y="3368179"/>
          <a:ext cx="7980720" cy="20160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en" sz="1800" b="1" kern="1200" noProof="0" dirty="0"/>
            <a:t>Yooma Phaawuloos kan biroo baay’ee barreesseera </a:t>
          </a:r>
          <a:r>
            <a:rPr lang="en" sz="1800" b="1" kern="1200" noProof="0"/>
            <a:t>ta’e illee (xalayoota warra kaa’aman kana lamaan dura ykn xalayoota kana lamaan gidduu), </a:t>
          </a:r>
          <a:r>
            <a:rPr lang="en" sz="1800" b="1" kern="1200" noProof="0" dirty="0"/>
            <a:t>Kun xalayaa Phaawuloos barreesse isa lammaffaa turfamee </a:t>
          </a:r>
          <a:r>
            <a:rPr lang="en" sz="1800" b="1" kern="1200" noProof="0"/>
            <a:t>kaa’ame dha. </a:t>
          </a:r>
          <a:r>
            <a:rPr lang="en" sz="1800" b="1" kern="1200" noProof="0" dirty="0"/>
            <a:t>Karaa itti warri Qorontoos rakkinoota muraasa furaniif erga beekamtii kennee booda, biyya lafaa ija wangeelaatiin akka ilaalanii fi dhiibbaa aadaa naannoo irraa isaan irra ga’u akka of irraa fageessan isaan gorsa. </a:t>
          </a:r>
          <a:endParaRPr lang="en" sz="1800" kern="1200" noProof="0" dirty="0"/>
        </a:p>
      </dsp:txBody>
      <dsp:txXfrm>
        <a:off x="0" y="3368179"/>
        <a:ext cx="7980720" cy="2016000"/>
      </dsp:txXfrm>
    </dsp:sp>
    <dsp:sp modelId="{D60E5BAA-BA57-4680-A2E7-E8124F89EBA6}">
      <dsp:nvSpPr>
        <dsp:cNvPr id="0" name=""/>
        <dsp:cNvSpPr/>
      </dsp:nvSpPr>
      <dsp:spPr>
        <a:xfrm>
          <a:off x="399036" y="3132019"/>
          <a:ext cx="5586504" cy="47232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2 Qorontoos</a:t>
          </a:r>
          <a:endParaRPr lang="en" sz="2000" kern="1200" noProof="0" dirty="0">
            <a:effectLst>
              <a:outerShdw blurRad="38100" dist="38100" dir="2700000" algn="tl">
                <a:srgbClr val="000000"/>
              </a:outerShdw>
            </a:effectLst>
          </a:endParaRPr>
        </a:p>
      </dsp:txBody>
      <dsp:txXfrm>
        <a:off x="422093" y="3155076"/>
        <a:ext cx="554039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12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8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7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4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793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84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5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131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14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57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49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48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37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54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9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17429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84897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2256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88052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47950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98468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9737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6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46651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76378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95076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377640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773429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824246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885385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A057FF9-8B9C-473F-918D-2A10E69BC4BD}" type="datetimeFigureOut">
              <a:rPr lang="es-ES" smtClean="0"/>
              <a:t>02/07/2026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242975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A057FF9-8B9C-473F-918D-2A10E69BC4BD}" type="datetimeFigureOut">
              <a:rPr lang="es-ES" smtClean="0"/>
              <a:t>02/07/2026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21366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3"/>
          <p:cNvSpPr>
            <a:spLocks noGrp="1"/>
          </p:cNvSpPr>
          <p:nvPr>
            <p:ph type="ftr" sz="quarter" idx="11"/>
          </p:nvPr>
        </p:nvSpPr>
        <p:spPr/>
        <p:txBody>
          <a:bodyPr/>
          <a:lstStyle/>
          <a:p>
            <a:endParaRPr lang="es-ES"/>
          </a:p>
        </p:txBody>
      </p:sp>
      <p:sp>
        <p:nvSpPr>
          <p:cNvPr id="6" name="Slide Number Placeholder 4"/>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5833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9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2"/>
          <p:cNvSpPr>
            <a:spLocks noGrp="1"/>
          </p:cNvSpPr>
          <p:nvPr>
            <p:ph type="ftr" sz="quarter" idx="11"/>
          </p:nvPr>
        </p:nvSpPr>
        <p:spPr/>
        <p:txBody>
          <a:bodyPr/>
          <a:lstStyle/>
          <a:p>
            <a:endParaRPr lang="es-ES"/>
          </a:p>
        </p:txBody>
      </p:sp>
      <p:sp>
        <p:nvSpPr>
          <p:cNvPr id="6" name="Slide Number Placeholder 3"/>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017907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5"/>
          <p:cNvSpPr>
            <a:spLocks noGrp="1"/>
          </p:cNvSpPr>
          <p:nvPr>
            <p:ph type="ftr" sz="quarter" idx="11"/>
          </p:nvPr>
        </p:nvSpPr>
        <p:spPr/>
        <p:txBody>
          <a:bodyPr/>
          <a:lstStyle/>
          <a:p>
            <a:endParaRPr lang="es-ES"/>
          </a:p>
        </p:txBody>
      </p:sp>
      <p:sp>
        <p:nvSpPr>
          <p:cNvPr id="6" name="Slide Number Placeholder 6"/>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625771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A057FF9-8B9C-473F-918D-2A10E69BC4BD}" type="datetimeFigureOut">
              <a:rPr lang="es-ES" smtClean="0"/>
              <a:t>02/07/2026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826473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A057FF9-8B9C-473F-918D-2A10E69BC4BD}" type="datetimeFigureOut">
              <a:rPr lang="es-ES" smtClean="0"/>
              <a:t>02/07/2026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840784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33546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98909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255311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824779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36416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60510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65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A057FF9-8B9C-473F-918D-2A10E69BC4BD}" type="datetimeFigureOut">
              <a:rPr lang="es-ES" smtClean="0"/>
              <a:t>02/07/2026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3336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03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0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9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838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image" Target="../media/image4.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4586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1623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02/07/2026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784676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389970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1.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5.jpeg"/><Relationship Id="rId4" Type="http://schemas.openxmlformats.org/officeDocument/2006/relationships/diagramLayout" Target="../diagrams/layout2.xml"/><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31.jpg"/><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33.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email">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uLnTx/>
                <a:uFillTx/>
                <a:latin typeface="Aptos" panose="02110004020202020204"/>
                <a:ea typeface="+mn-ea"/>
                <a:cs typeface="+mn-cs"/>
              </a:rPr>
              <a:t>ERGAMA PHAAWULOOS QORONTOOSITTI</a:t>
            </a: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41344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4F5F6E"/>
                </a:solidFill>
                <a:effectLst/>
                <a:uLnTx/>
                <a:uFillTx/>
                <a:latin typeface="Aptos" panose="02110004020202020204"/>
                <a:ea typeface="+mn-ea"/>
                <a:cs typeface="+mn-cs"/>
              </a:rPr>
              <a:t>Barnoota 1ffaa Adoolessa 4, 2026</a:t>
            </a:r>
          </a:p>
        </p:txBody>
      </p:sp>
    </p:spTree>
    <p:extLst>
      <p:ext uri="{BB962C8B-B14F-4D97-AF65-F5344CB8AC3E}">
        <p14:creationId xmlns:p14="http://schemas.microsoft.com/office/powerpoint/2010/main" val="35481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262979"/>
          </a:xfrm>
          <a:prstGeom prst="rect">
            <a:avLst/>
          </a:prstGeom>
          <a:noFill/>
        </p:spPr>
        <p:txBody>
          <a:bodyPr wrap="square">
            <a:spAutoFit/>
          </a:bodyPr>
          <a:lstStyle/>
          <a:p>
            <a:pPr lvl="0">
              <a:spcBef>
                <a:spcPts val="600"/>
              </a:spcBef>
              <a:defRPr/>
            </a:pPr>
            <a:r>
              <a:rPr kumimoji="0" lang="en" sz="2400" b="1" i="0" u="none" strike="noStrike" kern="1200" cap="none" spc="0" normalizeH="0" baseline="0" noProof="0" dirty="0">
                <a:ln>
                  <a:noFill/>
                </a:ln>
                <a:solidFill>
                  <a:prstClr val="black"/>
                </a:solidFill>
                <a:effectLst/>
                <a:uLnTx/>
                <a:uFillTx/>
                <a:latin typeface="Constantia" panose="02030602050306030303" pitchFamily="18" charset="0"/>
              </a:rPr>
              <a:t>“Ergamoonni Waaqayyoo warri</a:t>
            </a:r>
            <a:r>
              <a:rPr kumimoji="0" lang="en" sz="2400" b="1" i="0" u="none" strike="noStrike" kern="1200" cap="none" spc="0" normalizeH="0" noProof="0" dirty="0">
                <a:ln>
                  <a:noFill/>
                </a:ln>
                <a:solidFill>
                  <a:prstClr val="black"/>
                </a:solidFill>
                <a:effectLst/>
                <a:uLnTx/>
                <a:uFillTx/>
                <a:latin typeface="Constantia" panose="02030602050306030303" pitchFamily="18" charset="0"/>
              </a:rPr>
              <a:t> magaalota gurguddaa keessa jiraatan: jallina, haqa maleessummaa, mancaatii amalaa isa akka dura dhaabataniif waamaman arganii abdii akka kutataniif utuu hin taane, oduu gammachiisaa waa’ee fayyinaa akka lallabaniif jajjabaachuu qabu. </a:t>
            </a:r>
            <a:r>
              <a:rPr lang="en" sz="2400" b="1" noProof="0" dirty="0">
                <a:solidFill>
                  <a:prstClr val="black"/>
                </a:solidFill>
                <a:latin typeface="Constantia" panose="02030602050306030303" pitchFamily="18" charset="0"/>
              </a:rPr>
              <a:t>Gooftaan hojjetaa hundumaa ergaa wal fakkaatu isa Phaawuloos akka warra Qorontoositti dubbatuuf itti kenneen isaan jajjabeessa: “Hin sodaatin dubbadhu malee, calluma hin jedhin! Ani si wajjin nan jira, homtinuus sitti bu’ee si hin miidhu, anoo mandara kanaa namoota baay’ee qaba.” Hojii 18:9,10… […] Magaalaa hundumaa keessa, yooma fincillii fi yakki keessa guute illee, namoonni baay’een barsiisa sirriitiin barsiifamanii duuka buutuu Yesuus taa’an jiru. Kumaatamni dhugaa fayyisuun bira gaa’amanii Kiristoosiin akka Fayyisaa isaaniitti fudhatan jiru.</a:t>
            </a:r>
            <a:r>
              <a:rPr kumimoji="0" lang="en" sz="2400" b="1" i="0" u="none" strike="noStrike" kern="1200" cap="none" spc="0" normalizeH="0" baseline="0" noProof="0" dirty="0">
                <a:ln>
                  <a:noFill/>
                </a:ln>
                <a:solidFill>
                  <a:prstClr val="black"/>
                </a:solidFill>
                <a:effectLst/>
                <a:uLnTx/>
                <a:uFillTx/>
                <a:latin typeface="Constantia" panose="02030602050306030303" pitchFamily="18" charset="0"/>
              </a:rPr>
              <a:t>”</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7275612" y="6000443"/>
            <a:ext cx="318106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(Prophets and Kings, p. 277)</a:t>
            </a:r>
          </a:p>
        </p:txBody>
      </p:sp>
    </p:spTree>
    <p:extLst>
      <p:ext uri="{BB962C8B-B14F-4D97-AF65-F5344CB8AC3E}">
        <p14:creationId xmlns:p14="http://schemas.microsoft.com/office/powerpoint/2010/main" val="5843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62786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Gooftaan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gaaf</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tokko</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halkan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mul’ataan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Phaawuloositti</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dubbatee</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Hin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sodaatin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dubbadhu</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malee</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calluma</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hin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jedhin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Ani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sii</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wajjin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nan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jira</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homtinuus</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sitti</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bu’ee</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si</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hin</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miidhu</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anoo</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mandara</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kanaa</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namoota</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baay’ee</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qaba</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jedheen</a:t>
            </a: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Hojii</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18:9, 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D25C9E-D0B1-9BDB-9993-10847F55ABEA}"/>
              </a:ext>
            </a:extLst>
          </p:cNvPr>
          <p:cNvSpPr txBox="1"/>
          <p:nvPr/>
        </p:nvSpPr>
        <p:spPr>
          <a:xfrm>
            <a:off x="421340" y="1206224"/>
            <a:ext cx="6795247" cy="1938992"/>
          </a:xfrm>
          <a:prstGeom prst="rect">
            <a:avLst/>
          </a:prstGeom>
          <a:noFill/>
        </p:spPr>
        <p:txBody>
          <a:bodyPr wrap="square">
            <a:spAutoFit/>
          </a:bodyPr>
          <a:lstStyle/>
          <a:p>
            <a:pPr algn="ctr"/>
            <a:r>
              <a:rPr lang="es-ES" sz="2400" b="1" dirty="0" err="1">
                <a:effectLst>
                  <a:outerShdw blurRad="38100" dist="38100" dir="2700000" algn="tl">
                    <a:srgbClr val="000000">
                      <a:alpha val="43137"/>
                    </a:srgbClr>
                  </a:outerShdw>
                </a:effectLst>
              </a:rPr>
              <a:t>Dursee</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Dhiifaman</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isin</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gaafadha</a:t>
            </a:r>
            <a:r>
              <a:rPr lang="es-ES" sz="2400" b="1" dirty="0">
                <a:effectLst>
                  <a:outerShdw blurRad="38100" dist="38100" dir="2700000" algn="tl">
                    <a:srgbClr val="000000">
                      <a:alpha val="43137"/>
                    </a:srgbClr>
                  </a:outerShdw>
                </a:effectLst>
              </a:rPr>
              <a:t> – </a:t>
            </a:r>
            <a:r>
              <a:rPr lang="es-ES" sz="2400" b="1" dirty="0" err="1">
                <a:effectLst>
                  <a:outerShdw blurRad="38100" dist="38100" dir="2700000" algn="tl">
                    <a:srgbClr val="000000">
                      <a:alpha val="43137"/>
                    </a:srgbClr>
                  </a:outerShdw>
                </a:effectLst>
              </a:rPr>
              <a:t>haallikoo</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naaf</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mijachuu</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diduu</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irraan</a:t>
            </a:r>
            <a:r>
              <a:rPr lang="es-ES" sz="2400" b="1" dirty="0">
                <a:effectLst>
                  <a:outerShdw blurRad="38100" dist="38100" dir="2700000" algn="tl">
                    <a:srgbClr val="000000">
                      <a:alpha val="43137"/>
                    </a:srgbClr>
                  </a:outerShdw>
                </a:effectLst>
              </a:rPr>
              <a:t> kan </a:t>
            </a:r>
            <a:r>
              <a:rPr lang="es-ES" sz="2400" b="1" dirty="0" err="1">
                <a:effectLst>
                  <a:outerShdw blurRad="38100" dist="38100" dir="2700000" algn="tl">
                    <a:srgbClr val="000000">
                      <a:alpha val="43137"/>
                    </a:srgbClr>
                  </a:outerShdw>
                </a:effectLst>
              </a:rPr>
              <a:t>ka’e</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kurmaana</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darbe</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keessaa</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barnoota</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xumuraa</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sadan</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hiikee</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isin</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biraan</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ga’uu</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dadhabuukoof</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dhiifama</a:t>
            </a:r>
            <a:r>
              <a:rPr lang="es-ES" sz="24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215306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1825980525"/>
              </p:ext>
            </p:extLst>
          </p:nvPr>
        </p:nvGraphicFramePr>
        <p:xfrm>
          <a:off x="5109323" y="3505200"/>
          <a:ext cx="6975101"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166490" y="147820"/>
            <a:ext cx="7261353"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Ergaa warra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Roomaatti aansee, ergaawwan warra Qorontoosiif barreeffaman ergaawwan Phaawuloos barreesse keessaa isa dheeraa dha.</a:t>
            </a:r>
            <a:endPar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5947" r="3969"/>
          <a:stretch>
            <a:fillRect/>
          </a:stretch>
        </p:blipFill>
        <p:spPr>
          <a:xfrm>
            <a:off x="200026" y="3505200"/>
            <a:ext cx="4667809"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111389" y="2554069"/>
            <a:ext cx="73276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Ergaa isaanii sirriitti hubachuudhaaf, haala isaan keessatti barreeffaman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dursinee beekuu qabna.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9959C8E-7144-81EE-7A4E-7EAFA7B334A1}"/>
              </a:ext>
            </a:extLst>
          </p:cNvPr>
          <p:cNvSpPr txBox="1"/>
          <p:nvPr/>
        </p:nvSpPr>
        <p:spPr>
          <a:xfrm>
            <a:off x="155309" y="1204750"/>
            <a:ext cx="7283712" cy="1261884"/>
          </a:xfrm>
          <a:prstGeom prst="rect">
            <a:avLst/>
          </a:prstGeom>
          <a:noFill/>
        </p:spPr>
        <p:txBody>
          <a:bodyPr wrap="square">
            <a:spAutoFit/>
          </a:bodyPr>
          <a:lstStyle/>
          <a:p>
            <a:pPr lvl="0">
              <a:spcBef>
                <a:spcPts val="600"/>
              </a:spcBef>
              <a:defRPr/>
            </a:pPr>
            <a:r>
              <a:rPr kumimoji="0" lang="en" sz="1900" b="1" i="0" u="none" strike="noStrike" kern="1200" cap="none" spc="0" normalizeH="0" baseline="0" noProof="0" dirty="0">
                <a:ln>
                  <a:noFill/>
                </a:ln>
                <a:solidFill>
                  <a:prstClr val="black"/>
                </a:solidFill>
                <a:effectLst/>
                <a:uLnTx/>
                <a:uFillTx/>
                <a:latin typeface="Aptos" panose="02110004020202020204"/>
              </a:rPr>
              <a:t>Xalayoonni kun garaa garummaa torbanoota muraasaatiin barreeffaman. Achi keessatti, haalota ulfaatoo wal riguu obbolootaa gidduutti ta’uun dhufu karaa qabatamaa ittiin furan</a:t>
            </a:r>
            <a:r>
              <a:rPr kumimoji="0" lang="en" sz="1900" b="1" i="0" u="none" strike="noStrike" kern="1200" cap="none" spc="0" normalizeH="0" noProof="0" dirty="0">
                <a:ln>
                  <a:noFill/>
                </a:ln>
                <a:solidFill>
                  <a:prstClr val="black"/>
                </a:solidFill>
                <a:effectLst/>
                <a:uLnTx/>
                <a:uFillTx/>
                <a:latin typeface="Aptos" panose="02110004020202020204"/>
              </a:rPr>
              <a:t> gorsa arganna.</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393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WAAMICHA PHAAWULOOS</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579754"/>
            <a:ext cx="7705725" cy="92333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8D30F4">
                    <a:lumMod val="50000"/>
                  </a:srgbClr>
                </a:solidFill>
                <a:effectLst/>
                <a:uLnTx/>
                <a:uFillTx/>
                <a:latin typeface="Comic Sans MS" panose="030F0702030302020204" pitchFamily="66" charset="0"/>
                <a:ea typeface="+mn-ea"/>
                <a:cs typeface="+mn-cs"/>
              </a:rPr>
              <a:t>“</a:t>
            </a:r>
            <a:r>
              <a:rPr lang="en" b="1" dirty="0">
                <a:solidFill>
                  <a:srgbClr val="8D30F4">
                    <a:lumMod val="50000"/>
                  </a:srgbClr>
                </a:solidFill>
                <a:latin typeface="Comic Sans MS" panose="030F0702030302020204" pitchFamily="66" charset="0"/>
              </a:rPr>
              <a:t>Ani Phaawuloos, namoota biraa yookiis karaa nama tokkoo utuu hin ta’in, Yesuus Kiristoosiin, Waaqayyo Abbaa Isa Kiristoosiin du’aa kaaseen ergamee,</a:t>
            </a:r>
            <a:r>
              <a:rPr lang="en" b="1" noProof="0" dirty="0">
                <a:solidFill>
                  <a:srgbClr val="8D30F4">
                    <a:lumMod val="50000"/>
                  </a:srgbClr>
                </a:solidFill>
                <a:latin typeface="Comic Sans MS" panose="030F0702030302020204" pitchFamily="66" charset="0"/>
              </a:rPr>
              <a:t>” </a:t>
            </a:r>
            <a:r>
              <a:rPr kumimoji="0" lang="en" sz="1400" b="1" i="0" u="none" strike="noStrike" kern="1200" cap="none" spc="0" normalizeH="0" baseline="0" noProof="0" dirty="0">
                <a:ln>
                  <a:noFill/>
                </a:ln>
                <a:solidFill>
                  <a:srgbClr val="8D30F4">
                    <a:lumMod val="50000"/>
                  </a:srgbClr>
                </a:solidFill>
                <a:effectLst/>
                <a:uLnTx/>
                <a:uFillTx/>
                <a:latin typeface="Comic Sans MS" panose="030F0702030302020204" pitchFamily="66" charset="0"/>
                <a:ea typeface="+mn-ea"/>
                <a:cs typeface="+mn-cs"/>
              </a:rPr>
              <a:t>(Galaat.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5" y="1462682"/>
            <a:ext cx="72513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Warroota kudha lamaan Yesuus filate malee, Macaafni Qulqulluun ergamoota biroo kan akka Maatiyaas</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(Hojii 1:26), Baarnaabaas (Hojii 14:4), Yaaqoobii fi Phaawuloosiin (1 Qoron. 15:7-9)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maqaa dhaha. </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1677907002"/>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4823012" y="5121379"/>
            <a:ext cx="73689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Battala waamamuu isaa irraa kaasee, jireenyi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Phaawuloos Yesuusiin giddu galeessa godhate. Waa’ee Yesuusiin barsiise, waa’ee Yesuusiin dubbate, nama hundumaaf Yesuusiin qoode.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7603816" y="1462681"/>
            <a:ext cx="4480029" cy="3622979"/>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4823012" y="6083174"/>
            <a:ext cx="73689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Sababa kanaa, battala Qorontoosiin ga’ee kaasee, Yesuus handhuura ergaa isaatii ture (1 Qoron. 2:2).</a:t>
            </a:r>
          </a:p>
        </p:txBody>
      </p:sp>
    </p:spTree>
    <p:extLst>
      <p:ext uri="{BB962C8B-B14F-4D97-AF65-F5344CB8AC3E}">
        <p14:creationId xmlns:p14="http://schemas.microsoft.com/office/powerpoint/2010/main" val="9684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134470"/>
            <a:ext cx="1011739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8D30F4"/>
                </a:solidFill>
                <a:effectLst>
                  <a:outerShdw blurRad="12700" dist="38100" dir="2700000" algn="tl" rotWithShape="0">
                    <a:srgbClr val="8D30F4">
                      <a:lumMod val="60000"/>
                      <a:lumOff val="40000"/>
                    </a:srgbClr>
                  </a:outerShdw>
                </a:effectLst>
                <a:uLnTx/>
                <a:uFillTx/>
                <a:latin typeface="Aptos" panose="02110004020202020204"/>
                <a:ea typeface="+mn-ea"/>
                <a:cs typeface="+mn-cs"/>
              </a:rPr>
              <a:t>ADEEMSA GARA QORONTOOSITTI</a:t>
            </a:r>
          </a:p>
        </p:txBody>
      </p:sp>
      <p:sp>
        <p:nvSpPr>
          <p:cNvPr id="5" name="CuadroTexto 4">
            <a:extLst>
              <a:ext uri="{FF2B5EF4-FFF2-40B4-BE49-F238E27FC236}">
                <a16:creationId xmlns:a16="http://schemas.microsoft.com/office/drawing/2014/main" id="{89F0FB71-388C-6D76-6340-3199A2F930F9}"/>
              </a:ext>
            </a:extLst>
          </p:cNvPr>
          <p:cNvSpPr txBox="1"/>
          <p:nvPr/>
        </p:nvSpPr>
        <p:spPr>
          <a:xfrm>
            <a:off x="2074606" y="513841"/>
            <a:ext cx="10112477" cy="64633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“Kana booddee Phaawuloos mandara Ateenaa dhiisee adeemee, gara</a:t>
            </a:r>
            <a:r>
              <a:rPr kumimoji="0" lang="en" sz="1800" b="1" i="0" u="none" strike="noStrike" kern="1200" cap="none" spc="0" normalizeH="0" noProof="0" dirty="0">
                <a:ln>
                  <a:noFill/>
                </a:ln>
                <a:solidFill>
                  <a:srgbClr val="00CC00">
                    <a:lumMod val="75000"/>
                  </a:srgbClr>
                </a:solidFill>
                <a:effectLst/>
                <a:uLnTx/>
                <a:uFillTx/>
                <a:latin typeface="Comic Sans MS" panose="030F0702030302020204" pitchFamily="66" charset="0"/>
                <a:ea typeface="+mn-ea"/>
                <a:cs typeface="+mn-cs"/>
              </a:rPr>
              <a:t> mandara Qorontos dhaqe</a:t>
            </a: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(Hojii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3" y="1008591"/>
            <a:ext cx="102108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Adeemsa ergamtummaa isaatii isa lammataa irratti, Hafuurri Qulqulluun akka inni Awurooppaa dhaquuf isa dirqisiise (Hojii 16:6-10). Achitti, Filiphisiyusii (Hojii 16:12, 38-39), Tasaloniqeedhaa (Hojii 17:1,5,9-10), akkasumas Beeriyaadhaa (Hojii 17:13-14)</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baafame.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49" r="3549"/>
          <a:stretch>
            <a:fillRect/>
          </a:stretch>
        </p:blipFill>
        <p:spPr>
          <a:xfrm>
            <a:off x="89106" y="2998391"/>
            <a:ext cx="225068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829" y="4828801"/>
            <a:ext cx="3195253" cy="194307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339787" y="2263592"/>
            <a:ext cx="6755051"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Ateensii, waldaa keessatti Yihudotatti, gabaa keessatti Ormootatti erga lallabee booddee, Ariyoophaagositti akka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lallabuuf waamame (Hojii 17:16-21). Lallaba cimaa erga inni godhee booda, namoota muraasatu Yesuusiin fudhate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(Hojii 17:34).</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3458207" y="4696650"/>
            <a:ext cx="5746377" cy="213904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Akkuma amala isaatii, waldaa keessatti warra Yihudotaatti achiimmoo warra Ormootaatti</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lallabuu jalqabe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(Hojii 18:4-8). Yeroo Qorontoosiin turee fi achii ammoo “abdii kutannaa” Ateensiin</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booda, Phaawuloos ogummaa namaatti dhimma ba’uu ni dhiise,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qooda isaa “Isa fannifame Kiristoosiin” qofa lallabuu itti fufe (1 Qoront. 2:2).</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339787" y="3749426"/>
            <a:ext cx="675505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Ateensiin gadhiisee,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Phaawuloos Qorontoosiin dhaquudhaan Aqiilaa fi Phirisqiilaatti makamee isaanii wajjin dunkaana hodhaa ture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(Hojii 18:1-3).</a:t>
            </a:r>
          </a:p>
        </p:txBody>
      </p:sp>
    </p:spTree>
    <p:extLst>
      <p:ext uri="{BB962C8B-B14F-4D97-AF65-F5344CB8AC3E}">
        <p14:creationId xmlns:p14="http://schemas.microsoft.com/office/powerpoint/2010/main" val="55654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0160">
                  <a:solidFill>
                    <a:srgbClr val="8D30F4"/>
                  </a:solidFill>
                  <a:prstDash val="solid"/>
                </a:ln>
                <a:solidFill>
                  <a:srgbClr val="FFFFFF"/>
                </a:solidFill>
                <a:effectLst>
                  <a:outerShdw blurRad="38100" dist="22860" dir="5400000" algn="tl" rotWithShape="0">
                    <a:srgbClr val="000000"/>
                  </a:outerShdw>
                </a:effectLst>
                <a:uLnTx/>
                <a:uFillTx/>
                <a:latin typeface="Aptos" panose="02110004020202020204"/>
                <a:ea typeface="+mn-ea"/>
                <a:cs typeface="+mn-cs"/>
              </a:rPr>
              <a:t>MAGAALAA QORONTOOS</a:t>
            </a:r>
          </a:p>
        </p:txBody>
      </p:sp>
      <p:sp>
        <p:nvSpPr>
          <p:cNvPr id="5" name="CuadroTexto 4">
            <a:extLst>
              <a:ext uri="{FF2B5EF4-FFF2-40B4-BE49-F238E27FC236}">
                <a16:creationId xmlns:a16="http://schemas.microsoft.com/office/drawing/2014/main" id="{F0DD78A3-ABD6-6E55-A203-7F15974ACA49}"/>
              </a:ext>
            </a:extLst>
          </p:cNvPr>
          <p:cNvSpPr txBox="1"/>
          <p:nvPr/>
        </p:nvSpPr>
        <p:spPr>
          <a:xfrm>
            <a:off x="98322" y="609156"/>
            <a:ext cx="8740877" cy="36933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rPr>
              <a:t>“</a:t>
            </a:r>
            <a:r>
              <a:rPr lang="en" b="1" noProof="0" dirty="0">
                <a:solidFill>
                  <a:srgbClr val="CC0066">
                    <a:lumMod val="75000"/>
                  </a:srgbClr>
                </a:solidFill>
                <a:latin typeface="Comic Sans MS" panose="030F0702030302020204" pitchFamily="66" charset="0"/>
              </a:rPr>
              <a:t>…waaqayyoliin, gooftoliin akkasiis baay’ee dha” </a:t>
            </a:r>
            <a:r>
              <a:rPr kumimoji="0" lang="en" sz="14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rPr>
              <a:t>(1 Qoront. 8:5b)</a:t>
            </a:r>
            <a:endParaRPr kumimoji="0" lang="en" sz="18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995446"/>
            <a:ext cx="812784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rPr>
              <a:t>Qorotoos bara 146 Dh.</a:t>
            </a:r>
            <a:r>
              <a:rPr lang="en" sz="1900" b="1" dirty="0">
                <a:solidFill>
                  <a:prstClr val="black"/>
                </a:solidFill>
                <a:latin typeface="Aptos" panose="02110004020202020204"/>
              </a:rPr>
              <a:t>K.D. warra Roomaatiin diigamte. Booda Juuliyes Qeesaar loltoota ergee bara 46 Dh.K.D. bilisa baase. </a:t>
            </a:r>
            <a:r>
              <a:rPr kumimoji="0" lang="en" sz="1900" b="1" i="0" u="none" strike="noStrike" kern="1200" cap="none" spc="0" normalizeH="0" baseline="0" noProof="0" dirty="0">
                <a:ln>
                  <a:noFill/>
                </a:ln>
                <a:solidFill>
                  <a:prstClr val="black"/>
                </a:solidFill>
                <a:effectLst/>
                <a:uLnTx/>
                <a:uFillTx/>
                <a:latin typeface="Aptos" panose="02110004020202020204"/>
              </a:rPr>
              <a:t>Dhuma irratti bara 44 Dh.K.D guutummaatti magaalattiin bilisa baate.</a:t>
            </a:r>
            <a:r>
              <a:rPr kumimoji="0" lang="en" sz="1900" b="1" i="0" u="none" strike="noStrike" kern="1200" cap="none" spc="0" normalizeH="0" noProof="0" dirty="0">
                <a:ln>
                  <a:noFill/>
                </a:ln>
                <a:solidFill>
                  <a:prstClr val="black"/>
                </a:solidFill>
                <a:effectLst/>
                <a:uLnTx/>
                <a:uFillTx/>
                <a:latin typeface="Aptos" panose="02110004020202020204"/>
              </a:rPr>
              <a:t> </a:t>
            </a:r>
            <a:r>
              <a:rPr kumimoji="0" lang="en" sz="1900" b="1" i="0" u="none" strike="noStrike" kern="1200" cap="none" spc="0" normalizeH="0" baseline="0" noProof="0" dirty="0">
                <a:ln>
                  <a:noFill/>
                </a:ln>
                <a:solidFill>
                  <a:prstClr val="black"/>
                </a:solidFill>
                <a:effectLst/>
                <a:uLnTx/>
                <a:uFillTx/>
                <a:latin typeface="Aptos" panose="02110004020202020204"/>
              </a:rPr>
              <a:t>Yeroo Phaawulos</a:t>
            </a:r>
            <a:r>
              <a:rPr kumimoji="0" lang="en" sz="1900" b="1" i="0" u="none" strike="noStrike" kern="1200" cap="none" spc="0" normalizeH="0" noProof="0" dirty="0">
                <a:ln>
                  <a:noFill/>
                </a:ln>
                <a:solidFill>
                  <a:prstClr val="black"/>
                </a:solidFill>
                <a:effectLst/>
                <a:uLnTx/>
                <a:uFillTx/>
                <a:latin typeface="Aptos" panose="02110004020202020204"/>
              </a:rPr>
              <a:t> dhaqetti, magaalattiin handhuura daldalaa barbaachiftuu turte.</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417" y="1754584"/>
            <a:ext cx="3824750"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01026" y="4256842"/>
            <a:ext cx="3364137" cy="2485104"/>
            <a:chOff x="3049547" y="3913885"/>
            <a:chExt cx="2726314"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949983" cy="249424"/>
            </a:xfrm>
            <a:prstGeom prst="rect">
              <a:avLst/>
            </a:prstGeom>
            <a:noFill/>
          </p:spPr>
          <p:txBody>
            <a:bodyPr wrap="square" rtlCol="0">
              <a:spAutoFit/>
            </a:bodyPr>
            <a:lstStyle/>
            <a:p>
              <a:pPr lvl="0">
                <a:defRPr/>
              </a:pPr>
              <a:r>
                <a:rPr lang="es-ES" sz="1400" b="1" dirty="0" err="1">
                  <a:solidFill>
                    <a:prstClr val="white"/>
                  </a:solidFill>
                  <a:effectLst>
                    <a:outerShdw blurRad="38100" dist="38100" dir="2700000" algn="tl">
                      <a:srgbClr val="000000"/>
                    </a:outerShdw>
                  </a:effectLst>
                </a:rPr>
                <a:t>Qorontoos</a:t>
              </a:r>
              <a:endParaRPr kumimoji="0" lang="en"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49547" y="4560353"/>
              <a:ext cx="949983" cy="249424"/>
            </a:xfrm>
            <a:prstGeom prst="rect">
              <a:avLst/>
            </a:prstGeom>
            <a:noFill/>
          </p:spPr>
          <p:txBody>
            <a:bodyPr wrap="square" rtlCol="0">
              <a:spAutoFit/>
            </a:bodyPr>
            <a:lstStyle/>
            <a:p>
              <a:pPr lvl="0">
                <a:defRPr/>
              </a:pPr>
              <a:r>
                <a:rPr lang="es-ES" sz="1400" b="1" dirty="0" err="1">
                  <a:solidFill>
                    <a:srgbClr val="FFFF00"/>
                  </a:solidFill>
                  <a:effectLst>
                    <a:outerShdw blurRad="38100" dist="38100" dir="2700000" algn="tl">
                      <a:srgbClr val="000000"/>
                    </a:outerShdw>
                  </a:effectLst>
                </a:rPr>
                <a:t>Leqa’um</a:t>
              </a:r>
              <a:endParaRPr kumimoji="0" lang="en" sz="1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249424"/>
            </a:xfrm>
            <a:prstGeom prst="rect">
              <a:avLst/>
            </a:prstGeom>
            <a:noFill/>
          </p:spPr>
          <p:txBody>
            <a:bodyPr wrap="square" rtlCol="0">
              <a:spAutoFit/>
            </a:bodyPr>
            <a:lstStyle/>
            <a:p>
              <a:pPr lvl="0">
                <a:defRPr/>
              </a:pPr>
              <a:r>
                <a:rPr kumimoji="0" lang="es-ES" sz="1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tos" panose="02110004020202020204"/>
                  <a:ea typeface="+mn-ea"/>
                  <a:cs typeface="+mn-cs"/>
                </a:rPr>
                <a:t>Senqiriyaa</a:t>
              </a:r>
              <a:endParaRPr kumimoji="0" lang="en" sz="1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ptos" panose="02110004020202020204"/>
                <a:ea typeface="+mn-ea"/>
                <a:cs typeface="+mn-cs"/>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459317"/>
            <a:ext cx="4166839"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900" b="1" dirty="0">
                <a:solidFill>
                  <a:prstClr val="black"/>
                </a:solidFill>
                <a:latin typeface="Aptos" panose="02110004020202020204"/>
              </a:rPr>
              <a:t>W</a:t>
            </a:r>
            <a:r>
              <a:rPr lang="en" sz="1900" b="1" dirty="0">
                <a:solidFill>
                  <a:prstClr val="black"/>
                </a:solidFill>
                <a:latin typeface="Aptos" panose="02110004020202020204"/>
              </a:rPr>
              <a:t>aaqa tolfamaa waaqessuu fi xuraa’ummaan sagaagalummaan wal qabatu magaalattii keessa guuteera, aadaa magaalattiis faaleera. Ergaan Phaawuloos baay’een isaa rakkinoota achitti mul’atan waldaatti immoo seenanii jiran sana balleessuu yaaluu ture. </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2" y="3468840"/>
            <a:ext cx="812783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D</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andeettiin daldaltummaa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isaatii, Phaawuloos akka nama dunkaana hodhuutti akka inni hojjetu isa taasise. Garuu qabeenyi Qorontoos (inni Ateensiin dorgomu) waan isa hin fayyadne qaba ture.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12578" y="2232143"/>
            <a:ext cx="7738972"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Barbaachisummaan Qorontoos bakka argama ishee irratti hundaa’a, daandii qalloo</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Qorontoosiin gam lamaan wal agarsiiftu, buufata galaanaa daldalaaf barbaachiftuu taate lamaan: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Leqa’um, karaa galoo Qorontoosii fi Senqiriyaa, karaa galoo Saronic ture.</a:t>
            </a:r>
          </a:p>
        </p:txBody>
      </p:sp>
    </p:spTree>
    <p:extLst>
      <p:ext uri="{BB962C8B-B14F-4D97-AF65-F5344CB8AC3E}">
        <p14:creationId xmlns:p14="http://schemas.microsoft.com/office/powerpoint/2010/main" val="19895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3462">
                  <a:solidFill>
                    <a:prstClr val="white"/>
                  </a:solidFill>
                  <a:prstDash val="solid"/>
                </a:ln>
                <a:solidFill>
                  <a:prstClr val="black">
                    <a:lumMod val="85000"/>
                    <a:lumOff val="15000"/>
                  </a:prstClr>
                </a:solidFill>
                <a:effectLst>
                  <a:outerShdw dist="38100" dir="2700000" algn="bl" rotWithShape="0">
                    <a:srgbClr val="8D30F4"/>
                  </a:outerShdw>
                </a:effectLst>
                <a:uLnTx/>
                <a:uFillTx/>
                <a:latin typeface="Aptos" panose="02110004020202020204"/>
                <a:ea typeface="+mn-ea"/>
                <a:cs typeface="+mn-cs"/>
              </a:rPr>
              <a:t>WARRA QORONTOOS</a:t>
            </a: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rPr>
              <a:t>“Gooftaan gaaf tokko halkan mul’ataan Phaawuloositti dubbatee, “Hin sodaatin dubbadhu malee, calluma hin jedhin!” </a:t>
            </a:r>
            <a:r>
              <a:rPr kumimoji="0" lang="en" sz="14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rPr>
              <a:t>(Hojii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8" y="1364724"/>
            <a:ext cx="6436960"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Yihudoonni Qorontoos keessa jiraatan ergicha</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tuffatanii, Phaawuloos mana sagadaa gadhiisee akka deemu dirqisiisuudhaan, Ormootaa wajjin mana akka mana sagadaatti itti dhimma baa’amutti wal ga’uu jalqaban</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 (Hojii 18:4-7).</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5809" y="4350018"/>
            <a:ext cx="641677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Yeroo sanatti, Yesuus</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halkan mul’ataan dhufee isa jajjabeesse, hojichas warra Qorontoos keessatti hojjechuu akka itti fufuu fi namoonni baay’een ergicha fudhatan akka jiran itti hime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(Hojii 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60712" y="5604449"/>
            <a:ext cx="957769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Mul’ata kanaan jajjabaachuudhaan, Phaawuloos waggoota tokkoo fi walakkaadhaaf Qorontoos</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keessa ture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(Hojii 18:11). Dhuma irrattis Yihudoonni Phaawuloosiin himata duratti isa dhiheessan (Hojii 18:12-13). Yeroo inni Qorontoosiin gadhiisee ba’etti, waldaa guddaan hundeeffamee ture (Hojii 18:18).</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94332" y="2759475"/>
            <a:ext cx="6398255" cy="1631216"/>
          </a:xfrm>
          <a:prstGeom prst="rect">
            <a:avLst/>
          </a:prstGeom>
          <a:noFill/>
        </p:spPr>
        <p:txBody>
          <a:bodyPr wrap="square">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“Kufaatiin sonaa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inni Ormoota keessatti argee fi jibbii fi arrabsoon Yihudota irraa isa irra ga’e, miidhama hafuuraa guddaa isatti fide. Ogummaa ijaarsa waldaa meeshaa achitti argamuun godhamuu shakke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 p. 250)</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5263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646331"/>
          </a:xfrm>
          <a:prstGeom prst="rect">
            <a:avLst/>
          </a:prstGeom>
          <a:noFill/>
          <a:effectLst>
            <a:outerShdw blurRad="50800" dist="12700" dir="2700000" algn="tl" rotWithShape="0">
              <a:prstClr val="black"/>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rPr>
              <a:t>XALAYOOTA WARRA QORONTOOSIIF</a:t>
            </a: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“Obboloota ko, wal qoccoluun</a:t>
            </a:r>
            <a:r>
              <a:rPr kumimoji="0" lang="en" sz="1800" b="1" i="0" u="none" strike="noStrike" kern="1200" cap="none" spc="0" normalizeH="0" noProof="0" dirty="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akka isin keessa jiru, namoonni aadde Klo’ee anatti himaniiru.</a:t>
            </a:r>
            <a:r>
              <a:rPr kumimoji="0" lang="en" sz="18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(1 Qoront.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1168309165"/>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431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357</TotalTime>
  <Words>1114</Words>
  <Application>Microsoft Office PowerPoint</Application>
  <PresentationFormat>Panorámica</PresentationFormat>
  <Paragraphs>56</Paragraphs>
  <Slides>10</Slides>
  <Notes>0</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10</vt:i4>
      </vt:variant>
    </vt:vector>
  </HeadingPairs>
  <TitlesOfParts>
    <vt:vector size="21" baseType="lpstr">
      <vt:lpstr>Aptos</vt:lpstr>
      <vt:lpstr>Aptos Display</vt:lpstr>
      <vt:lpstr>Arial</vt:lpstr>
      <vt:lpstr>Century Gothic</vt:lpstr>
      <vt:lpstr>Comic Sans MS</vt:lpstr>
      <vt:lpstr>Constantia</vt:lpstr>
      <vt:lpstr>Wingdings 3</vt:lpstr>
      <vt:lpstr>1_Tema de Office</vt:lpstr>
      <vt:lpstr>Tema de Office</vt:lpstr>
      <vt:lpstr>2_Tema de Office</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39</cp:revision>
  <dcterms:created xsi:type="dcterms:W3CDTF">2026-06-16T23:43:56Z</dcterms:created>
  <dcterms:modified xsi:type="dcterms:W3CDTF">2026-07-02T15:36:15Z</dcterms:modified>
</cp:coreProperties>
</file>