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7" r:id="rId3"/>
    <p:sldId id="272" r:id="rId4"/>
    <p:sldId id="258" r:id="rId5"/>
    <p:sldId id="259" r:id="rId6"/>
    <p:sldId id="260" r:id="rId7"/>
    <p:sldId id="270" r:id="rId8"/>
    <p:sldId id="262" r:id="rId9"/>
    <p:sldId id="271" r:id="rId10"/>
    <p:sldId id="264" r:id="rId11"/>
    <p:sldId id="266" r:id="rId12"/>
    <p:sldId id="26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en" b="1" noProof="0" dirty="0">
              <a:solidFill>
                <a:schemeClr val="bg1"/>
              </a:solidFill>
              <a:effectLst>
                <a:outerShdw blurRad="50800" dist="50800" dir="5400000" algn="ctr" rotWithShape="0">
                  <a:schemeClr val="tx1"/>
                </a:outerShdw>
              </a:effectLst>
            </a:rPr>
            <a:t>Kan hin bishaanne</a:t>
          </a: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bg1"/>
              </a:solidFill>
              <a:effectLst>
                <a:outerShdw blurRad="50800" dist="50800" dir="5400000" algn="ctr" rotWithShape="0">
                  <a:schemeClr val="tx1"/>
                </a:outerShdw>
              </a:effectLst>
            </a:rPr>
            <a:t>Isaan akka ijoolleeti</a:t>
          </a:r>
          <a:br>
            <a:rPr lang="en" sz="2000" b="1" noProof="0" dirty="0">
              <a:solidFill>
                <a:schemeClr val="bg1"/>
              </a:solidFill>
              <a:effectLst>
                <a:outerShdw blurRad="50800" dist="50800" dir="5400000" algn="ctr" rotWithShape="0">
                  <a:schemeClr val="tx1"/>
                </a:outerShdw>
              </a:effectLst>
            </a:rPr>
          </a:br>
          <a:r>
            <a:rPr lang="en" sz="2000" b="1" noProof="0" dirty="0">
              <a:solidFill>
                <a:schemeClr val="bg1"/>
              </a:solidFill>
              <a:effectLst>
                <a:outerShdw blurRad="50800" dist="50800" dir="5400000" algn="ctr" rotWithShape="0">
                  <a:schemeClr val="tx1"/>
                </a:outerShdw>
              </a:effectLst>
            </a:rPr>
            <a:t>(1 Qor. 3:1)</a:t>
          </a: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Aannan dhugu</a:t>
          </a:r>
          <a:br>
            <a:rPr lang="en" sz="2000" b="1" noProof="0" dirty="0">
              <a:effectLst>
                <a:outerShdw blurRad="50800" dist="50800" dir="5400000" algn="ctr" rotWithShape="0">
                  <a:schemeClr val="tx1"/>
                </a:outerShdw>
              </a:effectLst>
            </a:rPr>
          </a:br>
          <a:r>
            <a:rPr lang="en" sz="2000" b="1" noProof="0" dirty="0">
              <a:effectLst>
                <a:outerShdw blurRad="50800" dist="50800" dir="5400000" algn="ctr" rotWithShape="0">
                  <a:schemeClr val="tx1"/>
                </a:outerShdw>
              </a:effectLst>
            </a:rPr>
            <a:t>(1 Qor. 3:2)</a:t>
          </a: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Namoota fooniiti (1 Qor. 3:3)</a:t>
          </a: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Yaada warra kaaniitiin oofamu (1 Qor. 3:4)</a:t>
          </a: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en" b="1" noProof="0" dirty="0">
              <a:solidFill>
                <a:schemeClr val="bg1"/>
              </a:solidFill>
              <a:effectLst>
                <a:outerShdw blurRad="50800" dist="50800" dir="5400000" algn="ctr" rotWithShape="0">
                  <a:schemeClr val="tx1"/>
                </a:outerShdw>
              </a:effectLst>
            </a:rPr>
            <a:t>Bishina</a:t>
          </a: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Isaan ga’eessota</a:t>
          </a:r>
          <a:br>
            <a:rPr lang="en" sz="2000" b="1" noProof="0" dirty="0">
              <a:solidFill>
                <a:schemeClr val="tx1"/>
              </a:solidFill>
            </a:rPr>
          </a:br>
          <a:r>
            <a:rPr lang="en" sz="2000" b="1" noProof="0" dirty="0">
              <a:solidFill>
                <a:schemeClr val="tx1"/>
              </a:solidFill>
            </a:rPr>
            <a:t>(1 Qor. 14:20)</a:t>
          </a: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Nyaata jajjabaa nyaatu (Ibro. 5:14)</a:t>
          </a: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Namoota hafuuraati (1 Qor. 2:13)</a:t>
          </a: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Kutannoo hafuuraa qabu (1 Qor. 2:14)</a:t>
          </a: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 sz="3500" b="1" kern="1200" noProof="0" dirty="0">
              <a:solidFill>
                <a:schemeClr val="bg1"/>
              </a:solidFill>
              <a:effectLst>
                <a:outerShdw blurRad="50800" dist="50800" dir="5400000" algn="ctr" rotWithShape="0">
                  <a:schemeClr val="tx1"/>
                </a:outerShdw>
              </a:effectLst>
            </a:rPr>
            <a:t>Kan hin bishaanne</a:t>
          </a: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50800" dist="50800" dir="5400000" algn="ctr" rotWithShape="0">
                  <a:schemeClr val="tx1"/>
                </a:outerShdw>
              </a:effectLst>
            </a:rPr>
            <a:t>Isaan akka ijoolleeti</a:t>
          </a:r>
          <a:br>
            <a:rPr lang="en" sz="2000" b="1" kern="1200" noProof="0" dirty="0">
              <a:solidFill>
                <a:schemeClr val="bg1"/>
              </a:solidFill>
              <a:effectLst>
                <a:outerShdw blurRad="50800" dist="50800" dir="5400000" algn="ctr" rotWithShape="0">
                  <a:schemeClr val="tx1"/>
                </a:outerShdw>
              </a:effectLst>
            </a:rPr>
          </a:br>
          <a:r>
            <a:rPr lang="en" sz="2000" b="1" kern="1200" noProof="0" dirty="0">
              <a:solidFill>
                <a:schemeClr val="bg1"/>
              </a:solidFill>
              <a:effectLst>
                <a:outerShdw blurRad="50800" dist="50800" dir="5400000" algn="ctr" rotWithShape="0">
                  <a:schemeClr val="tx1"/>
                </a:outerShdw>
              </a:effectLst>
            </a:rPr>
            <a:t>(1 Qor. 3:1)</a:t>
          </a: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Aannan dhugu</a:t>
          </a:r>
          <a:br>
            <a:rPr lang="en" sz="2000" b="1" kern="1200" noProof="0" dirty="0">
              <a:effectLst>
                <a:outerShdw blurRad="50800" dist="50800" dir="5400000" algn="ctr" rotWithShape="0">
                  <a:schemeClr val="tx1"/>
                </a:outerShdw>
              </a:effectLst>
            </a:rPr>
          </a:br>
          <a:r>
            <a:rPr lang="en" sz="2000" b="1" kern="1200" noProof="0" dirty="0">
              <a:effectLst>
                <a:outerShdw blurRad="50800" dist="50800" dir="5400000" algn="ctr" rotWithShape="0">
                  <a:schemeClr val="tx1"/>
                </a:outerShdw>
              </a:effectLst>
            </a:rPr>
            <a:t>(1 Qor. 3:2)</a:t>
          </a: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Namoota fooniiti (1 Qor. 3:3)</a:t>
          </a: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Yaada warra kaaniitiin oofamu (1 Qor. 3:4)</a:t>
          </a: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n" sz="5300" b="1" kern="1200" noProof="0" dirty="0">
              <a:solidFill>
                <a:schemeClr val="bg1"/>
              </a:solidFill>
              <a:effectLst>
                <a:outerShdw blurRad="50800" dist="50800" dir="5400000" algn="ctr" rotWithShape="0">
                  <a:schemeClr val="tx1"/>
                </a:outerShdw>
              </a:effectLst>
            </a:rPr>
            <a:t>Bishina</a:t>
          </a: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Isaan ga’eessota</a:t>
          </a:r>
          <a:br>
            <a:rPr lang="en" sz="2000" b="1" kern="1200" noProof="0" dirty="0">
              <a:solidFill>
                <a:schemeClr val="tx1"/>
              </a:solidFill>
            </a:rPr>
          </a:br>
          <a:r>
            <a:rPr lang="en" sz="2000" b="1" kern="1200" noProof="0" dirty="0">
              <a:solidFill>
                <a:schemeClr val="tx1"/>
              </a:solidFill>
            </a:rPr>
            <a:t>(1 Qor. 14:20)</a:t>
          </a: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Nyaata jajjabaa nyaatu (Ibro. 5:14)</a:t>
          </a: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Namoota hafuuraati (1 Qor. 2:13)</a:t>
          </a: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Kutannoo hafuuraa qabu (1 Qor. 2:14)</a:t>
          </a: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16/07/2026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16/07/2026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16/07/2026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16/07/2026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16/07/2026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16/07/2026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16/07/2026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16/07/2026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16/07/2026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16/07/2026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16/07/2026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16/07/2026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16/07/2026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16/07/2026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16/07/2026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16/07/2026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16/07/2026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16/07/2026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16/07/2026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16/07/2026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16/07/2026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16/07/2026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16/07/2026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16/07/2026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16/07/2026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5" name="CuadroTexto 4">
            <a:extLst>
              <a:ext uri="{FF2B5EF4-FFF2-40B4-BE49-F238E27FC236}">
                <a16:creationId xmlns:a16="http://schemas.microsoft.com/office/drawing/2014/main" id="{B8C257BE-3063-C84F-CA3C-C49A87CA1E2D}"/>
              </a:ext>
            </a:extLst>
          </p:cNvPr>
          <p:cNvSpPr txBox="1"/>
          <p:nvPr/>
        </p:nvSpPr>
        <p:spPr>
          <a:xfrm>
            <a:off x="7143" y="6042662"/>
            <a:ext cx="12177713" cy="646331"/>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en-US" sz="3600" b="1" spc="600" noProof="0" dirty="0">
                <a:ln w="22225">
                  <a:solidFill>
                    <a:schemeClr val="accent2"/>
                  </a:solidFill>
                  <a:prstDash val="solid"/>
                </a:ln>
                <a:solidFill>
                  <a:srgbClr val="CFC0A1"/>
                </a:solidFill>
                <a:effectLst>
                  <a:outerShdw blurRad="50800" dist="50800" dir="5400000" algn="ctr" rotWithShape="0">
                    <a:schemeClr val="tx1"/>
                  </a:outerShdw>
                </a:effectLst>
              </a:rPr>
              <a:t>TOKKUMMAA KIRISTOOS KEESSATTI</a:t>
            </a:r>
            <a:endParaRPr lang="en" sz="3600" b="1" spc="600" noProof="0" dirty="0">
              <a:ln w="22225">
                <a:solidFill>
                  <a:schemeClr val="accent2"/>
                </a:solidFill>
                <a:prstDash val="solid"/>
              </a:ln>
              <a:solidFill>
                <a:srgbClr val="CFC0A1"/>
              </a:solidFill>
              <a:effectLst>
                <a:outerShdw blurRad="50800" dist="50800" dir="5400000" algn="ctr" rotWithShape="0">
                  <a:schemeClr val="tx1"/>
                </a:outerShdw>
              </a:effectLst>
            </a:endParaRP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38100"/>
            <a:ext cx="12177713" cy="338554"/>
          </a:xfrm>
          <a:prstGeom prst="rect">
            <a:avLst/>
          </a:prstGeom>
          <a:noFill/>
        </p:spPr>
        <p:txBody>
          <a:bodyPr wrap="square" rtlCol="0">
            <a:spAutoFit/>
          </a:bodyPr>
          <a:lstStyle/>
          <a:p>
            <a:pPr algn="ctr"/>
            <a:r>
              <a:rPr lang="en-US" sz="1600" b="1" noProof="0" dirty="0" err="1">
                <a:solidFill>
                  <a:schemeClr val="accent5">
                    <a:lumMod val="60000"/>
                    <a:lumOff val="40000"/>
                  </a:schemeClr>
                </a:solidFill>
              </a:rPr>
              <a:t>Barnoota</a:t>
            </a:r>
            <a:r>
              <a:rPr lang="en" sz="1600" b="1" noProof="0" dirty="0">
                <a:solidFill>
                  <a:schemeClr val="accent5">
                    <a:lumMod val="60000"/>
                    <a:lumOff val="40000"/>
                  </a:schemeClr>
                </a:solidFill>
              </a:rPr>
              <a:t> 3</a:t>
            </a:r>
            <a:r>
              <a:rPr lang="en-US" sz="1600" b="1" noProof="0" dirty="0" err="1">
                <a:solidFill>
                  <a:schemeClr val="accent5">
                    <a:lumMod val="60000"/>
                    <a:lumOff val="40000"/>
                  </a:schemeClr>
                </a:solidFill>
              </a:rPr>
              <a:t>ffaa</a:t>
            </a:r>
            <a:r>
              <a:rPr lang="en" sz="1600" b="1" noProof="0" dirty="0">
                <a:solidFill>
                  <a:schemeClr val="accent5">
                    <a:lumMod val="60000"/>
                    <a:lumOff val="40000"/>
                  </a:schemeClr>
                </a:solidFill>
              </a:rPr>
              <a:t> for July 18, 2026</a:t>
            </a:r>
          </a:p>
        </p:txBody>
      </p:sp>
      <p:sp>
        <p:nvSpPr>
          <p:cNvPr id="8" name="Estrella: 7 puntas 7">
            <a:extLst>
              <a:ext uri="{FF2B5EF4-FFF2-40B4-BE49-F238E27FC236}">
                <a16:creationId xmlns:a16="http://schemas.microsoft.com/office/drawing/2014/main" id="{4CB705FD-9C17-012A-F9AE-C06D8F86EE70}"/>
              </a:ext>
            </a:extLst>
          </p:cNvPr>
          <p:cNvSpPr/>
          <p:nvPr/>
        </p:nvSpPr>
        <p:spPr>
          <a:xfrm>
            <a:off x="266700"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9" name="Estrella: 7 puntas 8">
            <a:extLst>
              <a:ext uri="{FF2B5EF4-FFF2-40B4-BE49-F238E27FC236}">
                <a16:creationId xmlns:a16="http://schemas.microsoft.com/office/drawing/2014/main" id="{7413A08F-0722-B128-EA7B-C6D7DA5CDF01}"/>
              </a:ext>
            </a:extLst>
          </p:cNvPr>
          <p:cNvSpPr/>
          <p:nvPr/>
        </p:nvSpPr>
        <p:spPr>
          <a:xfrm>
            <a:off x="11581192"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en" sz="4400" b="1" spc="600" noProof="0" dirty="0">
                <a:ln w="22225">
                  <a:noFill/>
                  <a:prstDash val="solid"/>
                </a:ln>
                <a:solidFill>
                  <a:srgbClr val="FFFF00"/>
                </a:solidFill>
                <a:effectLst>
                  <a:outerShdw blurRad="50800" dist="50800" dir="5400000" algn="ctr" rotWithShape="0">
                    <a:schemeClr val="tx1"/>
                  </a:outerShdw>
                </a:effectLst>
              </a:rPr>
              <a:t>KABAJA GEGGEESSITOOTAAF</a:t>
            </a: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369332"/>
          </a:xfrm>
          <a:prstGeom prst="rect">
            <a:avLst/>
          </a:prstGeom>
          <a:noFill/>
        </p:spPr>
        <p:txBody>
          <a:bodyPr wrap="square">
            <a:spAutoFit/>
          </a:bodyPr>
          <a:lstStyle/>
          <a:p>
            <a:pPr algn="ctr"/>
            <a:r>
              <a:rPr lang="en" b="1" noProof="0" dirty="0">
                <a:solidFill>
                  <a:srgbClr val="66FFFF"/>
                </a:solidFill>
                <a:effectLst>
                  <a:outerShdw blurRad="38100" dist="38100" dir="2700000" algn="tl">
                    <a:srgbClr val="000000"/>
                  </a:outerShdw>
                </a:effectLst>
                <a:latin typeface="Comic Sans MS" panose="030F0702030302020204" pitchFamily="66" charset="0"/>
              </a:rPr>
              <a:t>“Warra imaanaan itti kenname sanas amanamoo ta’uutu irraa eegama.” </a:t>
            </a:r>
            <a:r>
              <a:rPr lang="en" sz="1400" b="1" noProof="0" dirty="0">
                <a:solidFill>
                  <a:srgbClr val="66FFFF"/>
                </a:solidFill>
                <a:effectLst>
                  <a:outerShdw blurRad="38100" dist="38100" dir="2700000" algn="tl">
                    <a:srgbClr val="000000"/>
                  </a:outerShdw>
                </a:effectLst>
                <a:latin typeface="Comic Sans MS" panose="030F0702030302020204" pitchFamily="66" charset="0"/>
              </a:rPr>
              <a:t>(</a:t>
            </a:r>
            <a:r>
              <a:rPr lang="en" sz="1400" b="1" noProof="0">
                <a:solidFill>
                  <a:srgbClr val="66FFFF"/>
                </a:solidFill>
                <a:effectLst>
                  <a:outerShdw blurRad="38100" dist="38100" dir="2700000" algn="tl">
                    <a:srgbClr val="000000"/>
                  </a:outerShdw>
                </a:effectLst>
                <a:latin typeface="Comic Sans MS" panose="030F0702030302020204" pitchFamily="66" charset="0"/>
              </a:rPr>
              <a:t>1 Qoront. </a:t>
            </a:r>
            <a:r>
              <a:rPr lang="en" sz="1400" b="1" noProof="0" dirty="0">
                <a:solidFill>
                  <a:srgbClr val="66FFFF"/>
                </a:solidFill>
                <a:effectLst>
                  <a:outerShdw blurRad="38100" dist="38100" dir="2700000" algn="tl">
                    <a:srgbClr val="000000"/>
                  </a:outerShdw>
                </a:effectLst>
                <a:latin typeface="Comic Sans MS" panose="030F0702030302020204" pitchFamily="66" charset="0"/>
              </a:rPr>
              <a:t>4:2)</a:t>
            </a:r>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9" y="1058921"/>
            <a:ext cx="7115021" cy="1261884"/>
          </a:xfrm>
          <a:prstGeom prst="rect">
            <a:avLst/>
          </a:prstGeom>
          <a:noFill/>
        </p:spPr>
        <p:txBody>
          <a:bodyPr wrap="square" rtlCol="0">
            <a:spAutoFit/>
          </a:bodyPr>
          <a:lstStyle/>
          <a:p>
            <a:pPr>
              <a:spcBef>
                <a:spcPts val="600"/>
              </a:spcBef>
            </a:pPr>
            <a:r>
              <a:rPr lang="en" sz="1900" b="1" noProof="0" dirty="0"/>
              <a:t>Geggeessitoota bira dorgommii fi gareen adda addaa jiraachuu jechuun isaan tuffachuu qabna jechuu miti. Faallaa kanaatiin, Phaawuloos tajaajilaa fi hojii Apholoos Qorontoos keessatti hojjete ni deggere ni falmeefis (1 Qor. 3:5-6; 4:6; 16:12).</a:t>
            </a:r>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64525" y="3759054"/>
            <a:ext cx="2762246" cy="3011051"/>
            <a:chOff x="9229728" y="1587500"/>
            <a:chExt cx="2762246" cy="3011051"/>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7480" y="15875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229728" y="3429000"/>
              <a:ext cx="2762246" cy="1169551"/>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en" sz="1400" b="1" noProof="0" dirty="0"/>
                <a:t>Frank </a:t>
              </a:r>
              <a:r>
                <a:rPr lang="en" sz="1400" b="1" dirty="0"/>
                <a:t>fi</a:t>
              </a:r>
              <a:r>
                <a:rPr lang="en" sz="1400" b="1" noProof="0" dirty="0"/>
                <a:t> Walter Bond, </a:t>
              </a:r>
              <a:r>
                <a:rPr lang="en-US" sz="1400" b="1" noProof="0" dirty="0" err="1"/>
                <a:t>biyya</a:t>
              </a:r>
              <a:r>
                <a:rPr lang="en-US" sz="1400" b="1" noProof="0" dirty="0"/>
                <a:t> </a:t>
              </a:r>
              <a:r>
                <a:rPr lang="en-US" sz="1400" b="1" noProof="0" dirty="0" err="1"/>
                <a:t>Ispeenitti</a:t>
              </a:r>
              <a:r>
                <a:rPr lang="en-US" sz="1400" b="1" noProof="0" dirty="0"/>
                <a:t> </a:t>
              </a:r>
              <a:r>
                <a:rPr lang="en-US" sz="1400" b="1" noProof="0" dirty="0" err="1"/>
                <a:t>misiyoonota</a:t>
              </a:r>
              <a:r>
                <a:rPr lang="en-US" sz="1400" b="1" noProof="0" dirty="0"/>
                <a:t> </a:t>
              </a:r>
              <a:r>
                <a:rPr lang="en-US" sz="1400" b="1" noProof="0" dirty="0" err="1"/>
                <a:t>jalqabaati</a:t>
              </a:r>
              <a:r>
                <a:rPr lang="en" sz="1400" b="1" noProof="0" dirty="0"/>
                <a:t>. Walter </a:t>
              </a:r>
              <a:r>
                <a:rPr lang="en-US" sz="1400" b="1" noProof="0" dirty="0" err="1"/>
                <a:t>amantii</a:t>
              </a:r>
              <a:r>
                <a:rPr lang="en-US" sz="1400" b="1" noProof="0" dirty="0"/>
                <a:t> </a:t>
              </a:r>
              <a:r>
                <a:rPr lang="en-US" sz="1400" b="1" noProof="0" dirty="0" err="1"/>
                <a:t>isaaf</a:t>
              </a:r>
              <a:r>
                <a:rPr lang="en-US" sz="1400" b="1" noProof="0" dirty="0"/>
                <a:t> </a:t>
              </a:r>
              <a:r>
                <a:rPr lang="en-US" sz="1400" b="1" noProof="0" dirty="0" err="1"/>
                <a:t>jecha</a:t>
              </a:r>
              <a:r>
                <a:rPr lang="en-US" sz="1400" b="1" noProof="0" dirty="0"/>
                <a:t> bara 1914 </a:t>
              </a:r>
              <a:r>
                <a:rPr lang="en-US" sz="1400" b="1" noProof="0" dirty="0" err="1"/>
                <a:t>tti</a:t>
              </a:r>
              <a:r>
                <a:rPr lang="en-US" sz="1400" b="1" noProof="0" dirty="0"/>
                <a:t> </a:t>
              </a:r>
              <a:r>
                <a:rPr lang="en-US" sz="1400" b="1" noProof="0" dirty="0" err="1"/>
                <a:t>magaalaa</a:t>
              </a:r>
              <a:r>
                <a:rPr lang="en-US" sz="1400" b="1" noProof="0" dirty="0"/>
                <a:t> Jaen </a:t>
              </a:r>
              <a:r>
                <a:rPr lang="en-US" sz="1400" b="1" noProof="0" dirty="0" err="1"/>
                <a:t>keessatti</a:t>
              </a:r>
              <a:r>
                <a:rPr lang="en-US" sz="1400" b="1" noProof="0" dirty="0"/>
                <a:t> </a:t>
              </a:r>
              <a:r>
                <a:rPr lang="en-US" sz="1400" b="1" noProof="0" dirty="0" err="1"/>
                <a:t>ajjeefame</a:t>
              </a:r>
              <a:r>
                <a:rPr lang="en-US" sz="1400" b="1" noProof="0" dirty="0"/>
                <a:t>.</a:t>
              </a:r>
              <a:endParaRPr lang="en" sz="1400" b="1" noProof="0" dirty="0"/>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5005"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6" y="3787483"/>
            <a:ext cx="5076824" cy="1846659"/>
          </a:xfrm>
          <a:prstGeom prst="rect">
            <a:avLst/>
          </a:prstGeom>
          <a:noFill/>
        </p:spPr>
        <p:txBody>
          <a:bodyPr wrap="square">
            <a:spAutoFit/>
          </a:bodyPr>
          <a:lstStyle/>
          <a:p>
            <a:pPr>
              <a:spcBef>
                <a:spcPts val="600"/>
              </a:spcBef>
            </a:pPr>
            <a:r>
              <a:rPr lang="en" sz="1900" b="1" noProof="0" dirty="0"/>
              <a:t>Geggeessitootni Kiristiyaana taa’an faana Yesuus hordofuudhaan, obbolootaa fi obboleettota isaaniitiif dhiphachuudhaaf of kennu, yoo barbaachise illee tajaajila isaaniitiif du’uuf of kennu (1 Qor. 4:11-13;</a:t>
            </a:r>
            <a:br>
              <a:rPr lang="en" sz="1900" b="1" noProof="0" dirty="0"/>
            </a:br>
            <a:r>
              <a:rPr lang="en" sz="1900" b="1" noProof="0" dirty="0"/>
              <a:t>2 Qor. 11:23-28).</a:t>
            </a:r>
          </a:p>
        </p:txBody>
      </p:sp>
      <p:sp>
        <p:nvSpPr>
          <p:cNvPr id="7" name="CuadroTexto 6">
            <a:extLst>
              <a:ext uri="{FF2B5EF4-FFF2-40B4-BE49-F238E27FC236}">
                <a16:creationId xmlns:a16="http://schemas.microsoft.com/office/drawing/2014/main" id="{6A25BFE2-ADCD-67F9-46F6-AA89DC7FB257}"/>
              </a:ext>
            </a:extLst>
          </p:cNvPr>
          <p:cNvSpPr txBox="1"/>
          <p:nvPr/>
        </p:nvSpPr>
        <p:spPr>
          <a:xfrm>
            <a:off x="2002834" y="2216853"/>
            <a:ext cx="7143596" cy="155427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Geggeessitoonni yeroo amanamummaan hojjetan, kabajni isaaniif mala (1 Qor. 4:2; 1 Xim. 5:17). Garuu yooma</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kabajni isaaniif hin kennamne illee, amanamummaa dhaan dhaabachuu qabu, sababni isaa kan isaanitti faradu Waaqa malee nama akka hin taane waan beekaniif</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 (1 Qor. 4:3-4).</a:t>
            </a: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587337"/>
            <a:ext cx="5076825"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Geggeessitootas haa taa’an miseensota, namni walitti muggutuuf waamame hin</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jiru, garuu Yesuusiin jajachuu fi ergaa fannoo lallabuuf waamamne.</a:t>
            </a:r>
            <a:endPar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254518" y="575227"/>
            <a:ext cx="7682964" cy="5262979"/>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“Hafuura isa kan Kiristoosiin fakkaatu horachuu irraa kan hafe, waldaa keessatti tokkummaa mudaa hin qabne fiduu kan danda’u hin jiru. Seexanni garaa garummaa facaasuu danda’a; Yesuus qofaatu waldhabdee balleessee tokkummaa fiduu danda’a… Yeroo akka hojjetoota waldaatti, Waaqayyoon hundaa caalaatti, olloota keessan immoo akka ofii keessaniitti jaallattan, Kiristoos keessatti tokkummaan jiraata, namni ollaa isaa irratti haaloo kuusus hin jiraatu. Miseensonni waldaa akka maatii guddaa tokkootti jaalalaa fi tokkummaa horachuu qabu. Sana booda, Waaqayyo Ilma Isaa gara biyya lafaatti erguu Isaaf addunyaa keessatti dhuga baatuu taana.”</a:t>
            </a:r>
          </a:p>
        </p:txBody>
      </p:sp>
      <p:sp>
        <p:nvSpPr>
          <p:cNvPr id="4" name="CuadroTexto 3">
            <a:extLst>
              <a:ext uri="{FF2B5EF4-FFF2-40B4-BE49-F238E27FC236}">
                <a16:creationId xmlns:a16="http://schemas.microsoft.com/office/drawing/2014/main" id="{BDE34210-AE8D-5F78-8C77-08295CAE3C58}"/>
              </a:ext>
            </a:extLst>
          </p:cNvPr>
          <p:cNvSpPr txBox="1"/>
          <p:nvPr/>
        </p:nvSpPr>
        <p:spPr>
          <a:xfrm>
            <a:off x="7178116" y="6045012"/>
            <a:ext cx="2784032" cy="338554"/>
          </a:xfrm>
          <a:prstGeom prst="rect">
            <a:avLst/>
          </a:prstGeom>
          <a:noFill/>
        </p:spPr>
        <p:txBody>
          <a:bodyPr wrap="none" rtlCol="0">
            <a:spAutoFit/>
          </a:bodyPr>
          <a:lstStyle/>
          <a:p>
            <a:pPr algn="r"/>
            <a:r>
              <a:rPr lang="en" sz="1600" b="1" noProof="0" dirty="0"/>
              <a:t>EGW (Reflecting Christ July 5)</a:t>
            </a: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1015663"/>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Yaa</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obboloota</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ani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akka</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isin</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gidduu</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gargar</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ba’uun</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hin</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jiraannee</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fi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akka</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qalbii</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fi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yaada</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tokko</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qabaattanii</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hundi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keessan</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walii</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galtaniif</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maqaa</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Gooftaa</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keenya</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Yesuus</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Kiristoosiin</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isin</a:t>
            </a:r>
            <a:r>
              <a:rPr kumimoji="0" lang="en-US"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US" sz="20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kadhadha</a:t>
            </a:r>
            <a:r>
              <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(1 </a:t>
            </a:r>
            <a:r>
              <a:rPr kumimoji="0" lang="en-US" sz="1600" b="1" i="0" u="none" strike="noStrike" kern="1200" cap="none" spc="0" normalizeH="0" baseline="0" noProof="0" dirty="0" err="1">
                <a:ln>
                  <a:noFill/>
                </a:ln>
                <a:solidFill>
                  <a:srgbClr val="993423"/>
                </a:solidFill>
                <a:effectLst/>
                <a:uLnTx/>
                <a:uFillTx/>
                <a:latin typeface="Comic Sans MS" panose="030F0702030302020204" pitchFamily="66" charset="0"/>
                <a:ea typeface="+mn-ea"/>
                <a:cs typeface="+mn-cs"/>
              </a:rPr>
              <a:t>Qoron</a:t>
            </a:r>
            <a:r>
              <a:rPr kumimoji="0" lang="en-US"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r>
              <a:rPr kumimoji="0" lang="e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1:10)</a:t>
            </a:r>
            <a:endPar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800600" cy="284693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1900" b="1" noProof="0" dirty="0"/>
              <a:t>Rakkinoota tokkummaa dhabiisa uuman:</a:t>
            </a:r>
          </a:p>
          <a:p>
            <a:pPr lvl="1">
              <a:spcBef>
                <a:spcPts val="600"/>
              </a:spcBef>
            </a:pPr>
            <a:r>
              <a:rPr lang="en" sz="2000" b="1" noProof="0" dirty="0">
                <a:solidFill>
                  <a:srgbClr val="C53544"/>
                </a:solidFill>
              </a:rPr>
              <a:t>Qooddii fi qoccolloo</a:t>
            </a:r>
          </a:p>
          <a:p>
            <a:pPr>
              <a:spcBef>
                <a:spcPts val="1800"/>
              </a:spcBef>
            </a:pPr>
            <a:r>
              <a:rPr lang="en" sz="2000" b="1" noProof="0" dirty="0"/>
              <a:t>Akka itti tokkummaa bakkatti eegan:</a:t>
            </a:r>
          </a:p>
          <a:p>
            <a:pPr lvl="1">
              <a:spcBef>
                <a:spcPts val="600"/>
              </a:spcBef>
            </a:pPr>
            <a:r>
              <a:rPr lang="en" sz="2000" b="1" noProof="0" dirty="0">
                <a:solidFill>
                  <a:srgbClr val="55A14E"/>
                </a:solidFill>
              </a:rPr>
              <a:t>Tokkummaa Yesuus keessatti</a:t>
            </a:r>
          </a:p>
          <a:p>
            <a:pPr lvl="1">
              <a:spcBef>
                <a:spcPts val="600"/>
              </a:spcBef>
            </a:pPr>
            <a:r>
              <a:rPr lang="en" sz="2000" b="1" noProof="0" dirty="0">
                <a:solidFill>
                  <a:srgbClr val="3080B9"/>
                </a:solidFill>
              </a:rPr>
              <a:t>Ogummaa fi bilchina</a:t>
            </a:r>
          </a:p>
          <a:p>
            <a:pPr lvl="1">
              <a:spcBef>
                <a:spcPts val="600"/>
              </a:spcBef>
            </a:pPr>
            <a:r>
              <a:rPr lang="en" sz="2000" b="1" noProof="0" dirty="0">
                <a:solidFill>
                  <a:srgbClr val="C57035"/>
                </a:solidFill>
              </a:rPr>
              <a:t>Tajaajilaa fi gadi of deebisuu</a:t>
            </a:r>
          </a:p>
          <a:p>
            <a:pPr lvl="1">
              <a:spcBef>
                <a:spcPts val="600"/>
              </a:spcBef>
            </a:pPr>
            <a:r>
              <a:rPr lang="en" sz="2000" b="1" noProof="0" dirty="0">
                <a:solidFill>
                  <a:srgbClr val="BD2DB8"/>
                </a:solidFill>
              </a:rPr>
              <a:t>Kabaja geggeessitootaaf</a:t>
            </a: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1261884"/>
          </a:xfrm>
          <a:prstGeom prst="rect">
            <a:avLst/>
          </a:prstGeom>
          <a:noFill/>
        </p:spPr>
        <p:txBody>
          <a:bodyPr wrap="square" rtlCol="0">
            <a:spAutoFit/>
          </a:bodyPr>
          <a:lstStyle/>
          <a:p>
            <a:pPr>
              <a:spcBef>
                <a:spcPts val="600"/>
              </a:spcBef>
            </a:pPr>
            <a:r>
              <a:rPr lang="en" sz="1900" b="1" noProof="0" dirty="0"/>
              <a:t>Erga warra Qorontoosiin dubbisee sababa guddina hafuuraa isaaniitiif isaan galateeffatee booda, rakkinoota waldaa sana miidhuutti jiran keessaa isa jalqabaa kaasa: innis hir’ina tokkummaati.</a:t>
            </a: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207" y="3654368"/>
            <a:ext cx="5364793" cy="3059609"/>
          </a:xfrm>
          <a:prstGeom prst="round2DiagRect">
            <a:avLst>
              <a:gd name="adj1" fmla="val 50000"/>
              <a:gd name="adj2" fmla="val 3645"/>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533544"/>
            <a:ext cx="7019925"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Jalqabuma irraa kaasee waanti tokko ifaa dha: tokkummaan waldaa keessatti dhamaatii namaatiin dhufuu hin danda’u. Yesuus</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irratti xiyyeeffachuu qofaadhaan tokkummaan dhufuu danda’a.</a:t>
            </a:r>
            <a:endPar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327687"/>
            <a:ext cx="7019926"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Guutummaa ergaa warra Qorontoosiif barreesse keessatti, fi kan biroo Phaawuloos barreesse keessatti, qajeelfama</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akka itti rakkinoota kana furan irratti kennuu isaa argina, kunis har’a waldaa irraan dhiibbaa geessisuu kan danda’u dha. </a:t>
            </a:r>
            <a:endPar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100382"/>
            <a:ext cx="9910916"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US"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RAKKINOOTA TOKKUMMAA DHABIISA UUMAN</a:t>
            </a:r>
            <a:endParaRPr lang="en"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endParaRP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 sz="4400" b="1" noProof="0" dirty="0">
                <a:ln/>
                <a:solidFill>
                  <a:srgbClr val="FF0000"/>
                </a:solidFill>
              </a:rPr>
              <a:t>QOODDII FI QOCCOLLOO</a:t>
            </a: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861774"/>
          </a:xfrm>
          <a:prstGeom prst="rect">
            <a:avLst/>
          </a:prstGeom>
          <a:noFill/>
        </p:spPr>
        <p:txBody>
          <a:bodyPr wrap="square">
            <a:spAutoFit/>
          </a:bodyPr>
          <a:lstStyle/>
          <a:p>
            <a:pPr algn="ctr"/>
            <a:r>
              <a:rPr lang="en" b="1" noProof="0" dirty="0">
                <a:solidFill>
                  <a:srgbClr val="002060"/>
                </a:solidFill>
                <a:latin typeface="Comic Sans MS" panose="030F0702030302020204" pitchFamily="66" charset="0"/>
              </a:rPr>
              <a:t>“Yaa obbolootaa, ani akka isin gidduu gargar ba’uun hin jiraannee fi akka qalbii fi yaada tokko qabaattanii hundi keessan walii galtaniif maqaa Gooftaa keenya Yesuus Kiristoosiin isin kadhanna.” </a:t>
            </a:r>
          </a:p>
          <a:p>
            <a:pPr algn="ctr"/>
            <a:r>
              <a:rPr lang="en" sz="1400" b="1" noProof="0" dirty="0">
                <a:solidFill>
                  <a:srgbClr val="002060"/>
                </a:solidFill>
                <a:latin typeface="Comic Sans MS" panose="030F0702030302020204" pitchFamily="66" charset="0"/>
              </a:rPr>
              <a:t>(1 Qoront. 1:10)</a:t>
            </a:r>
            <a:endParaRPr lang="en"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3" y="2146027"/>
            <a:ext cx="5253919" cy="1631216"/>
          </a:xfrm>
          <a:prstGeom prst="rect">
            <a:avLst/>
          </a:prstGeom>
          <a:noFill/>
        </p:spPr>
        <p:txBody>
          <a:bodyPr wrap="square" rtlCol="0">
            <a:spAutoFit/>
          </a:bodyPr>
          <a:lstStyle/>
          <a:p>
            <a:pPr>
              <a:spcBef>
                <a:spcPts val="600"/>
              </a:spcBef>
            </a:pPr>
            <a:r>
              <a:rPr lang="en" sz="2000" b="1" noProof="0" dirty="0"/>
              <a:t>Geggeessitoota adda addaatu Qorontoos keessa darbe, kanaaf amanaan hundinuu lallabaa filatu qaba (Phaawuloos, Apholoos, Pheexiroos…) Kun sadarkaa isaan gidduutti wal-dhabdee fiduu irra ga’e (1 Qor. 1:11).</a:t>
            </a:r>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77923" y="5198799"/>
            <a:ext cx="6018078" cy="1323439"/>
          </a:xfrm>
          <a:prstGeom prst="rect">
            <a:avLst/>
          </a:prstGeom>
          <a:noFill/>
        </p:spPr>
        <p:txBody>
          <a:bodyPr wrap="square">
            <a:spAutoFit/>
          </a:bodyPr>
          <a:lstStyle/>
          <a:p>
            <a:pPr>
              <a:spcBef>
                <a:spcPts val="600"/>
              </a:spcBef>
            </a:pPr>
            <a:r>
              <a:rPr lang="en" sz="2000" b="1" noProof="0" dirty="0"/>
              <a:t>Suuta jireenyi waldaa miidhamaa adeeme (1 Qor. 3:3). Hir’inni tokkummaa ayyaaneffannaa Irbaata Gooftaa olii fi gadi godhe (1 Qor. 11:33), hamma mana murtiitti wal himatanitti gaa’an (1 Qor. 6:1).</a:t>
            </a:r>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00110"/>
          </a:xfrm>
          <a:prstGeom prst="rect">
            <a:avLst/>
          </a:prstGeom>
          <a:noFill/>
        </p:spPr>
        <p:txBody>
          <a:bodyPr wrap="square">
            <a:spAutoFit/>
          </a:bodyPr>
          <a:lstStyle/>
          <a:p>
            <a:pPr>
              <a:spcBef>
                <a:spcPts val="600"/>
              </a:spcBef>
            </a:pPr>
            <a:r>
              <a:rPr lang="en" sz="2000" b="1" noProof="0" dirty="0"/>
              <a:t>Qooddiin waldaa Qorontoos keessa ture maali? (1 Qor. 1:12)?</a:t>
            </a:r>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819823"/>
            <a:ext cx="51816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Ergaa tokko akka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isaan lallaban utuu hin hubatin, waantota hin barbaachifne irratti xiyyeeffatan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Qor. 3:5-8).</a:t>
            </a: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1112363" y="2149544"/>
            <a:ext cx="9964132"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US"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AKKA ITTI TOKKUMMAA BAKKATTI EEGAN</a:t>
            </a:r>
            <a:endParaRPr lang="en"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endParaRP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64633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en" sz="3600" b="1" noProof="0" dirty="0">
                <a:ln/>
                <a:solidFill>
                  <a:schemeClr val="accent3"/>
                </a:solidFill>
              </a:rPr>
              <a:t>TOKKUMMAA YESUUS KEESSATTI</a:t>
            </a:r>
          </a:p>
        </p:txBody>
      </p:sp>
      <p:sp>
        <p:nvSpPr>
          <p:cNvPr id="5" name="CuadroTexto 4">
            <a:extLst>
              <a:ext uri="{FF2B5EF4-FFF2-40B4-BE49-F238E27FC236}">
                <a16:creationId xmlns:a16="http://schemas.microsoft.com/office/drawing/2014/main" id="{42BE78F1-7B01-47B4-CB55-A04D5CA8BD6B}"/>
              </a:ext>
            </a:extLst>
          </p:cNvPr>
          <p:cNvSpPr txBox="1"/>
          <p:nvPr/>
        </p:nvSpPr>
        <p:spPr>
          <a:xfrm>
            <a:off x="444755" y="681722"/>
            <a:ext cx="6848475" cy="646331"/>
          </a:xfrm>
          <a:prstGeom prst="rect">
            <a:avLst/>
          </a:prstGeom>
          <a:noFill/>
        </p:spPr>
        <p:txBody>
          <a:bodyPr wrap="square">
            <a:spAutoFit/>
          </a:bodyPr>
          <a:lstStyle/>
          <a:p>
            <a:pPr algn="ctr"/>
            <a:r>
              <a:rPr lang="en" b="1" noProof="0" dirty="0">
                <a:solidFill>
                  <a:srgbClr val="FFFF66"/>
                </a:solidFill>
                <a:effectLst>
                  <a:glow rad="127000">
                    <a:schemeClr val="accent6">
                      <a:lumMod val="50000"/>
                    </a:schemeClr>
                  </a:glow>
                </a:effectLst>
                <a:latin typeface="Comic Sans MS" panose="030F0702030302020204" pitchFamily="66" charset="0"/>
              </a:rPr>
              <a:t>“Waaqni gara tokkummaa Ilma Isaa Gooftaa keenya Yesuus Kiristoositti isin waame sun amanamaa dha.” </a:t>
            </a:r>
            <a:r>
              <a:rPr lang="en" sz="1400" b="1" noProof="0" dirty="0">
                <a:solidFill>
                  <a:srgbClr val="FFFF66"/>
                </a:solidFill>
                <a:effectLst>
                  <a:glow rad="127000">
                    <a:schemeClr val="accent6">
                      <a:lumMod val="50000"/>
                    </a:schemeClr>
                  </a:glow>
                </a:effectLst>
                <a:latin typeface="Comic Sans MS" panose="030F0702030302020204" pitchFamily="66" charset="0"/>
              </a:rPr>
              <a:t>(1 Qoront. 1:9)</a:t>
            </a:r>
            <a:endParaRPr lang="en"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51163"/>
            <a:ext cx="7357603" cy="1015663"/>
          </a:xfrm>
          <a:prstGeom prst="rect">
            <a:avLst/>
          </a:prstGeom>
          <a:noFill/>
        </p:spPr>
        <p:txBody>
          <a:bodyPr wrap="square" rtlCol="0">
            <a:spAutoFit/>
          </a:bodyPr>
          <a:lstStyle/>
          <a:p>
            <a:pPr>
              <a:spcBef>
                <a:spcPts val="600"/>
              </a:spcBef>
            </a:pPr>
            <a:r>
              <a:rPr lang="en" sz="2000" b="1" noProof="0" dirty="0"/>
              <a:t>“Kiristoostu hiramee? Phaawuloostu isiniif fannifamee? Moo maqaa Phaawuloosiin cuuphamtan?” (1 Qoront. 1:13). Gaaffii kanaan Phaawuloos akka isaan of ilaalan barbaade. </a:t>
            </a:r>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7589" y="6061183"/>
            <a:ext cx="735383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Tokkummaan waldaa keessatti argamuu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kan inni danda’u ofiif du’anii Yesuusiif yeroo jiraatani dha.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4754790"/>
            <a:ext cx="735383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Garaa garummaan yaadaa xiqqoonshee, kennaaleen adda addaa namni hundinuu qabu, yeroo Kiristoos irratti handhuureffaman, qooda garaa garummaa uuman, tokkummaa uumu (1 Qor. 12:12-13, 25, 27).</a:t>
            </a: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9" y="3756173"/>
            <a:ext cx="735383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Garuu tokkummaan Yesuus keessatti tokko ta’uu miti.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Hundumti keenya waa’ee waan hundumaa waan tokko hin yaannu, ykn hundi keenya karaa tokko waa hin goonu.</a:t>
            </a: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18" y="2449780"/>
            <a:ext cx="735760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Yesuusiin akka Gooftaatti qabaachuu qofaadhaan tokkummaan milkaa’uu danda’a. Yaada obboleessaa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ykn obboleettiitti qabamuudhaan ykn garee cufaa uumuudhaan tokkummaa bira ga’uun hin danda’amu.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600" noProof="0" dirty="0">
                <a:ln/>
                <a:solidFill>
                  <a:srgbClr val="864300"/>
                </a:solidFill>
                <a:effectLst>
                  <a:outerShdw blurRad="60007" dist="200025" dir="15000000" sy="30000" kx="-1800000" algn="bl" rotWithShape="0">
                    <a:prstClr val="black">
                      <a:alpha val="32000"/>
                    </a:prstClr>
                  </a:outerShdw>
                </a:effectLst>
              </a:rPr>
              <a:t>OGUMMAA FI BILCHINA</a:t>
            </a: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3">
                    <a:lumMod val="75000"/>
                  </a:schemeClr>
                </a:solidFill>
                <a:latin typeface="Comic Sans MS" panose="030F0702030302020204" pitchFamily="66" charset="0"/>
              </a:rPr>
              <a:t>“Yaa obbolootaa, ani akka namoota foonii warra Kiristoositti daa’imman taataniitti malee akka namoota Hafuuraatti isinitti dubbachuu hin dandeenye.” </a:t>
            </a:r>
            <a:r>
              <a:rPr lang="en" sz="1400" b="1" noProof="0" dirty="0">
                <a:solidFill>
                  <a:schemeClr val="accent3">
                    <a:lumMod val="75000"/>
                  </a:schemeClr>
                </a:solidFill>
                <a:latin typeface="Comic Sans MS" panose="030F0702030302020204" pitchFamily="66" charset="0"/>
              </a:rPr>
              <a:t>(1 Qoront. 3:1)</a:t>
            </a:r>
            <a:endParaRPr lang="en"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0" y="1311918"/>
            <a:ext cx="3451123" cy="2139047"/>
          </a:xfrm>
          <a:prstGeom prst="rect">
            <a:avLst/>
          </a:prstGeom>
          <a:noFill/>
        </p:spPr>
        <p:txBody>
          <a:bodyPr wrap="square" rtlCol="0">
            <a:spAutoFit/>
          </a:bodyPr>
          <a:lstStyle/>
          <a:p>
            <a:pPr>
              <a:spcBef>
                <a:spcPts val="600"/>
              </a:spcBef>
            </a:pPr>
            <a:r>
              <a:rPr lang="en" sz="1900" b="1" dirty="0"/>
              <a:t>Kiristiyaanota hin bishaanne Phaawuloos, “Kiristoositti xobbee”, “namoota foonii” (1 Qor. 3:1) jedhee waama. Kiristiyaanonni akkasii Yesuus caalaa nama irratti xiyyeeffatu. </a:t>
            </a:r>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2826356748"/>
              </p:ext>
            </p:extLst>
          </p:nvPr>
        </p:nvGraphicFramePr>
        <p:xfrm>
          <a:off x="3517798"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3757801976"/>
              </p:ext>
            </p:extLst>
          </p:nvPr>
        </p:nvGraphicFramePr>
        <p:xfrm>
          <a:off x="7568686"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0" y="3429000"/>
            <a:ext cx="3533775" cy="330859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Barbaadamummaan hin malleef,</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namoota biroo aarsaa gochuudhaan, geggeessitoota tokko tokkoof yeroo kennamu, garee waldaa qoqqoodu uumu. Kun bu’aa bilchina dhabiisaati. </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Kanaafuu, Kiristoos keessatti sadarkaa bilchinaa irra akka geenyuuf Phaawuloos waamicha nuuf godha (1 Qor. 2:6).</a:t>
            </a: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rPr>
              <a:t>TAJAAJILAA FI GAD OF DEEBISUU</a:t>
            </a: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a:r>
              <a:rPr lang="en" b="1" noProof="0" dirty="0">
                <a:solidFill>
                  <a:srgbClr val="FFFF66"/>
                </a:solidFill>
                <a:effectLst>
                  <a:glow rad="127000">
                    <a:srgbClr val="913823"/>
                  </a:glow>
                </a:effectLst>
                <a:latin typeface="Comic Sans MS" panose="030F0702030302020204" pitchFamily="66" charset="0"/>
              </a:rPr>
              <a:t>“Kanaafuu namni akka tajaajiltoota Kiristoosii fi akka warra iccitiin Waaqaa imaanaa itti kennameetti nu ilaaluu qaba.” </a:t>
            </a:r>
            <a:r>
              <a:rPr lang="en" sz="1400" b="1" noProof="0" dirty="0">
                <a:solidFill>
                  <a:srgbClr val="FFFF66"/>
                </a:solidFill>
                <a:effectLst>
                  <a:glow rad="127000">
                    <a:srgbClr val="913823"/>
                  </a:glow>
                </a:effectLst>
                <a:latin typeface="Comic Sans MS" panose="030F0702030302020204" pitchFamily="66" charset="0"/>
              </a:rPr>
              <a:t>(1 Qoront. 4:1)</a:t>
            </a:r>
            <a:endParaRPr lang="en"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19051" y="1430656"/>
            <a:ext cx="6772275" cy="1323439"/>
          </a:xfrm>
          <a:prstGeom prst="rect">
            <a:avLst/>
          </a:prstGeom>
          <a:noFill/>
        </p:spPr>
        <p:txBody>
          <a:bodyPr wrap="square" rtlCol="0">
            <a:spAutoFit/>
          </a:bodyPr>
          <a:lstStyle/>
          <a:p>
            <a:pPr>
              <a:spcBef>
                <a:spcPts val="600"/>
              </a:spcBef>
            </a:pPr>
            <a:r>
              <a:rPr lang="en" sz="2000" b="1" noProof="0" dirty="0"/>
              <a:t>Akkuma har’aa kana, namoonni siyaasaan, falaasamaan, amantiidhaan, akkasuma ilaalchota adda addaatiin qooddiin tureera. </a:t>
            </a:r>
            <a:r>
              <a:rPr lang="en" sz="2000" b="1" dirty="0"/>
              <a:t>Yaadni akkasii kun waldaa keessa lo’ee akka hin seenneef akkamitti ittisuu dandeenya?</a:t>
            </a:r>
            <a:endParaRPr lang="en" sz="2000" b="1" noProof="0" dirty="0"/>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343147" y="2758307"/>
            <a:ext cx="6467338" cy="1323439"/>
          </a:xfrm>
          <a:prstGeom prst="rect">
            <a:avLst/>
          </a:prstGeom>
          <a:noFill/>
        </p:spPr>
        <p:txBody>
          <a:bodyPr wrap="square">
            <a:spAutoFit/>
          </a:bodyPr>
          <a:lstStyle/>
          <a:p>
            <a:pPr>
              <a:spcBef>
                <a:spcPts val="600"/>
              </a:spcBef>
            </a:pPr>
            <a:r>
              <a:rPr lang="en" sz="2000" b="1" noProof="0" dirty="0"/>
              <a:t>Ilaalchi geggeessitootaa shoora olaanaa taphata. Geggeessitoonni waldaa ga’ee akka eegduutti qaban sirriitti hubachuu qabu. Waldaan kan dhuunfaa isaanii miti; hojiin isaanii Kiristoosiif bulchuu dha.</a:t>
            </a:r>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62750"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343147" y="5817930"/>
            <a:ext cx="646733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Geggeessitoota qofa utuu hin taane, miseensi waldaa hundinuu utuu akkasitti hojjetee, tokkummaa akkamiitu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waldaa keessa jiraata jettanii yaaddu?</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DCB29DA1-D0DC-E01B-B701-CD9504B4F32A}"/>
              </a:ext>
            </a:extLst>
          </p:cNvPr>
          <p:cNvSpPr txBox="1"/>
          <p:nvPr/>
        </p:nvSpPr>
        <p:spPr>
          <a:xfrm>
            <a:off x="2343150" y="4798056"/>
            <a:ext cx="653414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Hojjetaan bulchu tokko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akka Gooftaa isaatii ta’uu qaba amalli isaa: innis, yeroo hundumaa gadi of deebisuudhaan warra kaan tajaajiluu dha.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(Filip. 2:3-8).</a:t>
            </a: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343147" y="4085958"/>
            <a:ext cx="646733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Geggeessaan waldaa Kiristoosi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dha, warri kaan akka “hojjetoota Kiristoositti” geggeessu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Qor. 4:1).</a:t>
            </a: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834</TotalTime>
  <Words>1095</Words>
  <Application>Microsoft Office PowerPoint</Application>
  <PresentationFormat>Panorámica</PresentationFormat>
  <Paragraphs>60</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Aptos</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2026-06-06T16:57:43Z</dcterms:created>
  <dcterms:modified xsi:type="dcterms:W3CDTF">2026-07-16T13:04:06Z</dcterms:modified>
</cp:coreProperties>
</file>