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 sz="2000" b="1" dirty="0">
              <a:effectLst>
                <a:outerShdw blurRad="38100" dist="38100" dir="2700000" algn="tl">
                  <a:srgbClr val="000000">
                    <a:alpha val="43137"/>
                  </a:srgbClr>
                </a:outerShdw>
              </a:effectLst>
            </a:rPr>
            <a:t>Cubbuu waldaa keessatti</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 sz="2000" b="1" dirty="0">
              <a:effectLst>
                <a:outerShdw blurRad="38100" dist="38100" dir="2700000" algn="tl">
                  <a:srgbClr val="000000">
                    <a:alpha val="43137"/>
                  </a:srgbClr>
                </a:outerShdw>
              </a:effectLst>
            </a:rPr>
            <a:t>Cubbuu irratti waliif galame</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 sz="2000" b="1" dirty="0">
              <a:effectLst>
                <a:outerShdw blurRad="38100" dist="38100" dir="2700000" algn="tl">
                  <a:srgbClr val="000000">
                    <a:alpha val="43137"/>
                  </a:srgbClr>
                </a:outerShdw>
              </a:effectLst>
            </a:rPr>
            <a:t>Balleeffamuu cubbuu</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n" sz="2000" b="1" dirty="0">
              <a:effectLst>
                <a:outerShdw blurRad="38100" dist="38100" dir="2700000" algn="tl">
                  <a:srgbClr val="000000">
                    <a:alpha val="43137"/>
                  </a:srgbClr>
                </a:outerShdw>
              </a:effectLst>
            </a:rPr>
            <a:t>Rakkinoota keessaa irratti hojjechuu</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n" sz="2000" b="1" dirty="0">
              <a:effectLst>
                <a:outerShdw blurRad="38100" dist="38100" dir="2700000" algn="tl">
                  <a:srgbClr val="000000">
                    <a:alpha val="43137"/>
                  </a:srgbClr>
                </a:outerShdw>
              </a:effectLst>
            </a:rPr>
            <a:t>Akka itti cubbuu waldaa keessaa balleessan</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Mana Qulqullummaa Hafuura Qulqulluu</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 sz="2000" b="1" dirty="0">
              <a:effectLst>
                <a:outerShdw blurRad="38100" dist="38100" dir="2700000" algn="tl">
                  <a:srgbClr val="000000">
                    <a:alpha val="43137"/>
                  </a:srgbClr>
                </a:outerShdw>
              </a:effectLst>
            </a:rPr>
            <a:t>Saal-quunnamtii seera qabeessa</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n" sz="2000" b="1" dirty="0">
              <a:effectLst>
                <a:outerShdw blurRad="38100" dist="38100" dir="2700000" algn="tl">
                  <a:srgbClr val="000000"/>
                </a:outerShdw>
              </a:effectLst>
            </a:rPr>
            <a:t>Firdii hiree nama yakkamaa sanaa murteessu ykn hin murteessine </a:t>
          </a:r>
          <a:br>
            <a:rPr lang="en" sz="2000" b="1" dirty="0">
              <a:effectLst>
                <a:outerShdw blurRad="38100" dist="38100" dir="2700000" algn="tl">
                  <a:srgbClr val="000000"/>
                </a:outerShdw>
              </a:effectLst>
            </a:rPr>
          </a:br>
          <a:r>
            <a:rPr lang="en" sz="2000" b="1" dirty="0">
              <a:effectLst>
                <a:outerShdw blurRad="38100" dist="38100" dir="2700000" algn="tl">
                  <a:srgbClr val="000000"/>
                </a:outerShdw>
              </a:effectLst>
            </a:rPr>
            <a:t>(1 Qor. 5:3)</a:t>
          </a: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n" sz="1900" b="1" dirty="0">
              <a:effectLst>
                <a:outerShdw blurRad="38100" dist="38100" dir="2700000" algn="tl">
                  <a:srgbClr val="000000"/>
                </a:outerShdw>
              </a:effectLst>
            </a:rPr>
            <a:t>Hamma namni sun miseensa waldaatti of lakkaa’aa cubbuu immoo dhiisuu hin barbaannetti, nama cubbamaa sanaa wajjin hidhata hin qabaatin, wajjin hin nyaatin</a:t>
          </a:r>
          <a:br>
            <a:rPr lang="en" sz="1900" b="1" dirty="0">
              <a:effectLst>
                <a:outerShdw blurRad="38100" dist="38100" dir="2700000" algn="tl">
                  <a:srgbClr val="000000"/>
                </a:outerShdw>
              </a:effectLst>
            </a:rPr>
          </a:br>
          <a:r>
            <a:rPr lang="en" sz="1900" b="1" dirty="0">
              <a:effectLst>
                <a:outerShdw blurRad="38100" dist="38100" dir="2700000" algn="tl">
                  <a:srgbClr val="000000"/>
                </a:outerShdw>
              </a:effectLst>
            </a:rPr>
            <a:t>(1 Qor.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n" sz="1900" b="1" dirty="0">
              <a:effectLst>
                <a:outerShdw blurRad="38100" dist="38100" dir="2700000" algn="tl">
                  <a:srgbClr val="000000"/>
                </a:outerShdw>
              </a:effectLst>
            </a:rPr>
            <a:t>Cubbuu isaa kunuunfachuudhaan, namni sun fedha isaatiin waanjoo seexanaa jala of galchuu erga filatee, nama sana dabarsaa seexanaaf kennaa </a:t>
          </a:r>
          <a:br>
            <a:rPr lang="en" sz="1900" b="1" dirty="0">
              <a:effectLst>
                <a:outerShdw blurRad="38100" dist="38100" dir="2700000" algn="tl">
                  <a:srgbClr val="000000"/>
                </a:outerShdw>
              </a:effectLst>
            </a:rPr>
          </a:br>
          <a:r>
            <a:rPr lang="en" sz="1900" b="1" dirty="0">
              <a:effectLst>
                <a:outerShdw blurRad="38100" dist="38100" dir="2700000" algn="tl">
                  <a:srgbClr val="000000"/>
                </a:outerShdw>
              </a:effectLst>
            </a:rPr>
            <a:t>(1 Qor. 5:2b, 5a, 13b)</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custScaleY="107000">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custScaleY="107000">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Cubbuu waldaa keessatti</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Cubbuu irratti waliif galame</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Balleeffamuu cubbuu</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Rakkinoota keessaa irratti hojjechuu</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Akka itti cubbuu waldaa keessaa balleessan</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Mana Qulqullummaa Hafuura Qulqulluu</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Saal-quunnamtii seera qabeessa</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945523"/>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87839"/>
        <a:ext cx="34005" cy="6807"/>
      </dsp:txXfrm>
    </dsp:sp>
    <dsp:sp modelId="{4517103E-ADA7-4D99-A534-654E56DEE0F6}">
      <dsp:nvSpPr>
        <dsp:cNvPr id="0" name=""/>
        <dsp:cNvSpPr/>
      </dsp:nvSpPr>
      <dsp:spPr>
        <a:xfrm>
          <a:off x="14418" y="104149"/>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Firdii hiree nama yakkamaa sanaa murteessu ykn hin murteessine </a:t>
          </a:r>
          <a:br>
            <a:rPr lang="en" sz="2000" b="1" kern="1200" dirty="0">
              <a:effectLst>
                <a:outerShdw blurRad="38100" dist="38100" dir="2700000" algn="tl">
                  <a:srgbClr val="000000"/>
                </a:outerShdw>
              </a:effectLst>
            </a:rPr>
          </a:br>
          <a:r>
            <a:rPr lang="en" sz="2000" b="1" kern="1200" dirty="0">
              <a:effectLst>
                <a:outerShdw blurRad="38100" dist="38100" dir="2700000" algn="tl">
                  <a:srgbClr val="000000"/>
                </a:outerShdw>
              </a:effectLst>
            </a:rPr>
            <a:t>(1 Qor. 5:3)</a:t>
          </a:r>
        </a:p>
      </dsp:txBody>
      <dsp:txXfrm>
        <a:off x="14418" y="104149"/>
        <a:ext cx="2956980" cy="1774188"/>
      </dsp:txXfrm>
    </dsp:sp>
    <dsp:sp modelId="{2E1695E2-AA7A-4BE8-80AA-A0A5E0BEED1D}">
      <dsp:nvSpPr>
        <dsp:cNvPr id="0" name=""/>
        <dsp:cNvSpPr/>
      </dsp:nvSpPr>
      <dsp:spPr>
        <a:xfrm>
          <a:off x="7350542" y="945523"/>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87839"/>
        <a:ext cx="34005" cy="6807"/>
      </dsp:txXfrm>
    </dsp:sp>
    <dsp:sp modelId="{DE09943A-C256-40CD-B210-19FD6DF04B3D}">
      <dsp:nvSpPr>
        <dsp:cNvPr id="0" name=""/>
        <dsp:cNvSpPr/>
      </dsp:nvSpPr>
      <dsp:spPr>
        <a:xfrm>
          <a:off x="3651504" y="42052"/>
          <a:ext cx="3700838" cy="1898381"/>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Hamma namni sun miseensa waldaatti of lakkaa’aa cubbuu immoo dhiisuu hin barbaannetti, nama cubbamaa sanaa wajjin hidhata hin qabaatin, wajjin hin nyaatin</a:t>
          </a:r>
          <a:br>
            <a:rPr lang="en" sz="1900" b="1" kern="1200" dirty="0">
              <a:effectLst>
                <a:outerShdw blurRad="38100" dist="38100" dir="2700000" algn="tl">
                  <a:srgbClr val="000000"/>
                </a:outerShdw>
              </a:effectLst>
            </a:rPr>
          </a:br>
          <a:r>
            <a:rPr lang="en" sz="1900" b="1" kern="1200" dirty="0">
              <a:effectLst>
                <a:outerShdw blurRad="38100" dist="38100" dir="2700000" algn="tl">
                  <a:srgbClr val="000000"/>
                </a:outerShdw>
              </a:effectLst>
            </a:rPr>
            <a:t>(1 Qor. 5:11)</a:t>
          </a:r>
        </a:p>
      </dsp:txBody>
      <dsp:txXfrm>
        <a:off x="3651504" y="42052"/>
        <a:ext cx="3700838" cy="1898381"/>
      </dsp:txXfrm>
    </dsp:sp>
    <dsp:sp modelId="{53659B7C-0BD0-45C0-AE43-E38BED7A7250}">
      <dsp:nvSpPr>
        <dsp:cNvPr id="0" name=""/>
        <dsp:cNvSpPr/>
      </dsp:nvSpPr>
      <dsp:spPr>
        <a:xfrm>
          <a:off x="8032448" y="42052"/>
          <a:ext cx="3700838" cy="1898381"/>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Cubbuu isaa kunuunfachuudhaan, namni sun fedha isaatiin waanjoo seexanaa jala of galchuu erga filatee, nama sana dabarsaa seexanaaf kennaa </a:t>
          </a:r>
          <a:br>
            <a:rPr lang="en" sz="1900" b="1" kern="1200" dirty="0">
              <a:effectLst>
                <a:outerShdw blurRad="38100" dist="38100" dir="2700000" algn="tl">
                  <a:srgbClr val="000000"/>
                </a:outerShdw>
              </a:effectLst>
            </a:rPr>
          </a:br>
          <a:r>
            <a:rPr lang="en" sz="1900" b="1" kern="1200" dirty="0">
              <a:effectLst>
                <a:outerShdw blurRad="38100" dist="38100" dir="2700000" algn="tl">
                  <a:srgbClr val="000000"/>
                </a:outerShdw>
              </a:effectLst>
            </a:rPr>
            <a:t>(1 Qor. 5:2b, 5a, 13b)</a:t>
          </a:r>
        </a:p>
      </dsp:txBody>
      <dsp:txXfrm>
        <a:off x="8032448" y="42052"/>
        <a:ext cx="3700838" cy="189838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924A4-577D-4EAE-815C-6E232FEDD9AE}" type="datetimeFigureOut">
              <a:rPr lang="es-ES" smtClean="0"/>
              <a:t>21/07/2026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25EBC-8321-415F-8371-45E1FF9C2FB7}" type="slidenum">
              <a:rPr lang="es-ES" smtClean="0"/>
              <a:t>‹Nº›</a:t>
            </a:fld>
            <a:endParaRPr lang="es-ES"/>
          </a:p>
        </p:txBody>
      </p:sp>
    </p:spTree>
    <p:extLst>
      <p:ext uri="{BB962C8B-B14F-4D97-AF65-F5344CB8AC3E}">
        <p14:creationId xmlns:p14="http://schemas.microsoft.com/office/powerpoint/2010/main" val="235517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0225EBC-8321-415F-8371-45E1FF9C2FB7}" type="slidenum">
              <a:rPr lang="es-ES" smtClean="0"/>
              <a:t>11</a:t>
            </a:fld>
            <a:endParaRPr lang="es-ES"/>
          </a:p>
        </p:txBody>
      </p:sp>
    </p:spTree>
    <p:extLst>
      <p:ext uri="{BB962C8B-B14F-4D97-AF65-F5344CB8AC3E}">
        <p14:creationId xmlns:p14="http://schemas.microsoft.com/office/powerpoint/2010/main" val="282598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21/07/2026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21/07/2026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21/07/2026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21/07/2026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US" sz="6000" b="1" spc="300" dirty="0">
                <a:ln w="0"/>
                <a:solidFill>
                  <a:srgbClr val="686688"/>
                </a:solidFill>
                <a:effectLst>
                  <a:reflection blurRad="6350" stA="53000" endA="300" endPos="35500" dir="5400000" sy="-90000" algn="bl" rotWithShape="0"/>
                </a:effectLst>
              </a:rPr>
              <a:t>CUBBUU WALDAA KEESSAA</a:t>
            </a:r>
            <a:endParaRPr lang="en" sz="6000" b="1" spc="300" dirty="0">
              <a:ln w="0"/>
              <a:solidFill>
                <a:srgbClr val="686688"/>
              </a:soli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2991332" cy="338554"/>
          </a:xfrm>
          <a:prstGeom prst="rect">
            <a:avLst/>
          </a:prstGeom>
          <a:noFill/>
        </p:spPr>
        <p:txBody>
          <a:bodyPr wrap="none" rtlCol="0">
            <a:spAutoFit/>
          </a:bodyPr>
          <a:lstStyle/>
          <a:p>
            <a:r>
              <a:rPr lang="en-US" sz="1600" b="1" dirty="0" err="1">
                <a:solidFill>
                  <a:srgbClr val="FCE4C4"/>
                </a:solidFill>
                <a:effectLst>
                  <a:glow rad="127000">
                    <a:srgbClr val="82502E"/>
                  </a:glow>
                  <a:outerShdw blurRad="38100" dist="38100" dir="2700000" algn="tl">
                    <a:srgbClr val="000000"/>
                  </a:outerShdw>
                </a:effectLst>
              </a:rPr>
              <a:t>Barnoota</a:t>
            </a:r>
            <a:r>
              <a:rPr lang="en-US" sz="1600" b="1" dirty="0">
                <a:solidFill>
                  <a:srgbClr val="FCE4C4"/>
                </a:solidFill>
                <a:effectLst>
                  <a:glow rad="127000">
                    <a:srgbClr val="82502E"/>
                  </a:glow>
                  <a:outerShdw blurRad="38100" dist="38100" dir="2700000" algn="tl">
                    <a:srgbClr val="000000"/>
                  </a:outerShdw>
                </a:effectLst>
              </a:rPr>
              <a:t> 4ffaa </a:t>
            </a:r>
            <a:r>
              <a:rPr lang="en-US" sz="1600" b="1" dirty="0" err="1">
                <a:solidFill>
                  <a:srgbClr val="FCE4C4"/>
                </a:solidFill>
                <a:effectLst>
                  <a:glow rad="127000">
                    <a:srgbClr val="82502E"/>
                  </a:glow>
                  <a:outerShdw blurRad="38100" dist="38100" dir="2700000" algn="tl">
                    <a:srgbClr val="000000"/>
                  </a:outerShdw>
                </a:effectLst>
              </a:rPr>
              <a:t>Hagayya</a:t>
            </a:r>
            <a:r>
              <a:rPr lang="en" sz="1600" b="1" dirty="0">
                <a:solidFill>
                  <a:srgbClr val="FCE4C4"/>
                </a:solidFill>
                <a:effectLst>
                  <a:glow rad="127000">
                    <a:srgbClr val="82502E"/>
                  </a:glow>
                  <a:outerShdw blurRad="38100" dist="38100" dir="2700000" algn="tl">
                    <a:srgbClr val="000000"/>
                  </a:outerShdw>
                </a:effectLst>
              </a:rPr>
              <a:t> 25, 2026</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523220"/>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 sz="2800" b="1" dirty="0">
                <a:ln w="22225">
                  <a:solidFill>
                    <a:srgbClr val="826000"/>
                  </a:solidFill>
                  <a:prstDash val="solid"/>
                </a:ln>
                <a:solidFill>
                  <a:srgbClr val="CC9900"/>
                </a:solidFill>
              </a:rPr>
              <a:t>MANA QULQULLUMMAA HAFUURA QULQULLUU</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0" y="526402"/>
            <a:ext cx="8216987"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500" b="1" dirty="0">
                <a:solidFill>
                  <a:schemeClr val="accent1">
                    <a:lumMod val="75000"/>
                  </a:schemeClr>
                </a:solidFill>
                <a:latin typeface="Comic Sans MS" panose="030F0702030302020204" pitchFamily="66" charset="0"/>
              </a:rPr>
              <a:t>“</a:t>
            </a:r>
            <a:r>
              <a:rPr lang="en-US" sz="1500" b="1" dirty="0" err="1">
                <a:solidFill>
                  <a:schemeClr val="accent1">
                    <a:lumMod val="75000"/>
                  </a:schemeClr>
                </a:solidFill>
                <a:latin typeface="Comic Sans MS" panose="030F0702030302020204" pitchFamily="66" charset="0"/>
              </a:rPr>
              <a:t>Dhagni</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keessan</a:t>
            </a:r>
            <a:r>
              <a:rPr lang="en-US" sz="1500" b="1" dirty="0">
                <a:solidFill>
                  <a:schemeClr val="accent1">
                    <a:lumMod val="75000"/>
                  </a:schemeClr>
                </a:solidFill>
                <a:latin typeface="Comic Sans MS" panose="030F0702030302020204" pitchFamily="66" charset="0"/>
              </a:rPr>
              <a:t> mana </a:t>
            </a:r>
            <a:r>
              <a:rPr lang="en-US" sz="1500" b="1" dirty="0" err="1">
                <a:solidFill>
                  <a:schemeClr val="accent1">
                    <a:lumMod val="75000"/>
                  </a:schemeClr>
                </a:solidFill>
                <a:latin typeface="Comic Sans MS" panose="030F0702030302020204" pitchFamily="66" charset="0"/>
              </a:rPr>
              <a:t>qulqullummaa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Hafuura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Qulqulluu</a:t>
            </a:r>
            <a:r>
              <a:rPr lang="en-US" sz="1500" b="1" dirty="0">
                <a:solidFill>
                  <a:schemeClr val="accent1">
                    <a:lumMod val="75000"/>
                  </a:schemeClr>
                </a:solidFill>
                <a:latin typeface="Comic Sans MS" panose="030F0702030302020204" pitchFamily="66" charset="0"/>
              </a:rPr>
              <a:t> Isa </a:t>
            </a:r>
            <a:r>
              <a:rPr lang="en-US" sz="1500" b="1" dirty="0" err="1">
                <a:solidFill>
                  <a:schemeClr val="accent1">
                    <a:lumMod val="75000"/>
                  </a:schemeClr>
                </a:solidFill>
                <a:latin typeface="Comic Sans MS" panose="030F0702030302020204" pitchFamily="66" charset="0"/>
              </a:rPr>
              <a:t>isin</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keessa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jiru</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ta’uu</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isaa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hin</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beektanii</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ree</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Hafuura</a:t>
            </a:r>
            <a:r>
              <a:rPr lang="en-US" sz="1500" b="1" dirty="0">
                <a:solidFill>
                  <a:schemeClr val="accent1">
                    <a:lumMod val="75000"/>
                  </a:schemeClr>
                </a:solidFill>
                <a:latin typeface="Comic Sans MS" panose="030F0702030302020204" pitchFamily="66" charset="0"/>
              </a:rPr>
              <a:t> kanas </a:t>
            </a:r>
            <a:r>
              <a:rPr lang="en-US" sz="1500" b="1" dirty="0" err="1">
                <a:solidFill>
                  <a:schemeClr val="accent1">
                    <a:lumMod val="75000"/>
                  </a:schemeClr>
                </a:solidFill>
                <a:latin typeface="Comic Sans MS" panose="030F0702030302020204" pitchFamily="66" charset="0"/>
              </a:rPr>
              <a:t>Waaqayyo</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biraa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argattan</a:t>
            </a:r>
            <a:r>
              <a:rPr lang="en-US" sz="1500" b="1" dirty="0">
                <a:solidFill>
                  <a:schemeClr val="accent1">
                    <a:lumMod val="75000"/>
                  </a:schemeClr>
                </a:solidFill>
                <a:latin typeface="Comic Sans MS" panose="030F0702030302020204" pitchFamily="66" charset="0"/>
              </a:rPr>
              <a:t>; mana </a:t>
            </a:r>
            <a:r>
              <a:rPr lang="en-US" sz="1500" b="1" dirty="0" err="1">
                <a:solidFill>
                  <a:schemeClr val="accent1">
                    <a:lumMod val="75000"/>
                  </a:schemeClr>
                </a:solidFill>
                <a:latin typeface="Comic Sans MS" panose="030F0702030302020204" pitchFamily="66" charset="0"/>
              </a:rPr>
              <a:t>qulqullummaa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hafuura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Isaas</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erga</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taatanii</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isin</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kan</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ofii</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keessanii</a:t>
            </a:r>
            <a:r>
              <a:rPr lang="en-US" sz="1500" b="1" dirty="0">
                <a:solidFill>
                  <a:schemeClr val="accent1">
                    <a:lumMod val="75000"/>
                  </a:schemeClr>
                </a:solidFill>
                <a:latin typeface="Comic Sans MS" panose="030F0702030302020204" pitchFamily="66" charset="0"/>
              </a:rPr>
              <a:t> </a:t>
            </a:r>
            <a:r>
              <a:rPr lang="en-US" sz="1500" b="1" dirty="0" err="1">
                <a:solidFill>
                  <a:schemeClr val="accent1">
                    <a:lumMod val="75000"/>
                  </a:schemeClr>
                </a:solidFill>
                <a:latin typeface="Comic Sans MS" panose="030F0702030302020204" pitchFamily="66" charset="0"/>
              </a:rPr>
              <a:t>miti</a:t>
            </a:r>
            <a:r>
              <a:rPr lang="en-US" sz="1500" b="1" dirty="0">
                <a:solidFill>
                  <a:schemeClr val="accent1">
                    <a:lumMod val="75000"/>
                  </a:schemeClr>
                </a:solidFill>
                <a:latin typeface="Comic Sans MS" panose="030F0702030302020204" pitchFamily="66" charset="0"/>
              </a:rPr>
              <a:t>.</a:t>
            </a:r>
            <a:r>
              <a:rPr lang="en" sz="1500" b="1" dirty="0">
                <a:solidFill>
                  <a:schemeClr val="accent1">
                    <a:lumMod val="75000"/>
                  </a:schemeClr>
                </a:solidFill>
                <a:latin typeface="Comic Sans MS" panose="030F0702030302020204" pitchFamily="66" charset="0"/>
              </a:rPr>
              <a:t>”</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Qor.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46369" y="1410947"/>
            <a:ext cx="8216987" cy="969496"/>
          </a:xfrm>
          <a:prstGeom prst="rect">
            <a:avLst/>
          </a:prstGeom>
          <a:noFill/>
        </p:spPr>
        <p:txBody>
          <a:bodyPr wrap="square" rtlCol="0">
            <a:spAutoFit/>
          </a:bodyPr>
          <a:lstStyle/>
          <a:p>
            <a:pPr>
              <a:spcBef>
                <a:spcPts val="600"/>
              </a:spcBef>
            </a:pPr>
            <a:r>
              <a:rPr lang="en-US" sz="1900" b="1" dirty="0"/>
              <a:t>D</a:t>
            </a:r>
            <a:r>
              <a:rPr lang="en" sz="1900" b="1" dirty="0"/>
              <a:t>himma mana murtiitti wal himachuu erga dubbatee booda, Phaawuloos gara mata duree isa cimaatti deebi’a: innis halalummaa waldaa keessaati. </a:t>
            </a:r>
            <a:r>
              <a:rPr lang="en-US" sz="1900" b="1" dirty="0"/>
              <a:t>M</a:t>
            </a:r>
            <a:r>
              <a:rPr lang="en" sz="1900" b="1" dirty="0"/>
              <a:t>aaliif jiraate?</a:t>
            </a: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24279" y="3908375"/>
            <a:ext cx="2976254" cy="2826184"/>
          </a:xfrm>
          <a:prstGeom prst="ellipse">
            <a:avLst/>
          </a:prstGeom>
          <a:ln w="635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380442"/>
            <a:ext cx="3859424" cy="1888755"/>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2" y="4346725"/>
            <a:ext cx="9072427" cy="707886"/>
          </a:xfrm>
          <a:prstGeom prst="rect">
            <a:avLst/>
          </a:prstGeom>
          <a:noFill/>
        </p:spPr>
        <p:txBody>
          <a:bodyPr wrap="square">
            <a:spAutoFit/>
          </a:bodyPr>
          <a:lstStyle/>
          <a:p>
            <a:pPr>
              <a:spcBef>
                <a:spcPts val="600"/>
              </a:spcBef>
            </a:pPr>
            <a:r>
              <a:rPr lang="en" sz="2000" b="1" dirty="0"/>
              <a:t>Falmatni isaa: qaamni keenya qaama Kiristoos kan jedhu dha. Qaama Kiristoos fuunee halalee ykn ejjituu wajjin tokkoomsuu hin dandeenyu jedha (1 Qor. 6:15-18).</a:t>
            </a:r>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631216"/>
          </a:xfrm>
          <a:prstGeom prst="rect">
            <a:avLst/>
          </a:prstGeom>
          <a:noFill/>
        </p:spPr>
        <p:txBody>
          <a:bodyPr wrap="square">
            <a:spAutoFit/>
          </a:bodyPr>
          <a:lstStyle/>
          <a:p>
            <a:pPr>
              <a:spcBef>
                <a:spcPts val="600"/>
              </a:spcBef>
            </a:pPr>
            <a:r>
              <a:rPr lang="en" sz="2000" b="1" dirty="0"/>
              <a:t>Xumura irratti, yaada keenya gara dhimma murteessaatti deebisa: qaamni keenya mana qulqullummaa Hafuura Qulqulluuti, kanaaf kan keenya miti kan Waaqayyooti malee jedha (1 Qor. 6:19). Waaqayyo dhiiga Ilma Isaa Isa gati jabeessaan nu bitate, kanaaf qaama keenyaa fi hafuura keenyaan Waaqayyoof ulfina kennuu qabna (1 Qor. 6:20).</a:t>
            </a: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79950"/>
            <a:ext cx="7964588" cy="1631216"/>
          </a:xfrm>
          <a:prstGeom prst="rect">
            <a:avLst/>
          </a:prstGeom>
          <a:noFill/>
        </p:spPr>
        <p:txBody>
          <a:bodyPr wrap="square">
            <a:spAutoFit/>
          </a:bodyPr>
          <a:lstStyle/>
          <a:p>
            <a:pPr>
              <a:spcBef>
                <a:spcPts val="600"/>
              </a:spcBef>
            </a:pPr>
            <a:r>
              <a:rPr lang="en" sz="2000" b="1" dirty="0"/>
              <a:t>Kiristiyaanonni qulqullummaatti waamaman (1 Qor. 6:11), kun immoo cubbuu hin hammatu. Garuu namoonni kaan, cubbuun keenya waan nuuf dhiifameef, qaama keenyaan waan barbaanne gochuu ni dandeenya jedhanii muggutuu jalqaba. Kanaaf, kan Phaawuloos “qaamni keenya halalummaaf hin malu kan inni jedhuuf” (1 Qor. 6:12-13).</a:t>
            </a: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646331"/>
          </a:xfrm>
          <a:prstGeom prst="rect">
            <a:avLst/>
          </a:prstGeom>
          <a:noFill/>
        </p:spPr>
        <p:txBody>
          <a:bodyPr wrap="square">
            <a:spAutoFit/>
          </a:bodyPr>
          <a:lstStyle/>
          <a:p>
            <a:pPr algn="ctr"/>
            <a:r>
              <a:rPr lang="en" sz="3600" b="1" spc="600" dirty="0">
                <a:ln w="6600">
                  <a:solidFill>
                    <a:schemeClr val="accent2"/>
                  </a:solidFill>
                  <a:prstDash val="solid"/>
                </a:ln>
                <a:solidFill>
                  <a:srgbClr val="FFFFFF"/>
                </a:solidFill>
                <a:effectLst>
                  <a:outerShdw dist="38100" dir="2700000" algn="tl" rotWithShape="0">
                    <a:schemeClr val="accent2"/>
                  </a:outerShdw>
                </a:effectLst>
              </a:rPr>
              <a:t>WAL-QUUNNAMTII SAALAA SEERA QABEESSA</a:t>
            </a:r>
          </a:p>
        </p:txBody>
      </p:sp>
      <p:sp>
        <p:nvSpPr>
          <p:cNvPr id="4" name="CuadroTexto 3">
            <a:extLst>
              <a:ext uri="{FF2B5EF4-FFF2-40B4-BE49-F238E27FC236}">
                <a16:creationId xmlns:a16="http://schemas.microsoft.com/office/drawing/2014/main" id="{45422D80-3554-017A-2271-98E44F8FB2CC}"/>
              </a:ext>
            </a:extLst>
          </p:cNvPr>
          <p:cNvSpPr txBox="1"/>
          <p:nvPr/>
        </p:nvSpPr>
        <p:spPr>
          <a:xfrm>
            <a:off x="4019550" y="1422043"/>
            <a:ext cx="8128608" cy="1015663"/>
          </a:xfrm>
          <a:prstGeom prst="rect">
            <a:avLst/>
          </a:prstGeom>
          <a:noFill/>
        </p:spPr>
        <p:txBody>
          <a:bodyPr wrap="square" rtlCol="0">
            <a:spAutoFit/>
          </a:bodyPr>
          <a:lstStyle/>
          <a:p>
            <a:pPr>
              <a:spcBef>
                <a:spcPts val="600"/>
              </a:spcBef>
            </a:pPr>
            <a:r>
              <a:rPr lang="en" sz="2000" b="1" dirty="0"/>
              <a:t>Gaaffilee waldaa Qorontoos keessatti ka’eef deebii erga kennee booda, akkamitti akka halalummaa baqannu akka hubannuuf nu gargaara (1 Qor. 7:1).</a:t>
            </a:r>
          </a:p>
        </p:txBody>
      </p:sp>
      <p:sp>
        <p:nvSpPr>
          <p:cNvPr id="6" name="CuadroTexto 5">
            <a:extLst>
              <a:ext uri="{FF2B5EF4-FFF2-40B4-BE49-F238E27FC236}">
                <a16:creationId xmlns:a16="http://schemas.microsoft.com/office/drawing/2014/main" id="{0391FA10-451F-4AC7-FE84-BD9168DC2BC3}"/>
              </a:ext>
            </a:extLst>
          </p:cNvPr>
          <p:cNvSpPr txBox="1"/>
          <p:nvPr/>
        </p:nvSpPr>
        <p:spPr>
          <a:xfrm>
            <a:off x="499621" y="694152"/>
            <a:ext cx="10831398"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b="1" dirty="0">
                <a:solidFill>
                  <a:schemeClr val="accent2">
                    <a:lumMod val="75000"/>
                  </a:schemeClr>
                </a:solidFill>
                <a:latin typeface="Comic Sans MS" panose="030F0702030302020204" pitchFamily="66" charset="0"/>
              </a:rPr>
              <a:t>“Qorama ejjaa ooluudhaaf garuu, dhiirri adduma addaan haadha manaa ofii isaatii haa qabaatu, dubartiinis adduma addaan abbaa manaa ofii isheetii haa qabaattu.” </a:t>
            </a:r>
            <a:r>
              <a:rPr lang="en" sz="1400" b="1" dirty="0">
                <a:solidFill>
                  <a:schemeClr val="accent2">
                    <a:lumMod val="75000"/>
                  </a:schemeClr>
                </a:solidFill>
                <a:latin typeface="Comic Sans MS" panose="030F0702030302020204" pitchFamily="66" charset="0"/>
              </a:rPr>
              <a:t>(1 Qoron. 7:2)</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96225" y="4298500"/>
            <a:ext cx="3289892" cy="2367914"/>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185781"/>
            <a:ext cx="5175021" cy="1631216"/>
          </a:xfrm>
          <a:prstGeom prst="rect">
            <a:avLst/>
          </a:prstGeom>
          <a:noFill/>
        </p:spPr>
        <p:txBody>
          <a:bodyPr wrap="square">
            <a:spAutoFit/>
          </a:bodyPr>
          <a:lstStyle/>
          <a:p>
            <a:pPr>
              <a:spcBef>
                <a:spcPts val="600"/>
              </a:spcBef>
            </a:pPr>
            <a:r>
              <a:rPr lang="en" sz="2000" b="1" dirty="0"/>
              <a:t>Namoonni kennaa of qabuu qaban, hin fuudhin ykn hin heerumin hafan carraa daangaa malee Waaqayyoon tajaajiluu, sababni isaa maatii kunuunsan hin qaban waan ta’eef (1 Qor. 7:6-8, 32-34).</a:t>
            </a: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8" y="3453678"/>
            <a:ext cx="8356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Inni tokko harkifamee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gara ejjaa akka hin dhaqneef, hidhatni gaa’elaa wal-quunnamtii saalaa wal diduu hin qaban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Qor. 7:3-5).</a:t>
            </a: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791786" y="2413798"/>
            <a:ext cx="83563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Bu’uuraan: namoonni gaa’ela dhaabbatan walii isaanii wajjin walitti dhufeenya saalaa gochuun seera qabeessa; namoonni gaa’ela hin dhaabbatin garuu eenyuu wajjin iyyuu gochuu hin qaban.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7" y="5841214"/>
            <a:ext cx="517502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Namoonni kennaa of qabuu hin qabne garuu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gaa’ela dhaabbachuu yaaluutu irra jira qorama ejjaa keessa ooluuf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Qor. 7:9).</a:t>
            </a: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5370701"/>
          </a:xfrm>
          <a:prstGeom prst="rect">
            <a:avLst/>
          </a:prstGeom>
          <a:noFill/>
        </p:spPr>
        <p:txBody>
          <a:bodyPr wrap="square">
            <a:spAutoFit/>
          </a:bodyPr>
          <a:lstStyle/>
          <a:p>
            <a:pPr>
              <a:spcBef>
                <a:spcPts val="600"/>
              </a:spcBef>
            </a:pPr>
            <a:r>
              <a:rPr lang="en" sz="2600" b="1" dirty="0">
                <a:latin typeface="Constantia" panose="02030602050306030303" pitchFamily="18" charset="0"/>
              </a:rPr>
              <a:t>“Warra dogoggoran tajaajiluu keessatti, iji hundinuu gara Kiristoosiin haa ilaalu</a:t>
            </a:r>
            <a:r>
              <a:rPr lang="en-US" sz="2600" b="1" dirty="0">
                <a:latin typeface="Constantia" panose="02030602050306030303" pitchFamily="18" charset="0"/>
              </a:rPr>
              <a:t>. […] Nama </a:t>
            </a:r>
            <a:r>
              <a:rPr lang="en-US" sz="2600" b="1" dirty="0" err="1">
                <a:latin typeface="Constantia" panose="02030602050306030303" pitchFamily="18" charset="0"/>
              </a:rPr>
              <a:t>dogoggore</a:t>
            </a:r>
            <a:r>
              <a:rPr lang="en-US" sz="2600" b="1" dirty="0">
                <a:latin typeface="Constantia" panose="02030602050306030303" pitchFamily="18" charset="0"/>
              </a:rPr>
              <a:t> </a:t>
            </a:r>
            <a:r>
              <a:rPr lang="en-US" sz="2600" b="1" dirty="0" err="1">
                <a:latin typeface="Constantia" panose="02030602050306030303" pitchFamily="18" charset="0"/>
              </a:rPr>
              <a:t>tokkotti</a:t>
            </a:r>
            <a:r>
              <a:rPr lang="en-US" sz="2600" b="1" dirty="0">
                <a:latin typeface="Constantia" panose="02030602050306030303" pitchFamily="18" charset="0"/>
              </a:rPr>
              <a:t> </a:t>
            </a:r>
            <a:r>
              <a:rPr lang="en-US" sz="2600" b="1" dirty="0" err="1">
                <a:latin typeface="Constantia" panose="02030602050306030303" pitchFamily="18" charset="0"/>
              </a:rPr>
              <a:t>waa’ee</a:t>
            </a:r>
            <a:r>
              <a:rPr lang="en-US" sz="2600" b="1" dirty="0">
                <a:latin typeface="Constantia" panose="02030602050306030303" pitchFamily="18" charset="0"/>
              </a:rPr>
              <a:t> </a:t>
            </a:r>
            <a:r>
              <a:rPr lang="en-US" sz="2600" b="1" dirty="0" err="1">
                <a:latin typeface="Constantia" panose="02030602050306030303" pitchFamily="18" charset="0"/>
              </a:rPr>
              <a:t>dhiifama</a:t>
            </a:r>
            <a:r>
              <a:rPr lang="en-US" sz="2600" b="1" dirty="0">
                <a:latin typeface="Constantia" panose="02030602050306030303" pitchFamily="18" charset="0"/>
              </a:rPr>
              <a:t> </a:t>
            </a:r>
            <a:r>
              <a:rPr lang="en-US" sz="2600" b="1" dirty="0" err="1">
                <a:latin typeface="Constantia" panose="02030602050306030303" pitchFamily="18" charset="0"/>
              </a:rPr>
              <a:t>araara</a:t>
            </a:r>
            <a:r>
              <a:rPr lang="en-US" sz="2600" b="1" dirty="0">
                <a:latin typeface="Constantia" panose="02030602050306030303" pitchFamily="18" charset="0"/>
              </a:rPr>
              <a:t> </a:t>
            </a:r>
            <a:r>
              <a:rPr lang="en-US" sz="2600" b="1" dirty="0" err="1">
                <a:latin typeface="Constantia" panose="02030602050306030303" pitchFamily="18" charset="0"/>
              </a:rPr>
              <a:t>Fayyisaa</a:t>
            </a:r>
            <a:r>
              <a:rPr lang="en-US" sz="2600" b="1" dirty="0">
                <a:latin typeface="Constantia" panose="02030602050306030303" pitchFamily="18" charset="0"/>
              </a:rPr>
              <a:t> </a:t>
            </a:r>
            <a:r>
              <a:rPr lang="en-US" sz="2600" b="1" dirty="0" err="1">
                <a:latin typeface="Constantia" panose="02030602050306030303" pitchFamily="18" charset="0"/>
              </a:rPr>
              <a:t>haa</a:t>
            </a:r>
            <a:r>
              <a:rPr lang="en-US" sz="2600" b="1" dirty="0">
                <a:latin typeface="Constantia" panose="02030602050306030303" pitchFamily="18" charset="0"/>
              </a:rPr>
              <a:t> </a:t>
            </a:r>
            <a:r>
              <a:rPr lang="en-US" sz="2600" b="1" dirty="0" err="1">
                <a:latin typeface="Constantia" panose="02030602050306030303" pitchFamily="18" charset="0"/>
              </a:rPr>
              <a:t>himan</a:t>
            </a:r>
            <a:r>
              <a:rPr lang="en-US" sz="2600" b="1" dirty="0">
                <a:latin typeface="Constantia" panose="02030602050306030303" pitchFamily="18" charset="0"/>
              </a:rPr>
              <a:t>. </a:t>
            </a:r>
            <a:r>
              <a:rPr lang="en-US" sz="2600" b="1" dirty="0" err="1">
                <a:latin typeface="Constantia" panose="02030602050306030303" pitchFamily="18" charset="0"/>
              </a:rPr>
              <a:t>Cubbamaan</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qalbii</a:t>
            </a:r>
            <a:r>
              <a:rPr lang="en-US" sz="2600" b="1" dirty="0">
                <a:latin typeface="Constantia" panose="02030602050306030303" pitchFamily="18" charset="0"/>
              </a:rPr>
              <a:t> </a:t>
            </a:r>
            <a:r>
              <a:rPr lang="en-US" sz="2600" b="1" dirty="0" err="1">
                <a:latin typeface="Constantia" panose="02030602050306030303" pitchFamily="18" charset="0"/>
              </a:rPr>
              <a:t>jijjiirratuuf</a:t>
            </a:r>
            <a:r>
              <a:rPr lang="en-US" sz="2600" b="1" dirty="0">
                <a:latin typeface="Constantia" panose="02030602050306030303" pitchFamily="18" charset="0"/>
              </a:rPr>
              <a:t>, Isa </a:t>
            </a:r>
            <a:r>
              <a:rPr lang="en-US" sz="2600" b="1" dirty="0" err="1">
                <a:latin typeface="Constantia" panose="02030602050306030303" pitchFamily="18" charset="0"/>
              </a:rPr>
              <a:t>dhiisuuf</a:t>
            </a:r>
            <a:r>
              <a:rPr lang="en-US" sz="2600" b="1" dirty="0">
                <a:latin typeface="Constantia" panose="02030602050306030303" pitchFamily="18" charset="0"/>
              </a:rPr>
              <a:t> </a:t>
            </a:r>
            <a:r>
              <a:rPr lang="en-US" sz="2600" b="1" dirty="0" err="1">
                <a:latin typeface="Constantia" panose="02030602050306030303" pitchFamily="18" charset="0"/>
              </a:rPr>
              <a:t>danda’u</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amanuuf</a:t>
            </a:r>
            <a:r>
              <a:rPr lang="en-US" sz="2600" b="1" dirty="0">
                <a:latin typeface="Constantia" panose="02030602050306030303" pitchFamily="18" charset="0"/>
              </a:rPr>
              <a:t> </a:t>
            </a:r>
            <a:r>
              <a:rPr lang="en-US" sz="2600" b="1" dirty="0" err="1">
                <a:latin typeface="Constantia" panose="02030602050306030303" pitchFamily="18" charset="0"/>
              </a:rPr>
              <a:t>haa</a:t>
            </a:r>
            <a:r>
              <a:rPr lang="en-US" sz="2600" b="1" dirty="0">
                <a:latin typeface="Constantia" panose="02030602050306030303" pitchFamily="18" charset="0"/>
              </a:rPr>
              <a:t> </a:t>
            </a:r>
            <a:r>
              <a:rPr lang="en-US" sz="2600" b="1" dirty="0" err="1">
                <a:latin typeface="Constantia" panose="02030602050306030303" pitchFamily="18" charset="0"/>
              </a:rPr>
              <a:t>jajjabeessan</a:t>
            </a:r>
            <a:r>
              <a:rPr lang="en-US" sz="2600" b="1" dirty="0">
                <a:latin typeface="Constantia" panose="02030602050306030303" pitchFamily="18" charset="0"/>
              </a:rPr>
              <a:t>. […]</a:t>
            </a:r>
          </a:p>
          <a:p>
            <a:pPr>
              <a:spcBef>
                <a:spcPts val="600"/>
              </a:spcBef>
            </a:pPr>
            <a:r>
              <a:rPr lang="en-US" sz="2600" b="1" dirty="0" err="1">
                <a:latin typeface="Constantia" panose="02030602050306030303" pitchFamily="18" charset="0"/>
              </a:rPr>
              <a:t>Qalbii</a:t>
            </a:r>
            <a:r>
              <a:rPr lang="en-US" sz="2600" b="1" dirty="0">
                <a:latin typeface="Constantia" panose="02030602050306030303" pitchFamily="18" charset="0"/>
              </a:rPr>
              <a:t> </a:t>
            </a:r>
            <a:r>
              <a:rPr lang="en-US" sz="2600" b="1" dirty="0" err="1">
                <a:latin typeface="Constantia" panose="02030602050306030303" pitchFamily="18" charset="0"/>
              </a:rPr>
              <a:t>jijjiirrannaa</a:t>
            </a:r>
            <a:r>
              <a:rPr lang="en-US" sz="2600" b="1" dirty="0">
                <a:latin typeface="Constantia" panose="02030602050306030303" pitchFamily="18" charset="0"/>
              </a:rPr>
              <a:t> </a:t>
            </a:r>
            <a:r>
              <a:rPr lang="en-US" sz="2600" b="1" dirty="0" err="1">
                <a:latin typeface="Constantia" panose="02030602050306030303" pitchFamily="18" charset="0"/>
              </a:rPr>
              <a:t>nama</a:t>
            </a:r>
            <a:r>
              <a:rPr lang="en-US" sz="2600" b="1" dirty="0">
                <a:latin typeface="Constantia" panose="02030602050306030303" pitchFamily="18" charset="0"/>
              </a:rPr>
              <a:t> </a:t>
            </a:r>
            <a:r>
              <a:rPr lang="en-US" sz="2600" b="1" dirty="0" err="1">
                <a:latin typeface="Constantia" panose="02030602050306030303" pitchFamily="18" charset="0"/>
              </a:rPr>
              <a:t>cubbamaa</a:t>
            </a:r>
            <a:r>
              <a:rPr lang="en-US" sz="2600" b="1" dirty="0">
                <a:latin typeface="Constantia" panose="02030602050306030303" pitchFamily="18" charset="0"/>
              </a:rPr>
              <a:t>, </a:t>
            </a:r>
            <a:r>
              <a:rPr lang="en-US" sz="2600" b="1" dirty="0" err="1">
                <a:latin typeface="Constantia" panose="02030602050306030303" pitchFamily="18" charset="0"/>
              </a:rPr>
              <a:t>waldaan</a:t>
            </a:r>
            <a:r>
              <a:rPr lang="en-US" sz="2600" b="1" dirty="0">
                <a:latin typeface="Constantia" panose="02030602050306030303" pitchFamily="18" charset="0"/>
              </a:rPr>
              <a:t> </a:t>
            </a:r>
            <a:r>
              <a:rPr lang="en-US" sz="2600" b="1" dirty="0" err="1">
                <a:latin typeface="Constantia" panose="02030602050306030303" pitchFamily="18" charset="0"/>
              </a:rPr>
              <a:t>garaa</a:t>
            </a:r>
            <a:r>
              <a:rPr lang="en-US" sz="2600" b="1" dirty="0">
                <a:latin typeface="Constantia" panose="02030602050306030303" pitchFamily="18" charset="0"/>
              </a:rPr>
              <a:t> </a:t>
            </a:r>
            <a:r>
              <a:rPr lang="en-US" sz="2600" b="1" dirty="0" err="1">
                <a:latin typeface="Constantia" panose="02030602050306030303" pitchFamily="18" charset="0"/>
              </a:rPr>
              <a:t>galateeffatuun</a:t>
            </a:r>
            <a:r>
              <a:rPr lang="en-US" sz="2600" b="1" dirty="0">
                <a:latin typeface="Constantia" panose="02030602050306030303" pitchFamily="18" charset="0"/>
              </a:rPr>
              <a:t> </a:t>
            </a:r>
            <a:r>
              <a:rPr lang="en-US" sz="2600" b="1" dirty="0" err="1">
                <a:latin typeface="Constantia" panose="02030602050306030303" pitchFamily="18" charset="0"/>
              </a:rPr>
              <a:t>haa</a:t>
            </a:r>
            <a:r>
              <a:rPr lang="en-US" sz="2600" b="1" dirty="0">
                <a:latin typeface="Constantia" panose="02030602050306030303" pitchFamily="18" charset="0"/>
              </a:rPr>
              <a:t> </a:t>
            </a:r>
            <a:r>
              <a:rPr lang="en-US" sz="2600" b="1" dirty="0" err="1">
                <a:latin typeface="Constantia" panose="02030602050306030303" pitchFamily="18" charset="0"/>
              </a:rPr>
              <a:t>simattu</a:t>
            </a:r>
            <a:r>
              <a:rPr lang="en-US" sz="2600" b="1" dirty="0">
                <a:latin typeface="Constantia" panose="02030602050306030303" pitchFamily="18" charset="0"/>
              </a:rPr>
              <a:t>. </a:t>
            </a:r>
            <a:r>
              <a:rPr lang="en-US" sz="2600" b="1" dirty="0" err="1">
                <a:latin typeface="Constantia" panose="02030602050306030303" pitchFamily="18" charset="0"/>
              </a:rPr>
              <a:t>Namni</a:t>
            </a:r>
            <a:r>
              <a:rPr lang="en-US" sz="2600" b="1" dirty="0">
                <a:latin typeface="Constantia" panose="02030602050306030303" pitchFamily="18" charset="0"/>
              </a:rPr>
              <a:t> </a:t>
            </a:r>
            <a:r>
              <a:rPr lang="en-US" sz="2600" b="1" dirty="0" err="1">
                <a:latin typeface="Constantia" panose="02030602050306030303" pitchFamily="18" charset="0"/>
              </a:rPr>
              <a:t>qalbii</a:t>
            </a:r>
            <a:r>
              <a:rPr lang="en-US" sz="2600" b="1" dirty="0">
                <a:latin typeface="Constantia" panose="02030602050306030303" pitchFamily="18" charset="0"/>
              </a:rPr>
              <a:t> </a:t>
            </a:r>
            <a:r>
              <a:rPr lang="en-US" sz="2600" b="1" dirty="0" err="1">
                <a:latin typeface="Constantia" panose="02030602050306030303" pitchFamily="18" charset="0"/>
              </a:rPr>
              <a:t>jijjiirratu</a:t>
            </a:r>
            <a:r>
              <a:rPr lang="en-US" sz="2600" b="1" dirty="0">
                <a:latin typeface="Constantia" panose="02030602050306030303" pitchFamily="18" charset="0"/>
              </a:rPr>
              <a:t>, </a:t>
            </a:r>
            <a:r>
              <a:rPr lang="en-US" sz="2600" b="1" dirty="0" err="1">
                <a:latin typeface="Constantia" panose="02030602050306030303" pitchFamily="18" charset="0"/>
              </a:rPr>
              <a:t>dukkanaa’ummaa</a:t>
            </a:r>
            <a:r>
              <a:rPr lang="en-US" sz="2600" b="1" dirty="0">
                <a:latin typeface="Constantia" panose="02030602050306030303" pitchFamily="18" charset="0"/>
              </a:rPr>
              <a:t> </a:t>
            </a:r>
            <a:r>
              <a:rPr lang="en-US" sz="2600" b="1" dirty="0" err="1">
                <a:latin typeface="Constantia" panose="02030602050306030303" pitchFamily="18" charset="0"/>
              </a:rPr>
              <a:t>amanuu</a:t>
            </a:r>
            <a:r>
              <a:rPr lang="en-US" sz="2600" b="1" dirty="0">
                <a:latin typeface="Constantia" panose="02030602050306030303" pitchFamily="18" charset="0"/>
              </a:rPr>
              <a:t> </a:t>
            </a:r>
            <a:r>
              <a:rPr lang="en-US" sz="2600" b="1" dirty="0" err="1">
                <a:latin typeface="Constantia" panose="02030602050306030303" pitchFamily="18" charset="0"/>
              </a:rPr>
              <a:t>dhabuu</a:t>
            </a:r>
            <a:r>
              <a:rPr lang="en-US" sz="2600" b="1" dirty="0">
                <a:latin typeface="Constantia" panose="02030602050306030303" pitchFamily="18" charset="0"/>
              </a:rPr>
              <a:t> </a:t>
            </a:r>
            <a:r>
              <a:rPr lang="en-US" sz="2600" b="1" dirty="0" err="1">
                <a:latin typeface="Constantia" panose="02030602050306030303" pitchFamily="18" charset="0"/>
              </a:rPr>
              <a:t>keessaa</a:t>
            </a:r>
            <a:r>
              <a:rPr lang="en-US" sz="2600" b="1" dirty="0">
                <a:latin typeface="Constantia" panose="02030602050306030303" pitchFamily="18" charset="0"/>
              </a:rPr>
              <a:t> </a:t>
            </a:r>
            <a:r>
              <a:rPr lang="en-US" sz="2600" b="1" dirty="0" err="1">
                <a:latin typeface="Constantia" panose="02030602050306030303" pitchFamily="18" charset="0"/>
              </a:rPr>
              <a:t>gara</a:t>
            </a:r>
            <a:r>
              <a:rPr lang="en-US" sz="2600" b="1" dirty="0">
                <a:latin typeface="Constantia" panose="02030602050306030303" pitchFamily="18" charset="0"/>
              </a:rPr>
              <a:t> </a:t>
            </a:r>
            <a:r>
              <a:rPr lang="en-US" sz="2600" b="1" dirty="0" err="1">
                <a:latin typeface="Constantia" panose="02030602050306030303" pitchFamily="18" charset="0"/>
              </a:rPr>
              <a:t>ifa</a:t>
            </a:r>
            <a:r>
              <a:rPr lang="en-US" sz="2600" b="1" dirty="0">
                <a:latin typeface="Constantia" panose="02030602050306030303" pitchFamily="18" charset="0"/>
              </a:rPr>
              <a:t> </a:t>
            </a:r>
            <a:r>
              <a:rPr lang="en-US" sz="2600" b="1" dirty="0" err="1">
                <a:latin typeface="Constantia" panose="02030602050306030303" pitchFamily="18" charset="0"/>
              </a:rPr>
              <a:t>amantii</a:t>
            </a:r>
            <a:r>
              <a:rPr lang="en-US" sz="2600" b="1" dirty="0">
                <a:latin typeface="Constantia" panose="02030602050306030303" pitchFamily="18" charset="0"/>
              </a:rPr>
              <a:t> fi </a:t>
            </a:r>
            <a:r>
              <a:rPr lang="en-US" sz="2600" b="1" dirty="0" err="1">
                <a:latin typeface="Constantia" panose="02030602050306030303" pitchFamily="18" charset="0"/>
              </a:rPr>
              <a:t>qajeelummaatti</a:t>
            </a:r>
            <a:r>
              <a:rPr lang="en-US" sz="2600" b="1" dirty="0">
                <a:latin typeface="Constantia" panose="02030602050306030303" pitchFamily="18" charset="0"/>
              </a:rPr>
              <a:t> </a:t>
            </a:r>
            <a:r>
              <a:rPr lang="en-US" sz="2600" b="1" dirty="0" err="1">
                <a:latin typeface="Constantia" panose="02030602050306030303" pitchFamily="18" charset="0"/>
              </a:rPr>
              <a:t>haa</a:t>
            </a:r>
            <a:r>
              <a:rPr lang="en-US" sz="2600" b="1" dirty="0">
                <a:latin typeface="Constantia" panose="02030602050306030303" pitchFamily="18" charset="0"/>
              </a:rPr>
              <a:t> </a:t>
            </a:r>
            <a:r>
              <a:rPr lang="en-US" sz="2600" b="1" dirty="0" err="1">
                <a:latin typeface="Constantia" panose="02030602050306030303" pitchFamily="18" charset="0"/>
              </a:rPr>
              <a:t>qajeelfamu</a:t>
            </a:r>
            <a:r>
              <a:rPr lang="en-US" sz="2600" b="1" dirty="0">
                <a:latin typeface="Constantia" panose="02030602050306030303" pitchFamily="18" charset="0"/>
              </a:rPr>
              <a:t>. </a:t>
            </a:r>
            <a:r>
              <a:rPr lang="en-US" sz="2600" b="1" dirty="0" err="1">
                <a:latin typeface="Constantia" panose="02030602050306030303" pitchFamily="18" charset="0"/>
              </a:rPr>
              <a:t>Harki</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inni</a:t>
            </a:r>
            <a:r>
              <a:rPr lang="en-US" sz="2600" b="1" dirty="0">
                <a:latin typeface="Constantia" panose="02030602050306030303" pitchFamily="18" charset="0"/>
              </a:rPr>
              <a:t> </a:t>
            </a:r>
            <a:r>
              <a:rPr lang="en-US" sz="2600" b="1" dirty="0" err="1">
                <a:latin typeface="Constantia" panose="02030602050306030303" pitchFamily="18" charset="0"/>
              </a:rPr>
              <a:t>hollatu</a:t>
            </a:r>
            <a:r>
              <a:rPr lang="en-US" sz="2600" b="1" dirty="0">
                <a:latin typeface="Constantia" panose="02030602050306030303" pitchFamily="18" charset="0"/>
              </a:rPr>
              <a:t> </a:t>
            </a:r>
            <a:r>
              <a:rPr lang="en-US" sz="2600" b="1" dirty="0" err="1">
                <a:latin typeface="Constantia" panose="02030602050306030303" pitchFamily="18" charset="0"/>
              </a:rPr>
              <a:t>harka</a:t>
            </a:r>
            <a:r>
              <a:rPr lang="en-US" sz="2600" b="1" dirty="0">
                <a:latin typeface="Constantia" panose="02030602050306030303" pitchFamily="18" charset="0"/>
              </a:rPr>
              <a:t> </a:t>
            </a:r>
            <a:r>
              <a:rPr lang="en-US" sz="2600" b="1" dirty="0" err="1">
                <a:latin typeface="Constantia" panose="02030602050306030303" pitchFamily="18" charset="0"/>
              </a:rPr>
              <a:t>jaalalaa</a:t>
            </a:r>
            <a:r>
              <a:rPr lang="en-US" sz="2600" b="1" dirty="0">
                <a:latin typeface="Constantia" panose="02030602050306030303" pitchFamily="18" charset="0"/>
              </a:rPr>
              <a:t> </a:t>
            </a:r>
            <a:r>
              <a:rPr lang="en-US" sz="2600" b="1" dirty="0" err="1">
                <a:latin typeface="Constantia" panose="02030602050306030303" pitchFamily="18" charset="0"/>
              </a:rPr>
              <a:t>Yesuus</a:t>
            </a:r>
            <a:r>
              <a:rPr lang="en-US" sz="2600" b="1" dirty="0">
                <a:latin typeface="Constantia" panose="02030602050306030303" pitchFamily="18" charset="0"/>
              </a:rPr>
              <a:t> </a:t>
            </a:r>
            <a:r>
              <a:rPr lang="en-US" sz="2600" b="1" dirty="0" err="1">
                <a:latin typeface="Constantia" panose="02030602050306030303" pitchFamily="18" charset="0"/>
              </a:rPr>
              <a:t>keessa</a:t>
            </a:r>
            <a:r>
              <a:rPr lang="en-US" sz="2600" b="1" dirty="0">
                <a:latin typeface="Constantia" panose="02030602050306030303" pitchFamily="18" charset="0"/>
              </a:rPr>
              <a:t> </a:t>
            </a:r>
            <a:r>
              <a:rPr lang="en-US" sz="2600" b="1" dirty="0" err="1">
                <a:latin typeface="Constantia" panose="02030602050306030303" pitchFamily="18" charset="0"/>
              </a:rPr>
              <a:t>haa</a:t>
            </a:r>
            <a:r>
              <a:rPr lang="en-US" sz="2600" b="1" dirty="0">
                <a:latin typeface="Constantia" panose="02030602050306030303" pitchFamily="18" charset="0"/>
              </a:rPr>
              <a:t> </a:t>
            </a:r>
            <a:r>
              <a:rPr lang="en-US" sz="2600" b="1" dirty="0" err="1">
                <a:latin typeface="Constantia" panose="02030602050306030303" pitchFamily="18" charset="0"/>
              </a:rPr>
              <a:t>taa’u</a:t>
            </a:r>
            <a:r>
              <a:rPr lang="en-US" sz="2600" b="1" dirty="0">
                <a:latin typeface="Constantia" panose="02030602050306030303" pitchFamily="18" charset="0"/>
              </a:rPr>
              <a:t>. </a:t>
            </a:r>
            <a:r>
              <a:rPr lang="en-US" sz="2600" b="1" dirty="0" err="1">
                <a:latin typeface="Constantia" panose="02030602050306030303" pitchFamily="18" charset="0"/>
              </a:rPr>
              <a:t>Araarri</a:t>
            </a:r>
            <a:r>
              <a:rPr lang="en-US" sz="2600" b="1" dirty="0">
                <a:latin typeface="Constantia" panose="02030602050306030303" pitchFamily="18" charset="0"/>
              </a:rPr>
              <a:t> </a:t>
            </a:r>
            <a:r>
              <a:rPr lang="en-US" sz="2600" b="1" dirty="0" err="1">
                <a:latin typeface="Constantia" panose="02030602050306030303" pitchFamily="18" charset="0"/>
              </a:rPr>
              <a:t>akkasii</a:t>
            </a:r>
            <a:r>
              <a:rPr lang="en-US" sz="2600" b="1" dirty="0">
                <a:latin typeface="Constantia" panose="02030602050306030303" pitchFamily="18" charset="0"/>
              </a:rPr>
              <a:t> </a:t>
            </a:r>
            <a:r>
              <a:rPr lang="en-US" sz="2600" b="1" dirty="0" err="1">
                <a:latin typeface="Constantia" panose="02030602050306030303" pitchFamily="18" charset="0"/>
              </a:rPr>
              <a:t>samiitti</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mirkaneeffama</a:t>
            </a:r>
            <a:r>
              <a:rPr lang="en-US" sz="2600" b="1" dirty="0">
                <a:latin typeface="Constantia" panose="02030602050306030303" pitchFamily="18" charset="0"/>
              </a:rPr>
              <a:t>.</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42AD85F2-6C4A-2721-2213-A528D96390CB}"/>
              </a:ext>
            </a:extLst>
          </p:cNvPr>
          <p:cNvSpPr txBox="1"/>
          <p:nvPr/>
        </p:nvSpPr>
        <p:spPr>
          <a:xfrm>
            <a:off x="6839711" y="6038387"/>
            <a:ext cx="3051541" cy="338554"/>
          </a:xfrm>
          <a:prstGeom prst="rect">
            <a:avLst/>
          </a:prstGeom>
          <a:noFill/>
        </p:spPr>
        <p:txBody>
          <a:bodyPr wrap="none" rtlCol="0">
            <a:spAutoFit/>
          </a:bodyPr>
          <a:lstStyle/>
          <a:p>
            <a:pPr algn="r"/>
            <a:r>
              <a:rPr lang="en" sz="1600" b="1" dirty="0"/>
              <a:t>EGW (The Desire of Ages, p.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4431983"/>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Isin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akka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dhagni</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keessan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mana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qulqullummaa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Hafuura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Qulqulluu</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isin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keessa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jiraatu</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Waaqa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irraa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argattan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sanaa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ta’e</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hin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beektanii</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Isin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kan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ofii</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eessanii</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miti</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isin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gatiin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bitamtan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kanaafuu</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dhagna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keessaniin</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Waaqaaf</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ulfina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kennaa</a:t>
            </a: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a:t>
            </a:r>
            <a:r>
              <a:rPr kumimoji="0" lang="en-US" sz="18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Qoront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6:19, 20,</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2605200568"/>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1015663"/>
          </a:xfrm>
          <a:prstGeom prst="rect">
            <a:avLst/>
          </a:prstGeom>
          <a:noFill/>
        </p:spPr>
        <p:txBody>
          <a:bodyPr wrap="square" rtlCol="0">
            <a:spAutoFit/>
          </a:bodyPr>
          <a:lstStyle/>
          <a:p>
            <a:pPr>
              <a:spcBef>
                <a:spcPts val="600"/>
              </a:spcBef>
            </a:pPr>
            <a:r>
              <a:rPr lang="en" sz="2000" b="1" dirty="0"/>
              <a:t>1 Qorontoos 5-7 keessatti, Phaawuloos irra guddeessa cubbuu waldaa Qorontoos keessatti hidda gadi yaafate: innis cubbuu xuraa’ummaa saal-quunnamtii balleessuuf yaala.</a:t>
            </a: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536412"/>
            <a:ext cx="68776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Jecha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ifaa fi kallattii fayyadamuudhaan, cubbuu qofa maqaa dhaha miti, akkaataa itti furuun danda’amus yaada dhiheessa, lammata akka itti hin deebine ittisuufis yaala.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469963"/>
            <a:ext cx="68776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Cubbuun kun immoo himataa fi maltee obboloota gidduutti hojjetamuun aguugamee mana murtiitti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wal dhiheessuu of keessaa qaba ture.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4154984"/>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CUBBUU WALDAA KEESSAA</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CUBBUU IRRATTI WALIIF GALAME</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err="1">
                <a:solidFill>
                  <a:srgbClr val="7030A0"/>
                </a:solidFill>
                <a:latin typeface="Comic Sans MS" panose="030F0702030302020204" pitchFamily="66" charset="0"/>
              </a:rPr>
              <a:t>Isinis</a:t>
            </a:r>
            <a:r>
              <a:rPr lang="en-US" b="1" dirty="0">
                <a:solidFill>
                  <a:srgbClr val="7030A0"/>
                </a:solidFill>
                <a:latin typeface="Comic Sans MS" panose="030F0702030302020204" pitchFamily="66" charset="0"/>
              </a:rPr>
              <a:t> of </a:t>
            </a:r>
            <a:r>
              <a:rPr lang="en-US" b="1" dirty="0" err="1">
                <a:solidFill>
                  <a:srgbClr val="7030A0"/>
                </a:solidFill>
                <a:latin typeface="Comic Sans MS" panose="030F0702030302020204" pitchFamily="66" charset="0"/>
              </a:rPr>
              <a:t>bokoksitanii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jirtu</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namni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waan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akkasii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godhe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kun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isin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keessaa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akka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baafamuuf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boo’uun</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isiniif</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ta’a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ture</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mitii</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ree</a:t>
            </a:r>
            <a:r>
              <a:rPr lang="en-US" b="1" dirty="0">
                <a:solidFill>
                  <a:srgbClr val="7030A0"/>
                </a:solidFill>
                <a:latin typeface="Comic Sans MS" panose="030F0702030302020204" pitchFamily="66" charset="0"/>
              </a:rPr>
              <a: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(1 Qoron. 5:2)</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3" y="1417138"/>
            <a:ext cx="7324828" cy="1015663"/>
          </a:xfrm>
          <a:prstGeom prst="rect">
            <a:avLst/>
          </a:prstGeom>
          <a:noFill/>
        </p:spPr>
        <p:txBody>
          <a:bodyPr wrap="square">
            <a:spAutoFit/>
          </a:bodyPr>
          <a:lstStyle/>
          <a:p>
            <a:pPr>
              <a:spcBef>
                <a:spcPts val="600"/>
              </a:spcBef>
            </a:pPr>
            <a:r>
              <a:rPr lang="en" sz="2000" b="1" dirty="0"/>
              <a:t>Waldaa Qorontoos keessa “halalummaan saba Waaqayyoo hin ta’in keessatti illee salphaatti hin ilaalamne isin gidduu jira” (1 Qor. 5:1).</a:t>
            </a: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6" y="3946035"/>
            <a:ext cx="4619729" cy="279569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4991100" y="4090948"/>
            <a:ext cx="6677025" cy="1477328"/>
          </a:xfrm>
          <a:prstGeom prst="rect">
            <a:avLst/>
          </a:prstGeom>
          <a:noFill/>
        </p:spPr>
        <p:txBody>
          <a:bodyPr wrap="square">
            <a:spAutoFit/>
          </a:bodyPr>
          <a:lstStyle/>
          <a:p>
            <a:pPr>
              <a:spcBef>
                <a:spcPts val="600"/>
              </a:spcBef>
            </a:pPr>
            <a:r>
              <a:rPr lang="en-US" b="1" dirty="0"/>
              <a:t>M</a:t>
            </a:r>
            <a:r>
              <a:rPr lang="en" b="1" dirty="0"/>
              <a:t>iseensi waldattii irra guddeessi isaanii ormoota dha. Yaadni garaa isaanii saal-quunnamtiin fira gidduutti ta’u callifamuu akka hin qabne itti hima. Hundaa ol, beekumsi isaan Macaafa Qulqulluu irratti qaban yaada kana akka jabeessan isaan godheera (Leew.. 18:8).</a:t>
            </a: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312274"/>
            <a:ext cx="74252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Walitti dhufeenyi saalaa fira gidduutti godhamu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waldaa keessatti rakkoo baay’ee hamaa dha. Haalichi ittuuyyuu hammaate, sababni isaa qooda miseensa gidduutti gama kanaan walirraa fagaatan, cubbuu kana callisanii ilaaluutti kooruu jalqaban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Qor. 5:2).</a:t>
            </a:r>
          </a:p>
        </p:txBody>
      </p:sp>
      <p:sp>
        <p:nvSpPr>
          <p:cNvPr id="11" name="CuadroTexto 10">
            <a:extLst>
              <a:ext uri="{FF2B5EF4-FFF2-40B4-BE49-F238E27FC236}">
                <a16:creationId xmlns:a16="http://schemas.microsoft.com/office/drawing/2014/main" id="{C28F20CB-9EBF-59DB-E9C7-27B7B9C4007A}"/>
              </a:ext>
            </a:extLst>
          </p:cNvPr>
          <p:cNvSpPr txBox="1"/>
          <p:nvPr/>
        </p:nvSpPr>
        <p:spPr>
          <a:xfrm>
            <a:off x="4991100" y="5509022"/>
            <a:ext cx="71246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W</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alitti dhufeenyi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kun cubbuu ta’uun isaa erga isaaniif galee, maaliif ittiin kooruree?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Qor. 5:6)? Maatiin kana keessatti hirmaatan waldaa keessatti dhiibbaa geessisan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qabuu?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 waldaan cubbamootaaf obsituun kooruu …?</a:t>
            </a: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dirty="0">
                <a:ln w="22225">
                  <a:solidFill>
                    <a:schemeClr val="accent2"/>
                  </a:solidFill>
                  <a:prstDash val="solid"/>
                </a:ln>
                <a:solidFill>
                  <a:schemeClr val="accent2">
                    <a:lumMod val="60000"/>
                    <a:lumOff val="40000"/>
                  </a:schemeClr>
                </a:solidFill>
              </a:rPr>
              <a:t>BALLEEFFAMUU CUBBUU</a:t>
            </a: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Isa </a:t>
            </a:r>
            <a:r>
              <a:rPr lang="en-US" b="1" dirty="0" err="1">
                <a:solidFill>
                  <a:schemeClr val="accent3">
                    <a:lumMod val="75000"/>
                  </a:schemeClr>
                </a:solidFill>
                <a:latin typeface="Comic Sans MS" panose="030F0702030302020204" pitchFamily="66" charset="0"/>
              </a:rPr>
              <a:t>hamaa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hojjetu</a:t>
            </a:r>
            <a:r>
              <a:rPr lang="en-US" b="1" dirty="0">
                <a:solidFill>
                  <a:schemeClr val="accent3">
                    <a:lumMod val="75000"/>
                  </a:schemeClr>
                </a:solidFill>
                <a:latin typeface="Comic Sans MS" panose="030F0702030302020204" pitchFamily="66" charset="0"/>
              </a:rPr>
              <a:t> of </a:t>
            </a:r>
            <a:r>
              <a:rPr lang="en-US" b="1" dirty="0" err="1">
                <a:solidFill>
                  <a:schemeClr val="accent3">
                    <a:lumMod val="75000"/>
                  </a:schemeClr>
                </a:solidFill>
                <a:latin typeface="Comic Sans MS" panose="030F0702030302020204" pitchFamily="66" charset="0"/>
              </a:rPr>
              <a:t>keessaa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baasaa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Warra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waldaa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keessa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hin</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jirretti</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garuu</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Waaqayyotu</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farada</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(1 Qoron. 5:13)</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129206" y="1372189"/>
            <a:ext cx="7793548" cy="1200329"/>
          </a:xfrm>
          <a:prstGeom prst="rect">
            <a:avLst/>
          </a:prstGeom>
          <a:noFill/>
        </p:spPr>
        <p:txBody>
          <a:bodyPr wrap="square" rtlCol="0">
            <a:spAutoFit/>
          </a:bodyPr>
          <a:lstStyle/>
          <a:p>
            <a:pPr>
              <a:spcBef>
                <a:spcPts val="600"/>
              </a:spcBef>
            </a:pPr>
            <a:r>
              <a:rPr lang="en" b="1" dirty="0"/>
              <a:t>Dhimmi walitti dhufeenya saal-quunnamtii firoota gidduutti ta’uu “hunduma biratti beekamaa dha” (1 Qor. 5:1), maqaa waldaa badii irraa oolchuuf tarkaanfii ariifachiisaa fudhachuun barbaachisaa dha. Tarkaanfii akkamiitu fudhatamuu qaba?</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3839966503"/>
              </p:ext>
            </p:extLst>
          </p:nvPr>
        </p:nvGraphicFramePr>
        <p:xfrm>
          <a:off x="222148" y="2441312"/>
          <a:ext cx="11747705" cy="1982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297636"/>
            <a:ext cx="4729327" cy="2246769"/>
          </a:xfrm>
          <a:prstGeom prst="rect">
            <a:avLst/>
          </a:prstGeom>
          <a:noFill/>
        </p:spPr>
        <p:txBody>
          <a:bodyPr wrap="square" rtlCol="0">
            <a:spAutoFit/>
          </a:bodyPr>
          <a:lstStyle/>
          <a:p>
            <a:pPr>
              <a:spcBef>
                <a:spcPts val="600"/>
              </a:spcBef>
            </a:pPr>
            <a:r>
              <a:rPr lang="en" sz="2000" b="1" dirty="0"/>
              <a:t>Tarkaanfii naamusaa waldaan fudhattu (harkisi cubbuu sanaa maal iyyuu haa ta’u) kaayyoon isaa yeroo hundumaa fayyisuu ta’uu qaba. Balleessaa nama sanaa sirriitti itti himamee, namni sun akka beeku, qalbii jijjiirratuu fi “guyyaa Gooftaa Yesuusitti akka fayyu” godhamuu qaba” (1 Qor.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62300"/>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rPr>
              <a:t>RAKKINOOTA KEESSAA IRRATTI HOJJECHUU</a:t>
            </a:r>
          </a:p>
        </p:txBody>
      </p:sp>
      <p:sp>
        <p:nvSpPr>
          <p:cNvPr id="5" name="CuadroTexto 4">
            <a:extLst>
              <a:ext uri="{FF2B5EF4-FFF2-40B4-BE49-F238E27FC236}">
                <a16:creationId xmlns:a16="http://schemas.microsoft.com/office/drawing/2014/main" id="{5F46C707-6B5F-6B56-B2E9-17D1EB249099}"/>
              </a:ext>
            </a:extLst>
          </p:cNvPr>
          <p:cNvSpPr txBox="1"/>
          <p:nvPr/>
        </p:nvSpPr>
        <p:spPr>
          <a:xfrm>
            <a:off x="0" y="598223"/>
            <a:ext cx="12100264"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4">
                    <a:lumMod val="50000"/>
                  </a:schemeClr>
                </a:solidFill>
                <a:latin typeface="Comic Sans MS" panose="030F0702030302020204" pitchFamily="66" charset="0"/>
              </a:rPr>
              <a:t>“</a:t>
            </a:r>
            <a:r>
              <a:rPr lang="en-US" sz="1600" b="1" dirty="0" err="1">
                <a:solidFill>
                  <a:schemeClr val="accent4">
                    <a:lumMod val="50000"/>
                  </a:schemeClr>
                </a:solidFill>
                <a:latin typeface="Comic Sans MS" panose="030F0702030302020204" pitchFamily="66" charset="0"/>
              </a:rPr>
              <a:t>Isin</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keessaa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namni</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tokko</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obboleessa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tokko</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irraa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hadheessa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yoo</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qabaate</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namoota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Waaqayyoof</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qulqullaa’an</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duratti</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dubbicha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ilaalchisuu</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irra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attamitti</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yaa’ii</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warra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qajeelota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hin</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ta’iniitti</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geessuuf</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ija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jabaata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ree</a:t>
            </a:r>
            <a:r>
              <a:rPr lang="en-US" sz="1600" b="1" dirty="0">
                <a:solidFill>
                  <a:schemeClr val="accent4">
                    <a:lumMod val="50000"/>
                  </a:schemeClr>
                </a:solidFill>
                <a:latin typeface="Comic Sans MS" panose="030F0702030302020204" pitchFamily="66" charset="0"/>
              </a:rPr>
              <a:t>?</a:t>
            </a:r>
            <a:r>
              <a:rPr lang="en" sz="1600"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Qor. 6:1)</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631216"/>
          </a:xfrm>
          <a:prstGeom prst="rect">
            <a:avLst/>
          </a:prstGeom>
          <a:noFill/>
        </p:spPr>
        <p:txBody>
          <a:bodyPr wrap="square" rtlCol="0">
            <a:spAutoFit/>
          </a:bodyPr>
          <a:lstStyle/>
          <a:p>
            <a:pPr>
              <a:spcBef>
                <a:spcPts val="600"/>
              </a:spcBef>
            </a:pPr>
            <a:r>
              <a:rPr lang="en" sz="2000" b="1" dirty="0"/>
              <a:t>Cubbuu waldaa keessa jiruuf akka itti furmaata kennan erga ibseen booda, Phaawuloos qajeelfama sirrii hordofuu diduu isaaniitii fi walitti bu’iinsa isaan gidduu jiruuf mana murtii wal geessuu isaaniitiif isaan ifata (1 Qoront. 6:1-6). Phaawuloos caalaatti iyyuu hundee rakkinichaa rukuta.</a:t>
            </a: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spcBef>
                <a:spcPts val="600"/>
              </a:spcBef>
            </a:pPr>
            <a:r>
              <a:rPr lang="en" sz="2000" b="1" dirty="0"/>
              <a:t>Lammata, obboloonni yoo walitti balleessan waliif dhiisuu qabu (1 Qor. 6:7b).</a:t>
            </a:r>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7" y="2954172"/>
            <a:ext cx="6820650" cy="1323439"/>
          </a:xfrm>
          <a:prstGeom prst="rect">
            <a:avLst/>
          </a:prstGeom>
          <a:noFill/>
        </p:spPr>
        <p:txBody>
          <a:bodyPr wrap="square">
            <a:spAutoFit/>
          </a:bodyPr>
          <a:lstStyle/>
          <a:p>
            <a:pPr>
              <a:spcBef>
                <a:spcPts val="600"/>
              </a:spcBef>
            </a:pPr>
            <a:r>
              <a:rPr lang="en" sz="2000" b="1" dirty="0"/>
              <a:t>Isa duraa, miseensota waldaa gidduu waldhabdeen jiraachuu hin qabu (1 Qor. 6:7a) akkasumas miseensonni miseensa isa kaanitti balleessuu ykn miidhuu hin qaban (1 Qor. 6:8).</a:t>
            </a:r>
          </a:p>
        </p:txBody>
      </p:sp>
      <p:sp>
        <p:nvSpPr>
          <p:cNvPr id="11" name="CuadroTexto 10">
            <a:extLst>
              <a:ext uri="{FF2B5EF4-FFF2-40B4-BE49-F238E27FC236}">
                <a16:creationId xmlns:a16="http://schemas.microsoft.com/office/drawing/2014/main" id="{6148304D-035B-41EA-2ED0-618C1960B8A3}"/>
              </a:ext>
            </a:extLst>
          </p:cNvPr>
          <p:cNvSpPr txBox="1"/>
          <p:nvPr/>
        </p:nvSpPr>
        <p:spPr>
          <a:xfrm>
            <a:off x="161925" y="6039377"/>
            <a:ext cx="7105650" cy="707886"/>
          </a:xfrm>
          <a:prstGeom prst="rect">
            <a:avLst/>
          </a:prstGeom>
          <a:noFill/>
        </p:spPr>
        <p:txBody>
          <a:bodyPr wrap="square">
            <a:spAutoFit/>
          </a:bodyPr>
          <a:lstStyle/>
          <a:p>
            <a:pPr>
              <a:spcBef>
                <a:spcPts val="600"/>
              </a:spcBef>
            </a:pPr>
            <a:r>
              <a:rPr lang="en" sz="2000" b="1" dirty="0"/>
              <a:t>Yoo gocha yakkaa ta’e irraa kan hafe (Rom. 13:1-5), rakkinni waldaa keessaa waldaama keessatti furamuu qaba.</a:t>
            </a: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5137160"/>
            <a:ext cx="6839702" cy="1015663"/>
          </a:xfrm>
          <a:prstGeom prst="rect">
            <a:avLst/>
          </a:prstGeom>
          <a:noFill/>
        </p:spPr>
        <p:txBody>
          <a:bodyPr wrap="square">
            <a:spAutoFit/>
          </a:bodyPr>
          <a:lstStyle/>
          <a:p>
            <a:pPr>
              <a:spcBef>
                <a:spcPts val="600"/>
              </a:spcBef>
            </a:pPr>
            <a:r>
              <a:rPr lang="en-US" sz="2000" b="1" dirty="0"/>
              <a:t>S</a:t>
            </a:r>
            <a:r>
              <a:rPr lang="en" sz="2000" b="1" dirty="0"/>
              <a:t>adaffaa, yoo miseensota gidduudhaa walii galteen dhibe, waldaan murtii kennuu ykn gidduu dhaabachuu qabdi (1 Qor. 6:2).</a:t>
            </a: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218567"/>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38050"/>
            <a:ext cx="10186220"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“Kufaatii keenyaa fi cubbuu keenya isa dukkanaa’ummaa fi naafummaa hafuuraa fidu akkasumas jaalala keenya balleessu beekuun hojii keenya</a:t>
            </a:r>
            <a:r>
              <a:rPr lang="en-US" sz="2400" b="1" dirty="0">
                <a:latin typeface="Constantia" panose="02030602050306030303" pitchFamily="18" charset="0"/>
              </a:rPr>
              <a:t>. </a:t>
            </a:r>
            <a:r>
              <a:rPr lang="en-US" sz="2400" b="1" dirty="0" err="1">
                <a:latin typeface="Constantia" panose="02030602050306030303" pitchFamily="18" charset="0"/>
              </a:rPr>
              <a:t>Biyya</a:t>
            </a:r>
            <a:r>
              <a:rPr lang="en-US" sz="2400" b="1" dirty="0">
                <a:latin typeface="Constantia" panose="02030602050306030303" pitchFamily="18" charset="0"/>
              </a:rPr>
              <a:t> </a:t>
            </a:r>
            <a:r>
              <a:rPr lang="en-US" sz="2400" b="1" dirty="0" err="1">
                <a:latin typeface="Constantia" panose="02030602050306030303" pitchFamily="18" charset="0"/>
              </a:rPr>
              <a:t>lafummaadhaa</a:t>
            </a:r>
            <a:r>
              <a:rPr lang="en-US" sz="2400" b="1" dirty="0">
                <a:latin typeface="Constantia" panose="02030602050306030303" pitchFamily="18" charset="0"/>
              </a:rPr>
              <a:t>? </a:t>
            </a:r>
            <a:r>
              <a:rPr lang="en-US" sz="2400" b="1" dirty="0" err="1">
                <a:latin typeface="Constantia" panose="02030602050306030303" pitchFamily="18" charset="0"/>
              </a:rPr>
              <a:t>Ofittummaadhaa</a:t>
            </a:r>
            <a:r>
              <a:rPr lang="en-US" sz="2400" b="1" dirty="0">
                <a:latin typeface="Constantia" panose="02030602050306030303" pitchFamily="18" charset="0"/>
              </a:rPr>
              <a:t>? </a:t>
            </a:r>
            <a:r>
              <a:rPr lang="en-US" sz="2400" b="1" dirty="0" err="1">
                <a:latin typeface="Constantia" panose="02030602050306030303" pitchFamily="18" charset="0"/>
              </a:rPr>
              <a:t>Olaantummaa</a:t>
            </a:r>
            <a:r>
              <a:rPr lang="en-US" sz="2400" b="1" dirty="0">
                <a:latin typeface="Constantia" panose="02030602050306030303" pitchFamily="18" charset="0"/>
              </a:rPr>
              <a:t> </a:t>
            </a:r>
            <a:r>
              <a:rPr lang="en-US" sz="2400" b="1" dirty="0" err="1">
                <a:latin typeface="Constantia" panose="02030602050306030303" pitchFamily="18" charset="0"/>
              </a:rPr>
              <a:t>barbaachaa</a:t>
            </a:r>
            <a:r>
              <a:rPr lang="en-US" sz="2400" b="1" dirty="0">
                <a:latin typeface="Constantia" panose="02030602050306030303" pitchFamily="18" charset="0"/>
              </a:rPr>
              <a:t>? Dura </a:t>
            </a:r>
            <a:r>
              <a:rPr lang="en-US" sz="2400" b="1" dirty="0" err="1">
                <a:latin typeface="Constantia" panose="02030602050306030303" pitchFamily="18" charset="0"/>
              </a:rPr>
              <a:t>ta’uu</a:t>
            </a:r>
            <a:r>
              <a:rPr lang="en-US" sz="2400" b="1" dirty="0">
                <a:latin typeface="Constantia" panose="02030602050306030303" pitchFamily="18" charset="0"/>
              </a:rPr>
              <a:t> </a:t>
            </a:r>
            <a:r>
              <a:rPr lang="en-US" sz="2400" b="1" dirty="0" err="1">
                <a:latin typeface="Constantia" panose="02030602050306030303" pitchFamily="18" charset="0"/>
              </a:rPr>
              <a:t>barbaaduudhaa</a:t>
            </a:r>
            <a:r>
              <a:rPr lang="en-US" sz="2400" b="1" dirty="0">
                <a:latin typeface="Constantia" panose="02030602050306030303" pitchFamily="18" charset="0"/>
              </a:rPr>
              <a:t>? </a:t>
            </a:r>
            <a:r>
              <a:rPr lang="en-US" sz="2400" b="1" dirty="0" err="1">
                <a:latin typeface="Constantia" panose="02030602050306030303" pitchFamily="18" charset="0"/>
              </a:rPr>
              <a:t>Kajeellaa</a:t>
            </a:r>
            <a:r>
              <a:rPr lang="en-US" sz="2400" b="1" dirty="0">
                <a:latin typeface="Constantia" panose="02030602050306030303" pitchFamily="18" charset="0"/>
              </a:rPr>
              <a:t> </a:t>
            </a:r>
            <a:r>
              <a:rPr lang="en-US" sz="2400" b="1" dirty="0" err="1">
                <a:latin typeface="Constantia" panose="02030602050306030303" pitchFamily="18" charset="0"/>
              </a:rPr>
              <a:t>cubbuu</a:t>
            </a:r>
            <a:r>
              <a:rPr lang="en-US" sz="2400" b="1" dirty="0">
                <a:latin typeface="Constantia" panose="02030602050306030303" pitchFamily="18" charset="0"/>
              </a:rPr>
              <a:t> </a:t>
            </a:r>
            <a:r>
              <a:rPr lang="en-US" sz="2400" b="1" dirty="0" err="1">
                <a:latin typeface="Constantia" panose="02030602050306030303" pitchFamily="18" charset="0"/>
              </a:rPr>
              <a:t>ejjaa</a:t>
            </a:r>
            <a:r>
              <a:rPr lang="en-US" sz="2400" b="1" dirty="0">
                <a:latin typeface="Constantia" panose="02030602050306030303" pitchFamily="18" charset="0"/>
              </a:rPr>
              <a:t> </a:t>
            </a:r>
            <a:r>
              <a:rPr lang="en-US" sz="2400" b="1" dirty="0" err="1">
                <a:latin typeface="Constantia" panose="02030602050306030303" pitchFamily="18" charset="0"/>
              </a:rPr>
              <a:t>isa</a:t>
            </a:r>
            <a:r>
              <a:rPr lang="en-US" sz="2400" b="1" dirty="0">
                <a:latin typeface="Constantia" panose="02030602050306030303" pitchFamily="18" charset="0"/>
              </a:rPr>
              <a:t> </a:t>
            </a:r>
            <a:r>
              <a:rPr lang="en-US" sz="2400" b="1" dirty="0" err="1">
                <a:latin typeface="Constantia" panose="02030602050306030303" pitchFamily="18" charset="0"/>
              </a:rPr>
              <a:t>ho’aadhaa</a:t>
            </a:r>
            <a:r>
              <a:rPr lang="en-US" sz="2400" b="1" dirty="0">
                <a:latin typeface="Constantia" panose="02030602050306030303" pitchFamily="18" charset="0"/>
              </a:rPr>
              <a:t>? </a:t>
            </a:r>
            <a:r>
              <a:rPr lang="en-US" sz="2400" b="1" dirty="0" err="1">
                <a:latin typeface="Constantia" panose="02030602050306030303" pitchFamily="18" charset="0"/>
              </a:rPr>
              <a:t>Cubbuu</a:t>
            </a:r>
            <a:r>
              <a:rPr lang="en-US" sz="2400" b="1" dirty="0">
                <a:latin typeface="Constantia" panose="02030602050306030303" pitchFamily="18" charset="0"/>
              </a:rPr>
              <a:t> </a:t>
            </a:r>
            <a:r>
              <a:rPr lang="en-US" sz="2400" b="1" dirty="0" err="1">
                <a:latin typeface="Constantia" panose="02030602050306030303" pitchFamily="18" charset="0"/>
              </a:rPr>
              <a:t>Niqolaawotaa</a:t>
            </a:r>
            <a:r>
              <a:rPr lang="en-US" sz="2400" b="1" dirty="0">
                <a:latin typeface="Constantia" panose="02030602050306030303" pitchFamily="18" charset="0"/>
              </a:rPr>
              <a:t> </a:t>
            </a:r>
            <a:r>
              <a:rPr lang="en-US" sz="2400" b="1" dirty="0" err="1">
                <a:latin typeface="Constantia" panose="02030602050306030303" pitchFamily="18" charset="0"/>
              </a:rPr>
              <a:t>isa</a:t>
            </a:r>
            <a:r>
              <a:rPr lang="en-US" sz="2400" b="1" dirty="0">
                <a:latin typeface="Constantia" panose="02030602050306030303" pitchFamily="18" charset="0"/>
              </a:rPr>
              <a:t> </a:t>
            </a:r>
            <a:r>
              <a:rPr lang="en-US" sz="2400" b="1" dirty="0" err="1">
                <a:latin typeface="Constantia" panose="02030602050306030303" pitchFamily="18" charset="0"/>
              </a:rPr>
              <a:t>ayyaana</a:t>
            </a:r>
            <a:r>
              <a:rPr lang="en-US" sz="2400" b="1" dirty="0">
                <a:latin typeface="Constantia" panose="02030602050306030303" pitchFamily="18" charset="0"/>
              </a:rPr>
              <a:t> </a:t>
            </a:r>
            <a:r>
              <a:rPr lang="en-US" sz="2400" b="1" dirty="0" err="1">
                <a:latin typeface="Constantia" panose="02030602050306030303" pitchFamily="18" charset="0"/>
              </a:rPr>
              <a:t>Waaqayyoo</a:t>
            </a:r>
            <a:r>
              <a:rPr lang="en-US" sz="2400" b="1" dirty="0">
                <a:latin typeface="Constantia" panose="02030602050306030303" pitchFamily="18" charset="0"/>
              </a:rPr>
              <a:t> </a:t>
            </a:r>
            <a:r>
              <a:rPr lang="en-US" sz="2400" b="1" dirty="0" err="1">
                <a:latin typeface="Constantia" panose="02030602050306030303" pitchFamily="18" charset="0"/>
              </a:rPr>
              <a:t>gara</a:t>
            </a:r>
            <a:r>
              <a:rPr lang="en-US" sz="2400" b="1" dirty="0">
                <a:latin typeface="Constantia" panose="02030602050306030303" pitchFamily="18" charset="0"/>
              </a:rPr>
              <a:t> </a:t>
            </a:r>
            <a:r>
              <a:rPr lang="en-US" sz="2400" b="1" dirty="0" err="1">
                <a:latin typeface="Constantia" panose="02030602050306030303" pitchFamily="18" charset="0"/>
              </a:rPr>
              <a:t>hawwa</a:t>
            </a:r>
            <a:r>
              <a:rPr lang="en-US" sz="2400" b="1" dirty="0">
                <a:latin typeface="Constantia" panose="02030602050306030303" pitchFamily="18" charset="0"/>
              </a:rPr>
              <a:t> </a:t>
            </a:r>
            <a:r>
              <a:rPr lang="en-US" sz="2400" b="1" dirty="0" err="1">
                <a:latin typeface="Constantia" panose="02030602050306030303" pitchFamily="18" charset="0"/>
              </a:rPr>
              <a:t>ejjaatti</a:t>
            </a:r>
            <a:r>
              <a:rPr lang="en-US" sz="2400" b="1" dirty="0">
                <a:latin typeface="Constantia" panose="02030602050306030303" pitchFamily="18" charset="0"/>
              </a:rPr>
              <a:t> </a:t>
            </a:r>
            <a:r>
              <a:rPr lang="en-US" sz="2400" b="1" dirty="0" err="1">
                <a:latin typeface="Constantia" panose="02030602050306030303" pitchFamily="18" charset="0"/>
              </a:rPr>
              <a:t>geedderee</a:t>
            </a:r>
            <a:r>
              <a:rPr lang="en-US" sz="2400" b="1" dirty="0">
                <a:latin typeface="Constantia" panose="02030602050306030303" pitchFamily="18" charset="0"/>
              </a:rPr>
              <a:t>? </a:t>
            </a:r>
            <a:r>
              <a:rPr lang="en-US" sz="2400" b="1" dirty="0" err="1">
                <a:latin typeface="Constantia" panose="02030602050306030303" pitchFamily="18" charset="0"/>
              </a:rPr>
              <a:t>Jireenyii</a:t>
            </a:r>
            <a:r>
              <a:rPr lang="en-US" sz="2400" b="1" dirty="0">
                <a:latin typeface="Constantia" panose="02030602050306030303" pitchFamily="18" charset="0"/>
              </a:rPr>
              <a:t> fi </a:t>
            </a:r>
            <a:r>
              <a:rPr lang="en-US" sz="2400" b="1" dirty="0" err="1">
                <a:latin typeface="Constantia" panose="02030602050306030303" pitchFamily="18" charset="0"/>
              </a:rPr>
              <a:t>amalli</a:t>
            </a:r>
            <a:r>
              <a:rPr lang="en-US" sz="2400" b="1" dirty="0">
                <a:latin typeface="Constantia" panose="02030602050306030303" pitchFamily="18" charset="0"/>
              </a:rPr>
              <a:t> </a:t>
            </a:r>
            <a:r>
              <a:rPr lang="en-US" sz="2400" b="1" dirty="0" err="1">
                <a:latin typeface="Constantia" panose="02030602050306030303" pitchFamily="18" charset="0"/>
              </a:rPr>
              <a:t>keenya</a:t>
            </a:r>
            <a:r>
              <a:rPr lang="en-US" sz="2400" b="1" dirty="0">
                <a:latin typeface="Constantia" panose="02030602050306030303" pitchFamily="18" charset="0"/>
              </a:rPr>
              <a:t> </a:t>
            </a:r>
            <a:r>
              <a:rPr lang="en-US" sz="2400" b="1" dirty="0" err="1">
                <a:latin typeface="Constantia" panose="02030602050306030303" pitchFamily="18" charset="0"/>
              </a:rPr>
              <a:t>gaggalagalaa</a:t>
            </a:r>
            <a:r>
              <a:rPr lang="en-US" sz="2400" b="1" dirty="0">
                <a:latin typeface="Constantia" panose="02030602050306030303" pitchFamily="18" charset="0"/>
              </a:rPr>
              <a:t> fi </a:t>
            </a:r>
            <a:r>
              <a:rPr lang="en-US" sz="2400" b="1" dirty="0" err="1">
                <a:latin typeface="Constantia" panose="02030602050306030303" pitchFamily="18" charset="0"/>
              </a:rPr>
              <a:t>xuraa’aa</a:t>
            </a:r>
            <a:r>
              <a:rPr lang="en-US" sz="2400" b="1" dirty="0">
                <a:latin typeface="Constantia" panose="02030602050306030303" pitchFamily="18" charset="0"/>
              </a:rPr>
              <a:t> </a:t>
            </a:r>
            <a:r>
              <a:rPr lang="en-US" sz="2400" b="1" dirty="0" err="1">
                <a:latin typeface="Constantia" panose="02030602050306030303" pitchFamily="18" charset="0"/>
              </a:rPr>
              <a:t>ta’ee</a:t>
            </a:r>
            <a:r>
              <a:rPr lang="en-US" sz="2400" b="1" dirty="0">
                <a:latin typeface="Constantia" panose="02030602050306030303" pitchFamily="18" charset="0"/>
              </a:rPr>
              <a:t> </a:t>
            </a:r>
            <a:r>
              <a:rPr lang="en-US" sz="2400" b="1" dirty="0" err="1">
                <a:latin typeface="Constantia" panose="02030602050306030303" pitchFamily="18" charset="0"/>
              </a:rPr>
              <a:t>utuu</a:t>
            </a:r>
            <a:r>
              <a:rPr lang="en-US" sz="2400" b="1" dirty="0">
                <a:latin typeface="Constantia" panose="02030602050306030303" pitchFamily="18" charset="0"/>
              </a:rPr>
              <a:t> </a:t>
            </a:r>
            <a:r>
              <a:rPr lang="en-US" sz="2400" b="1" dirty="0" err="1">
                <a:latin typeface="Constantia" panose="02030602050306030303" pitchFamily="18" charset="0"/>
              </a:rPr>
              <a:t>jiruu</a:t>
            </a:r>
            <a:r>
              <a:rPr lang="en-US" sz="2400" b="1" dirty="0">
                <a:latin typeface="Constantia" panose="02030602050306030303" pitchFamily="18" charset="0"/>
              </a:rPr>
              <a:t>, </a:t>
            </a:r>
            <a:r>
              <a:rPr lang="en-US" sz="2400" b="1" dirty="0" err="1">
                <a:latin typeface="Constantia" panose="02030602050306030303" pitchFamily="18" charset="0"/>
              </a:rPr>
              <a:t>ifa</a:t>
            </a:r>
            <a:r>
              <a:rPr lang="en-US" sz="2400" b="1" dirty="0">
                <a:latin typeface="Constantia" panose="02030602050306030303" pitchFamily="18" charset="0"/>
              </a:rPr>
              <a:t> </a:t>
            </a:r>
            <a:r>
              <a:rPr lang="en-US" sz="2400" b="1" dirty="0" err="1">
                <a:latin typeface="Constantia" panose="02030602050306030303" pitchFamily="18" charset="0"/>
              </a:rPr>
              <a:t>guddaa</a:t>
            </a:r>
            <a:r>
              <a:rPr lang="en-US" sz="2400" b="1" dirty="0">
                <a:latin typeface="Constantia" panose="02030602050306030303" pitchFamily="18" charset="0"/>
              </a:rPr>
              <a:t> </a:t>
            </a:r>
            <a:r>
              <a:rPr lang="en-US" sz="2400" b="1" dirty="0" err="1">
                <a:latin typeface="Constantia" panose="02030602050306030303" pitchFamily="18" charset="0"/>
              </a:rPr>
              <a:t>nuuf</a:t>
            </a:r>
            <a:r>
              <a:rPr lang="en-US" sz="2400" b="1" dirty="0">
                <a:latin typeface="Constantia" panose="02030602050306030303" pitchFamily="18" charset="0"/>
              </a:rPr>
              <a:t> </a:t>
            </a:r>
            <a:r>
              <a:rPr lang="en-US" sz="2400" b="1" dirty="0" err="1">
                <a:latin typeface="Constantia" panose="02030602050306030303" pitchFamily="18" charset="0"/>
              </a:rPr>
              <a:t>ba’e</a:t>
            </a:r>
            <a:r>
              <a:rPr lang="en-US" sz="2400" b="1" dirty="0">
                <a:latin typeface="Constantia" panose="02030602050306030303" pitchFamily="18" charset="0"/>
              </a:rPr>
              <a:t> fi </a:t>
            </a:r>
            <a:r>
              <a:rPr lang="en-US" sz="2400" b="1" dirty="0" err="1">
                <a:latin typeface="Constantia" panose="02030602050306030303" pitchFamily="18" charset="0"/>
              </a:rPr>
              <a:t>balbalaa</a:t>
            </a:r>
            <a:r>
              <a:rPr lang="en-US" sz="2400" b="1" dirty="0">
                <a:latin typeface="Constantia" panose="02030602050306030303" pitchFamily="18" charset="0"/>
              </a:rPr>
              <a:t> fi </a:t>
            </a:r>
            <a:r>
              <a:rPr lang="en-US" sz="2400" b="1" dirty="0" err="1">
                <a:latin typeface="Constantia" panose="02030602050306030303" pitchFamily="18" charset="0"/>
              </a:rPr>
              <a:t>carraa</a:t>
            </a:r>
            <a:r>
              <a:rPr lang="en-US" sz="2400" b="1" dirty="0">
                <a:latin typeface="Constantia" panose="02030602050306030303" pitchFamily="18" charset="0"/>
              </a:rPr>
              <a:t> </a:t>
            </a:r>
            <a:r>
              <a:rPr lang="en-US" sz="2400" b="1" dirty="0" err="1">
                <a:latin typeface="Constantia" panose="02030602050306030303" pitchFamily="18" charset="0"/>
              </a:rPr>
              <a:t>arganne</a:t>
            </a:r>
            <a:r>
              <a:rPr lang="en-US" sz="2400" b="1" dirty="0">
                <a:latin typeface="Constantia" panose="02030602050306030303" pitchFamily="18" charset="0"/>
              </a:rPr>
              <a:t> </a:t>
            </a:r>
            <a:r>
              <a:rPr lang="en-US" sz="2400" b="1" dirty="0" err="1">
                <a:latin typeface="Constantia" panose="02030602050306030303" pitchFamily="18" charset="0"/>
              </a:rPr>
              <a:t>garmalee</a:t>
            </a:r>
            <a:r>
              <a:rPr lang="en-US" sz="2400" b="1" dirty="0">
                <a:latin typeface="Constantia" panose="02030602050306030303" pitchFamily="18" charset="0"/>
              </a:rPr>
              <a:t> </a:t>
            </a:r>
            <a:r>
              <a:rPr lang="en-US" sz="2400" b="1" dirty="0" err="1">
                <a:latin typeface="Constantia" panose="02030602050306030303" pitchFamily="18" charset="0"/>
              </a:rPr>
              <a:t>fayyadamuu</a:t>
            </a:r>
            <a:r>
              <a:rPr lang="en-US" sz="2400" b="1" dirty="0">
                <a:latin typeface="Constantia" panose="02030602050306030303" pitchFamily="18" charset="0"/>
              </a:rPr>
              <a:t> fi </a:t>
            </a:r>
            <a:r>
              <a:rPr lang="en-US" sz="2400" b="1" dirty="0" err="1">
                <a:latin typeface="Constantia" panose="02030602050306030303" pitchFamily="18" charset="0"/>
              </a:rPr>
              <a:t>manacaasuu</a:t>
            </a:r>
            <a:r>
              <a:rPr lang="en-US" sz="2400" b="1" dirty="0">
                <a:latin typeface="Constantia" panose="02030602050306030303" pitchFamily="18" charset="0"/>
              </a:rPr>
              <a:t>, </a:t>
            </a:r>
            <a:r>
              <a:rPr lang="en-US" sz="2400" b="1" dirty="0" err="1">
                <a:latin typeface="Constantia" panose="02030602050306030303" pitchFamily="18" charset="0"/>
              </a:rPr>
              <a:t>ogummaa</a:t>
            </a:r>
            <a:r>
              <a:rPr lang="en-US" sz="2400" b="1" dirty="0">
                <a:latin typeface="Constantia" panose="02030602050306030303" pitchFamily="18" charset="0"/>
              </a:rPr>
              <a:t> fi </a:t>
            </a:r>
            <a:r>
              <a:rPr lang="en-US" sz="2400" b="1" dirty="0" err="1">
                <a:latin typeface="Constantia" panose="02030602050306030303" pitchFamily="18" charset="0"/>
              </a:rPr>
              <a:t>beekumsa</a:t>
            </a:r>
            <a:r>
              <a:rPr lang="en-US" sz="2400" b="1" dirty="0">
                <a:latin typeface="Constantia" panose="02030602050306030303" pitchFamily="18" charset="0"/>
              </a:rPr>
              <a:t> </a:t>
            </a:r>
            <a:r>
              <a:rPr lang="en-US" sz="2400" b="1" dirty="0" err="1">
                <a:latin typeface="Constantia" panose="02030602050306030303" pitchFamily="18" charset="0"/>
              </a:rPr>
              <a:t>amantii</a:t>
            </a:r>
            <a:r>
              <a:rPr lang="en-US" sz="2400" b="1" dirty="0">
                <a:latin typeface="Constantia" panose="02030602050306030303" pitchFamily="18" charset="0"/>
              </a:rPr>
              <a:t> </a:t>
            </a:r>
            <a:r>
              <a:rPr lang="en-US" sz="2400" b="1" dirty="0" err="1">
                <a:latin typeface="Constantia" panose="02030602050306030303" pitchFamily="18" charset="0"/>
              </a:rPr>
              <a:t>qabnuun</a:t>
            </a:r>
            <a:r>
              <a:rPr lang="en-US" sz="2400" b="1" dirty="0">
                <a:latin typeface="Constantia" panose="02030602050306030303" pitchFamily="18" charset="0"/>
              </a:rPr>
              <a:t> of </a:t>
            </a:r>
            <a:r>
              <a:rPr lang="en-US" sz="2400" b="1" dirty="0" err="1">
                <a:latin typeface="Constantia" panose="02030602050306030303" pitchFamily="18" charset="0"/>
              </a:rPr>
              <a:t>tuuluu</a:t>
            </a:r>
            <a:r>
              <a:rPr lang="en-US" sz="2400" b="1" dirty="0">
                <a:latin typeface="Constantia" panose="02030602050306030303" pitchFamily="18" charset="0"/>
              </a:rPr>
              <a:t> </a:t>
            </a:r>
            <a:r>
              <a:rPr lang="en-US" sz="2400" b="1" dirty="0" err="1">
                <a:latin typeface="Constantia" panose="02030602050306030303" pitchFamily="18" charset="0"/>
              </a:rPr>
              <a:t>dhaa</a:t>
            </a:r>
            <a:r>
              <a:rPr lang="en-US" sz="2400" b="1" dirty="0">
                <a:latin typeface="Constantia" panose="02030602050306030303" pitchFamily="18" charset="0"/>
              </a:rPr>
              <a:t>? </a:t>
            </a:r>
            <a:r>
              <a:rPr lang="en-US" sz="2400" b="1" dirty="0" err="1">
                <a:latin typeface="Constantia" panose="02030602050306030303" pitchFamily="18" charset="0"/>
              </a:rPr>
              <a:t>Hamma</a:t>
            </a:r>
            <a:r>
              <a:rPr lang="en-US" sz="2400" b="1" dirty="0">
                <a:latin typeface="Constantia" panose="02030602050306030303" pitchFamily="18" charset="0"/>
              </a:rPr>
              <a:t> </a:t>
            </a:r>
            <a:r>
              <a:rPr lang="en-US" sz="2400" b="1" dirty="0" err="1">
                <a:latin typeface="Constantia" panose="02030602050306030303" pitchFamily="18" charset="0"/>
              </a:rPr>
              <a:t>nurratti</a:t>
            </a:r>
            <a:r>
              <a:rPr lang="en-US" sz="2400" b="1" dirty="0">
                <a:latin typeface="Constantia" panose="02030602050306030303" pitchFamily="18" charset="0"/>
              </a:rPr>
              <a:t> </a:t>
            </a:r>
            <a:r>
              <a:rPr lang="en-US" sz="2400" b="1" dirty="0" err="1">
                <a:latin typeface="Constantia" panose="02030602050306030303" pitchFamily="18" charset="0"/>
              </a:rPr>
              <a:t>jabaatee</a:t>
            </a:r>
            <a:r>
              <a:rPr lang="en-US" sz="2400" b="1" dirty="0">
                <a:latin typeface="Constantia" panose="02030602050306030303" pitchFamily="18" charset="0"/>
              </a:rPr>
              <a:t> </a:t>
            </a:r>
            <a:r>
              <a:rPr lang="en-US" sz="2400" b="1" dirty="0" err="1">
                <a:latin typeface="Constantia" panose="02030602050306030303" pitchFamily="18" charset="0"/>
              </a:rPr>
              <a:t>gooftaa</a:t>
            </a:r>
            <a:r>
              <a:rPr lang="en-US" sz="2400" b="1" dirty="0">
                <a:latin typeface="Constantia" panose="02030602050306030303" pitchFamily="18" charset="0"/>
              </a:rPr>
              <a:t> </a:t>
            </a:r>
            <a:r>
              <a:rPr lang="en-US" sz="2400" b="1" dirty="0" err="1">
                <a:latin typeface="Constantia" panose="02030602050306030303" pitchFamily="18" charset="0"/>
              </a:rPr>
              <a:t>ta’utti</a:t>
            </a:r>
            <a:r>
              <a:rPr lang="en-US" sz="2400" b="1" dirty="0">
                <a:latin typeface="Constantia" panose="02030602050306030303" pitchFamily="18" charset="0"/>
              </a:rPr>
              <a:t> </a:t>
            </a:r>
            <a:r>
              <a:rPr lang="en-US" sz="2400" b="1" dirty="0" err="1">
                <a:latin typeface="Constantia" panose="02030602050306030303" pitchFamily="18" charset="0"/>
              </a:rPr>
              <a:t>waanti</a:t>
            </a:r>
            <a:r>
              <a:rPr lang="en-US" sz="2400" b="1" dirty="0">
                <a:latin typeface="Constantia" panose="02030602050306030303" pitchFamily="18" charset="0"/>
              </a:rPr>
              <a:t> </a:t>
            </a:r>
            <a:r>
              <a:rPr lang="en-US" sz="2400" b="1" dirty="0" err="1">
                <a:latin typeface="Constantia" panose="02030602050306030303" pitchFamily="18" charset="0"/>
              </a:rPr>
              <a:t>nuti</a:t>
            </a:r>
            <a:r>
              <a:rPr lang="en-US" sz="2400" b="1" dirty="0">
                <a:latin typeface="Constantia" panose="02030602050306030303" pitchFamily="18" charset="0"/>
              </a:rPr>
              <a:t> </a:t>
            </a:r>
            <a:r>
              <a:rPr lang="en-US" sz="2400" b="1" dirty="0" err="1">
                <a:latin typeface="Constantia" panose="02030602050306030303" pitchFamily="18" charset="0"/>
              </a:rPr>
              <a:t>kunuunsinee</a:t>
            </a:r>
            <a:r>
              <a:rPr lang="en-US" sz="2400" b="1" dirty="0">
                <a:latin typeface="Constantia" panose="02030602050306030303" pitchFamily="18" charset="0"/>
              </a:rPr>
              <a:t> fi </a:t>
            </a:r>
            <a:r>
              <a:rPr lang="en-US" sz="2400" b="1" dirty="0" err="1">
                <a:latin typeface="Constantia" panose="02030602050306030303" pitchFamily="18" charset="0"/>
              </a:rPr>
              <a:t>guddifne</a:t>
            </a:r>
            <a:r>
              <a:rPr lang="en-US" sz="2400" b="1" dirty="0">
                <a:latin typeface="Constantia" panose="02030602050306030303" pitchFamily="18" charset="0"/>
              </a:rPr>
              <a:t> </a:t>
            </a:r>
            <a:r>
              <a:rPr lang="en-US" sz="2400" b="1" dirty="0" err="1">
                <a:latin typeface="Constantia" panose="02030602050306030303" pitchFamily="18" charset="0"/>
              </a:rPr>
              <a:t>maal</a:t>
            </a:r>
            <a:r>
              <a:rPr lang="en-US" sz="2400" b="1" dirty="0">
                <a:latin typeface="Constantia" panose="02030602050306030303" pitchFamily="18" charset="0"/>
              </a:rPr>
              <a:t> </a:t>
            </a:r>
            <a:r>
              <a:rPr lang="en-US" sz="2400" b="1" dirty="0" err="1">
                <a:latin typeface="Constantia" panose="02030602050306030303" pitchFamily="18" charset="0"/>
              </a:rPr>
              <a:t>iyyuu</a:t>
            </a:r>
            <a:r>
              <a:rPr lang="en-US" sz="2400" b="1" dirty="0">
                <a:latin typeface="Constantia" panose="02030602050306030303" pitchFamily="18" charset="0"/>
              </a:rPr>
              <a:t> </a:t>
            </a:r>
            <a:r>
              <a:rPr lang="en-US" sz="2400" b="1" dirty="0" err="1">
                <a:latin typeface="Constantia" panose="02030602050306030303" pitchFamily="18" charset="0"/>
              </a:rPr>
              <a:t>haa</a:t>
            </a:r>
            <a:r>
              <a:rPr lang="en-US" sz="2400" b="1" dirty="0">
                <a:latin typeface="Constantia" panose="02030602050306030303" pitchFamily="18" charset="0"/>
              </a:rPr>
              <a:t> </a:t>
            </a:r>
            <a:r>
              <a:rPr lang="en-US" sz="2400" b="1" dirty="0" err="1">
                <a:latin typeface="Constantia" panose="02030602050306030303" pitchFamily="18" charset="0"/>
              </a:rPr>
              <a:t>ta’u</a:t>
            </a:r>
            <a:r>
              <a:rPr lang="en-US" sz="2400" b="1" dirty="0">
                <a:latin typeface="Constantia" panose="02030602050306030303" pitchFamily="18" charset="0"/>
              </a:rPr>
              <a:t>, </a:t>
            </a:r>
            <a:r>
              <a:rPr lang="en-US" sz="2400" b="1" dirty="0" err="1">
                <a:latin typeface="Constantia" panose="02030602050306030303" pitchFamily="18" charset="0"/>
              </a:rPr>
              <a:t>mo’uuf</a:t>
            </a:r>
            <a:r>
              <a:rPr lang="en-US" sz="2400" b="1" dirty="0">
                <a:latin typeface="Constantia" panose="02030602050306030303" pitchFamily="18" charset="0"/>
              </a:rPr>
              <a:t> </a:t>
            </a:r>
            <a:r>
              <a:rPr lang="en-US" sz="2400" b="1" dirty="0" err="1">
                <a:latin typeface="Constantia" panose="02030602050306030303" pitchFamily="18" charset="0"/>
              </a:rPr>
              <a:t>kutannoo</a:t>
            </a:r>
            <a:r>
              <a:rPr lang="en-US" sz="2400" b="1" dirty="0">
                <a:latin typeface="Constantia" panose="02030602050306030303" pitchFamily="18" charset="0"/>
              </a:rPr>
              <a:t> </a:t>
            </a:r>
            <a:r>
              <a:rPr lang="en-US" sz="2400" b="1" dirty="0" err="1">
                <a:latin typeface="Constantia" panose="02030602050306030303" pitchFamily="18" charset="0"/>
              </a:rPr>
              <a:t>qabaadhu</a:t>
            </a:r>
            <a:r>
              <a:rPr lang="en-US" sz="2400" b="1" dirty="0">
                <a:latin typeface="Constantia" panose="02030602050306030303" pitchFamily="18" charset="0"/>
              </a:rPr>
              <a:t>, </a:t>
            </a:r>
            <a:r>
              <a:rPr lang="en-US" sz="2400" b="1" dirty="0" err="1">
                <a:latin typeface="Constantia" panose="02030602050306030303" pitchFamily="18" charset="0"/>
              </a:rPr>
              <a:t>kanaa</a:t>
            </a:r>
            <a:r>
              <a:rPr lang="en-US" sz="2400" b="1" dirty="0">
                <a:latin typeface="Constantia" panose="02030602050306030303" pitchFamily="18" charset="0"/>
              </a:rPr>
              <a:t> </a:t>
            </a:r>
            <a:r>
              <a:rPr lang="en-US" sz="2400" b="1" dirty="0" err="1">
                <a:latin typeface="Constantia" panose="02030602050306030303" pitchFamily="18" charset="0"/>
              </a:rPr>
              <a:t>achi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baddaa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EGW (</a:t>
            </a:r>
            <a:r>
              <a:rPr lang="en-US" sz="1600" b="1" dirty="0"/>
              <a:t>Ye Shall Receive Power, December 18</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507615"/>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n-US" sz="6600" dirty="0">
                <a:pattFill prst="narHorz">
                  <a:fgClr>
                    <a:srgbClr val="FFFF00"/>
                  </a:fgClr>
                  <a:bgClr>
                    <a:schemeClr val="accent6">
                      <a:lumMod val="20000"/>
                      <a:lumOff val="80000"/>
                    </a:schemeClr>
                  </a:bgClr>
                </a:pattFill>
                <a:effectLst>
                  <a:innerShdw blurRad="177800">
                    <a:schemeClr val="accent6">
                      <a:lumMod val="50000"/>
                    </a:schemeClr>
                  </a:innerShdw>
                </a:effectLst>
              </a:rPr>
              <a:t>AKKA ITTI CUBBUU WALDAA KEESSAA BALLEESSAN</a:t>
            </a:r>
            <a:endParaRPr lang="en" sz="6600" dirty="0">
              <a:pattFill prst="narHorz">
                <a:fgClr>
                  <a:srgbClr val="FFFF00"/>
                </a:fgClr>
                <a:bgClr>
                  <a:schemeClr val="accent6">
                    <a:lumMod val="20000"/>
                    <a:lumOff val="80000"/>
                  </a:schemeClr>
                </a:bgClr>
              </a:pattFill>
              <a:effectLst>
                <a:innerShdw blurRad="177800">
                  <a:schemeClr val="accent6">
                    <a:lumMod val="50000"/>
                  </a:schemeClr>
                </a:innerShdw>
              </a:effectLst>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1145</TotalTime>
  <Words>1296</Words>
  <Application>Microsoft Office PowerPoint</Application>
  <PresentationFormat>Panorámica</PresentationFormat>
  <Paragraphs>55</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 Display</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125</cp:revision>
  <dcterms:created xsi:type="dcterms:W3CDTF">2026-06-19T16:27:56Z</dcterms:created>
  <dcterms:modified xsi:type="dcterms:W3CDTF">2026-07-21T19:05:22Z</dcterms:modified>
</cp:coreProperties>
</file>