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varScale="1">
        <p:scale>
          <a:sx n="100" d="100"/>
          <a:sy n="100" d="100"/>
        </p:scale>
        <p:origin x="72"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t>1 Qorontoos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rgbClr val="105660"/>
              </a:solidFill>
            </a:rPr>
            <a:t>Nyaata waaqolii tolfamoof aarfaman</a:t>
          </a: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t>(Beekumsaa fi jaalala)</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dirty="0"/>
            <a:t>1 Qorontoos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1">
                  <a:lumMod val="50000"/>
                </a:schemeClr>
              </a:solidFill>
            </a:rPr>
            <a:t>Phaawuloos mirga qabu heera</a:t>
          </a: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t>(Mirga wangeelaa)</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t>1 Qorontoos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US" sz="2000" b="1" dirty="0">
              <a:solidFill>
                <a:schemeClr val="accent5">
                  <a:lumMod val="50000"/>
                </a:schemeClr>
              </a:solidFill>
            </a:rPr>
            <a:t>W</a:t>
          </a:r>
          <a:r>
            <a:rPr lang="en" sz="2000" b="1" dirty="0">
              <a:solidFill>
                <a:schemeClr val="accent5">
                  <a:lumMod val="50000"/>
                </a:schemeClr>
              </a:solidFill>
            </a:rPr>
            <a:t>aaqa tolfamaa ilaalchisee akeekkachiisa kenna</a:t>
          </a: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t>(Barumsa waan darbe irraa)</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t>1 Qorontoos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6">
                  <a:lumMod val="50000"/>
                </a:schemeClr>
              </a:solidFill>
            </a:rPr>
            <a:t>Xoofoo Gooftaa fi xoofoo seexanaa</a:t>
          </a: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t>(waaqa tolfamaa dhiisaa)</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t>1 Qorontoos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3">
                  <a:lumMod val="50000"/>
                </a:schemeClr>
              </a:solidFill>
            </a:rPr>
            <a:t>Waan gootan hundumaa ulfina Waaqayyoof godhaa</a:t>
          </a: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t>(Waanta seera qabeessaa fi waanta sirrii)</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Qorontoos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Warri jaboon, waaqolii tolfamoon waa’ee akka hin baafne beeku, sababni isaa Waaqa dhugaa tokkichatu jira.</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Warri dadhaboon immoo dubbii kana hin hubatin jiru.</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Qorontoos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1800" b="1" dirty="0"/>
            <a:t>Warri jaboon nyaata waaqolii tolfamoof dhihaate ni nyaatu, sababni isaa waaqolii tolfamoon nyaata faaluu akka isaan hin dandeenye waan beekaniif.</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1800" b="1" dirty="0"/>
            <a:t>Warri dadhaboon immoo yoo foon sana nyaatan akka waan cubbuu hojjetaniitti yaadu.</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en" sz="2000" b="1" dirty="0">
              <a:solidFill>
                <a:schemeClr val="tx1"/>
              </a:solidFill>
            </a:rPr>
            <a:t>Mirga miseensa waldaatiin sooramuu qabaachuu (1 Qor.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1800" b="1" dirty="0">
              <a:solidFill>
                <a:schemeClr val="tx2">
                  <a:lumMod val="20000"/>
                  <a:lumOff val="80000"/>
                </a:schemeClr>
              </a:solidFill>
              <a:effectLst>
                <a:outerShdw blurRad="38100" dist="38100" dir="2700000" algn="tl">
                  <a:srgbClr val="000000"/>
                </a:outerShdw>
              </a:effectLst>
            </a:rPr>
            <a:t>⁕ </a:t>
          </a:r>
          <a:r>
            <a:rPr lang="en" sz="1800" b="1" dirty="0">
              <a:effectLst>
                <a:outerShdw blurRad="38100" dist="38100" dir="2700000" algn="tl">
                  <a:srgbClr val="000000"/>
                </a:outerShdw>
              </a:effectLst>
            </a:rPr>
            <a:t>Mirga haadha manaatiin deggeramuu (1 Qor. 9:5)</a:t>
          </a:r>
          <a:endParaRPr lang="es-ES" sz="18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en" sz="2000" b="1" dirty="0">
              <a:effectLst>
                <a:outerShdw blurRad="50800" dist="38100" dir="5400000" algn="ctr" rotWithShape="0">
                  <a:schemeClr val="tx1"/>
                </a:outerShdw>
              </a:effectLst>
            </a:rPr>
            <a:t>Mirga hojii suphiinsaa baratamaa ta’e hojjechuu dhiisuu qabu (1 Qor.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n-US" sz="2000" b="1" dirty="0">
              <a:solidFill>
                <a:schemeClr val="tx1"/>
              </a:solidFill>
            </a:rPr>
            <a:t>A</a:t>
          </a:r>
          <a:r>
            <a:rPr lang="en" sz="2000" b="1" dirty="0">
              <a:solidFill>
                <a:schemeClr val="tx1"/>
              </a:solidFill>
            </a:rPr>
            <a:t>kkuma ergamoonni warri kaan godhan, akka ergamaatti mirga waldoota warra tajaajiluun deggeramuu akka qabu dubbata Phaawuloos.</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n" sz="1800" b="1" dirty="0">
              <a:effectLst>
                <a:outerShdw blurRad="38100" dist="38100" dir="2700000" algn="tl">
                  <a:srgbClr val="000000"/>
                </a:outerShdw>
              </a:effectLst>
            </a:rPr>
            <a:t>Amaleeffannaan walii galaa ergamoota gidduu jiru, tajaajila isaanii irratti akka isaan gargaaraniif haadha manoota isaanii wajjin deemuu dha. Dubartiin kun, akkuma abbaa manaa isheetii, mirga waldaadhaan deggeramu qabdi. </a:t>
          </a:r>
          <a:endParaRPr lang="es-ES" sz="18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n" sz="2000" b="1" dirty="0">
              <a:effectLst>
                <a:outerShdw blurRad="50800" dist="38100" dir="5400000" algn="ctr" rotWithShape="0">
                  <a:schemeClr val="tx1"/>
                </a:outerShdw>
              </a:effectLst>
            </a:rPr>
            <a:t>Ofittummaa irraa bilisa ta’uu isaa agarsiisuuf akkasumas carraa miseensota waldaa irraa fayyadamuutti dhimma baa’a namoonni jedhanii akka hin yaanneef, Phaawuloos waan ittiin jiraatu argachuuf hojjeta.</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custLinFactNeighborY="-2696"/>
      <dgm:spPr/>
    </dgm:pt>
    <dgm:pt modelId="{5B844668-161A-40CE-834D-DBA7B2491ED1}" type="pres">
      <dgm:prSet presAssocID="{3FB8E94F-B91A-4F40-9FBD-1868CAA1D215}" presName="img" presStyleLbl="fgImgPlace1" presStyleIdx="1" presStyleCnt="3" custLinFactNeighborY="-3372"/>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custLinFactNeighborY="-6743"/>
      <dgm:spPr/>
    </dgm:pt>
    <dgm:pt modelId="{099A9D28-0AA8-42AD-86D9-0B379C1B1FD4}" type="pres">
      <dgm:prSet presAssocID="{EA4EAAA4-3102-49A9-8391-4D88A61E3350}" presName="img" presStyleLbl="fgImgPlace1" presStyleIdx="2" presStyleCnt="3" custLinFactNeighborY="-8430"/>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Namichi qalma qalu, nyaata aarsaa waaqa tolfamaaf dhihaatus kan aarsaaf hin dhihaannes ni gurgura. Amanaan tokko eessaa dhufe jedhee utuu hin gaafatin haa nyaatu, yoo kanaa achi foon nyaachuuf seera qabeessa hin taane nyaata yaada jedhu nama keessatti uuma (1 Qor.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en" sz="2000" b="1" dirty="0">
              <a:effectLst>
                <a:outerShdw blurRad="38100" dist="38100" dir="2700000" algn="tl">
                  <a:srgbClr val="000000">
                    <a:alpha val="43137"/>
                  </a:srgbClr>
                </a:outerShdw>
              </a:effectLst>
            </a:rPr>
            <a:t>Namni amanaa hin taane nyaataaf nama amane afeere. Inni amanaan utuu hin gaafatin nyaate (waanti hundinuu isaaf heyyamamaa dha). Garuu namni keessummummaaf afeere, foon waaqa tolfamaaf dhihaate dha ittiin jjedha. Kanaaf, akka yaada namicha keessummummaaf waame sanaa hin miineef, amanaan sun sana nyaachuun sirrii miti. (1 Qorontoos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6789">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5747"/>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9176"/>
          <a:ext cx="5886449" cy="353454"/>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Qorontoos 8</a:t>
          </a:r>
        </a:p>
      </dsp:txBody>
      <dsp:txXfrm>
        <a:off x="17254" y="26430"/>
        <a:ext cx="5851941" cy="318946"/>
      </dsp:txXfrm>
    </dsp:sp>
    <dsp:sp modelId="{CBDBDD01-3099-41C2-BE30-1FC52A6D2D21}">
      <dsp:nvSpPr>
        <dsp:cNvPr id="0" name=""/>
        <dsp:cNvSpPr/>
      </dsp:nvSpPr>
      <dsp:spPr>
        <a:xfrm>
          <a:off x="0" y="362630"/>
          <a:ext cx="5886449" cy="89424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rgbClr val="105660"/>
              </a:solidFill>
            </a:rPr>
            <a:t>Nyaata waaqolii tolfamoof aarfaman</a:t>
          </a:r>
        </a:p>
        <a:p>
          <a:pPr marL="228600" lvl="1" indent="-228600" algn="l" defTabSz="889000">
            <a:lnSpc>
              <a:spcPct val="90000"/>
            </a:lnSpc>
            <a:spcBef>
              <a:spcPct val="0"/>
            </a:spcBef>
            <a:spcAft>
              <a:spcPct val="20000"/>
            </a:spcAft>
            <a:buNone/>
          </a:pPr>
          <a:r>
            <a:rPr lang="en" sz="2000" b="1" kern="1200" dirty="0"/>
            <a:t>(Beekumsaa fi jaalala)</a:t>
          </a:r>
        </a:p>
      </dsp:txBody>
      <dsp:txXfrm>
        <a:off x="0" y="362630"/>
        <a:ext cx="5886449" cy="894240"/>
      </dsp:txXfrm>
    </dsp:sp>
    <dsp:sp modelId="{D23DF7B9-1508-4D64-BF74-796D8F9392E5}">
      <dsp:nvSpPr>
        <dsp:cNvPr id="0" name=""/>
        <dsp:cNvSpPr/>
      </dsp:nvSpPr>
      <dsp:spPr>
        <a:xfrm>
          <a:off x="0" y="1256870"/>
          <a:ext cx="5886449" cy="353454"/>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Qorontoos 9</a:t>
          </a:r>
        </a:p>
      </dsp:txBody>
      <dsp:txXfrm>
        <a:off x="17254" y="1274124"/>
        <a:ext cx="5851941" cy="318946"/>
      </dsp:txXfrm>
    </dsp:sp>
    <dsp:sp modelId="{EFC215ED-B80C-46B7-91C7-A6AC412A000D}">
      <dsp:nvSpPr>
        <dsp:cNvPr id="0" name=""/>
        <dsp:cNvSpPr/>
      </dsp:nvSpPr>
      <dsp:spPr>
        <a:xfrm>
          <a:off x="0" y="1610324"/>
          <a:ext cx="5886449" cy="89424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1">
                  <a:lumMod val="50000"/>
                </a:schemeClr>
              </a:solidFill>
            </a:rPr>
            <a:t>Phaawuloos mirga qabu heera</a:t>
          </a:r>
        </a:p>
        <a:p>
          <a:pPr marL="228600" lvl="1" indent="-228600" algn="l" defTabSz="889000">
            <a:lnSpc>
              <a:spcPct val="90000"/>
            </a:lnSpc>
            <a:spcBef>
              <a:spcPct val="0"/>
            </a:spcBef>
            <a:spcAft>
              <a:spcPct val="20000"/>
            </a:spcAft>
            <a:buNone/>
          </a:pPr>
          <a:r>
            <a:rPr lang="en" sz="2000" b="1" kern="1200" dirty="0"/>
            <a:t>(Mirga wangeelaa)</a:t>
          </a:r>
        </a:p>
      </dsp:txBody>
      <dsp:txXfrm>
        <a:off x="0" y="1610324"/>
        <a:ext cx="5886449" cy="894240"/>
      </dsp:txXfrm>
    </dsp:sp>
    <dsp:sp modelId="{44612A3A-7010-455E-982D-13892276492C}">
      <dsp:nvSpPr>
        <dsp:cNvPr id="0" name=""/>
        <dsp:cNvSpPr/>
      </dsp:nvSpPr>
      <dsp:spPr>
        <a:xfrm>
          <a:off x="0" y="2504564"/>
          <a:ext cx="5886449" cy="353454"/>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Qorontoos 10:1-13</a:t>
          </a:r>
        </a:p>
      </dsp:txBody>
      <dsp:txXfrm>
        <a:off x="17254" y="2521818"/>
        <a:ext cx="5851941" cy="318946"/>
      </dsp:txXfrm>
    </dsp:sp>
    <dsp:sp modelId="{10B49261-2E38-4333-877D-540977F0CE76}">
      <dsp:nvSpPr>
        <dsp:cNvPr id="0" name=""/>
        <dsp:cNvSpPr/>
      </dsp:nvSpPr>
      <dsp:spPr>
        <a:xfrm>
          <a:off x="0" y="2858018"/>
          <a:ext cx="5886449" cy="978075"/>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US" sz="2000" b="1" kern="1200" dirty="0">
              <a:solidFill>
                <a:schemeClr val="accent5">
                  <a:lumMod val="50000"/>
                </a:schemeClr>
              </a:solidFill>
            </a:rPr>
            <a:t>W</a:t>
          </a:r>
          <a:r>
            <a:rPr lang="en" sz="2000" b="1" kern="1200" dirty="0">
              <a:solidFill>
                <a:schemeClr val="accent5">
                  <a:lumMod val="50000"/>
                </a:schemeClr>
              </a:solidFill>
            </a:rPr>
            <a:t>aaqa tolfamaa ilaalchisee akeekkachiisa kenna</a:t>
          </a:r>
        </a:p>
        <a:p>
          <a:pPr marL="228600" lvl="1" indent="-228600" algn="l" defTabSz="889000">
            <a:lnSpc>
              <a:spcPct val="90000"/>
            </a:lnSpc>
            <a:spcBef>
              <a:spcPct val="0"/>
            </a:spcBef>
            <a:spcAft>
              <a:spcPct val="20000"/>
            </a:spcAft>
            <a:buNone/>
          </a:pPr>
          <a:r>
            <a:rPr lang="en" sz="2000" b="1" kern="1200" dirty="0"/>
            <a:t>(Barumsa waan darbe irraa)</a:t>
          </a:r>
        </a:p>
      </dsp:txBody>
      <dsp:txXfrm>
        <a:off x="0" y="2858018"/>
        <a:ext cx="5886449" cy="978075"/>
      </dsp:txXfrm>
    </dsp:sp>
    <dsp:sp modelId="{E02B32B1-A93B-45CE-A8E9-B011A91A1719}">
      <dsp:nvSpPr>
        <dsp:cNvPr id="0" name=""/>
        <dsp:cNvSpPr/>
      </dsp:nvSpPr>
      <dsp:spPr>
        <a:xfrm>
          <a:off x="0" y="3836093"/>
          <a:ext cx="5886449" cy="353454"/>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Qorontoos 10:14-22</a:t>
          </a:r>
        </a:p>
      </dsp:txBody>
      <dsp:txXfrm>
        <a:off x="17254" y="3853347"/>
        <a:ext cx="5851941" cy="318946"/>
      </dsp:txXfrm>
    </dsp:sp>
    <dsp:sp modelId="{F6C34058-B94A-4665-B0D2-FAC45F96C35E}">
      <dsp:nvSpPr>
        <dsp:cNvPr id="0" name=""/>
        <dsp:cNvSpPr/>
      </dsp:nvSpPr>
      <dsp:spPr>
        <a:xfrm>
          <a:off x="0" y="4189547"/>
          <a:ext cx="5886449" cy="89424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6">
                  <a:lumMod val="50000"/>
                </a:schemeClr>
              </a:solidFill>
            </a:rPr>
            <a:t>Xoofoo Gooftaa fi xoofoo seexanaa</a:t>
          </a:r>
        </a:p>
        <a:p>
          <a:pPr marL="228600" lvl="1" indent="-228600" algn="l" defTabSz="889000">
            <a:lnSpc>
              <a:spcPct val="90000"/>
            </a:lnSpc>
            <a:spcBef>
              <a:spcPct val="0"/>
            </a:spcBef>
            <a:spcAft>
              <a:spcPct val="20000"/>
            </a:spcAft>
            <a:buNone/>
          </a:pPr>
          <a:r>
            <a:rPr lang="en" sz="2000" b="1" kern="1200" dirty="0"/>
            <a:t>(waaqa tolfamaa dhiisaa)</a:t>
          </a:r>
        </a:p>
      </dsp:txBody>
      <dsp:txXfrm>
        <a:off x="0" y="4189547"/>
        <a:ext cx="5886449" cy="894240"/>
      </dsp:txXfrm>
    </dsp:sp>
    <dsp:sp modelId="{98DC2228-4CA8-4FBD-BE7A-F2BCAB7EE064}">
      <dsp:nvSpPr>
        <dsp:cNvPr id="0" name=""/>
        <dsp:cNvSpPr/>
      </dsp:nvSpPr>
      <dsp:spPr>
        <a:xfrm>
          <a:off x="0" y="5083787"/>
          <a:ext cx="5886449" cy="353454"/>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Qorontoos 10:23-33</a:t>
          </a:r>
        </a:p>
      </dsp:txBody>
      <dsp:txXfrm>
        <a:off x="17254" y="5101041"/>
        <a:ext cx="5851941" cy="318946"/>
      </dsp:txXfrm>
    </dsp:sp>
    <dsp:sp modelId="{A64A5609-2709-430E-A009-E012925686C4}">
      <dsp:nvSpPr>
        <dsp:cNvPr id="0" name=""/>
        <dsp:cNvSpPr/>
      </dsp:nvSpPr>
      <dsp:spPr>
        <a:xfrm>
          <a:off x="0" y="5437241"/>
          <a:ext cx="5886449" cy="978075"/>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3">
                  <a:lumMod val="50000"/>
                </a:schemeClr>
              </a:solidFill>
            </a:rPr>
            <a:t>Waan gootan hundumaa ulfina Waaqayyoof godhaa</a:t>
          </a:r>
        </a:p>
        <a:p>
          <a:pPr marL="228600" lvl="1" indent="-228600" algn="l" defTabSz="889000">
            <a:lnSpc>
              <a:spcPct val="90000"/>
            </a:lnSpc>
            <a:spcBef>
              <a:spcPct val="0"/>
            </a:spcBef>
            <a:spcAft>
              <a:spcPct val="20000"/>
            </a:spcAft>
            <a:buNone/>
          </a:pPr>
          <a:r>
            <a:rPr lang="en" sz="2000" b="1" kern="1200" dirty="0"/>
            <a:t>(Waanta seera qabeessaa fi waanta sirrii)</a:t>
          </a:r>
        </a:p>
      </dsp:txBody>
      <dsp:txXfrm>
        <a:off x="0" y="5437241"/>
        <a:ext cx="5886449" cy="9780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Qorontoos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Warri jaboon, waaqolii tolfamoon waa’ee akka hin baafne beeku, sababni isaa Waaqa dhugaa tokkichatu jira.</a:t>
          </a: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Warri dadhaboon immoo dubbii kana hin hubatin jiru.</a:t>
          </a: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Qorontoos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Warri jaboon nyaata waaqolii tolfamoof dhihaate ni nyaatu, sababni isaa waaqolii tolfamoon nyaata faaluu akka isaan hin dandeenye waan beekaniif.</a:t>
          </a: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n" sz="1800" b="1" kern="1200" dirty="0"/>
            <a:t>Warri dadhaboon immoo yoo foon sana nyaatan akka waan cubbuu hojjetaniitti yaadu.</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en" sz="2000" b="1" kern="1200" dirty="0">
              <a:solidFill>
                <a:schemeClr val="tx1"/>
              </a:solidFill>
            </a:rPr>
            <a:t>Mirga miseensa waldaatiin sooramuu qabaachuu (1 Qor.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n-US" sz="2000" b="1" kern="1200" dirty="0">
              <a:solidFill>
                <a:schemeClr val="tx1"/>
              </a:solidFill>
            </a:rPr>
            <a:t>A</a:t>
          </a:r>
          <a:r>
            <a:rPr lang="en" sz="2000" b="1" kern="1200" dirty="0">
              <a:solidFill>
                <a:schemeClr val="tx1"/>
              </a:solidFill>
            </a:rPr>
            <a:t>kkuma ergamoonni warri kaan godhan, akka ergamaatti mirga waldoota warra tajaajiluun deggeramuu akka qabu dubbata Phaawuloos.</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484508"/>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 sz="1800" b="1" kern="1200" dirty="0">
              <a:solidFill>
                <a:schemeClr val="tx2">
                  <a:lumMod val="20000"/>
                  <a:lumOff val="80000"/>
                </a:schemeClr>
              </a:solidFill>
              <a:effectLst>
                <a:outerShdw blurRad="38100" dist="38100" dir="2700000" algn="tl">
                  <a:srgbClr val="000000"/>
                </a:outerShdw>
              </a:effectLst>
            </a:rPr>
            <a:t>⁕ </a:t>
          </a:r>
          <a:r>
            <a:rPr lang="en" sz="1800" b="1" kern="1200" dirty="0">
              <a:effectLst>
                <a:outerShdw blurRad="38100" dist="38100" dir="2700000" algn="tl">
                  <a:srgbClr val="000000"/>
                </a:outerShdw>
              </a:effectLst>
            </a:rPr>
            <a:t>Mirga haadha manaatiin deggeramuu (1 Qor. 9:5)</a:t>
          </a:r>
          <a:endParaRPr lang="es-ES" sz="1800" kern="1200" dirty="0">
            <a:effectLst>
              <a:outerShdw blurRad="38100" dist="38100" dir="2700000" algn="tl">
                <a:srgbClr val="000000"/>
              </a:outerShdw>
            </a:effectLst>
          </a:endParaRPr>
        </a:p>
        <a:p>
          <a:pPr marL="171450" lvl="1" indent="-171450" algn="l" defTabSz="800100">
            <a:lnSpc>
              <a:spcPct val="90000"/>
            </a:lnSpc>
            <a:spcBef>
              <a:spcPct val="0"/>
            </a:spcBef>
            <a:spcAft>
              <a:spcPct val="15000"/>
            </a:spcAft>
            <a:buFont typeface="Wingdings" panose="05000000000000000000" pitchFamily="2" charset="2"/>
            <a:buChar char="Ø"/>
          </a:pPr>
          <a:r>
            <a:rPr lang="en" sz="1800" b="1" kern="1200" dirty="0">
              <a:effectLst>
                <a:outerShdw blurRad="38100" dist="38100" dir="2700000" algn="tl">
                  <a:srgbClr val="000000"/>
                </a:outerShdw>
              </a:effectLst>
            </a:rPr>
            <a:t>Amaleeffannaan walii galaa ergamoota gidduu jiru, tajaajila isaanii irratti akka isaan gargaaraniif haadha manoota isaanii wajjin deemuu dha. Dubartiin kun, akkuma abbaa manaa isheetii, mirga waldaadhaan deggeramu qabdi. </a:t>
          </a:r>
          <a:endParaRPr lang="es-ES" sz="1800" kern="1200" dirty="0">
            <a:effectLst>
              <a:outerShdw blurRad="38100" dist="38100" dir="2700000" algn="tl">
                <a:srgbClr val="000000"/>
              </a:outerShdw>
            </a:effectLst>
          </a:endParaRPr>
        </a:p>
      </dsp:txBody>
      <dsp:txXfrm>
        <a:off x="2449030" y="1484508"/>
        <a:ext cx="9104392" cy="1383460"/>
      </dsp:txXfrm>
    </dsp:sp>
    <dsp:sp modelId="{5B844668-161A-40CE-834D-DBA7B2491ED1}">
      <dsp:nvSpPr>
        <dsp:cNvPr id="0" name=""/>
        <dsp:cNvSpPr/>
      </dsp:nvSpPr>
      <dsp:spPr>
        <a:xfrm>
          <a:off x="138346" y="162283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2950325"/>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en" sz="2000" b="1" kern="1200" dirty="0">
              <a:effectLst>
                <a:outerShdw blurRad="50800" dist="38100" dir="5400000" algn="ctr" rotWithShape="0">
                  <a:schemeClr val="tx1"/>
                </a:outerShdw>
              </a:effectLst>
            </a:rPr>
            <a:t>Mirga hojii suphiinsaa baratamaa ta’e hojjechuu dhiisuu qabu (1 Qor.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50800" dist="38100" dir="5400000" algn="ctr" rotWithShape="0">
                  <a:schemeClr val="tx1"/>
                </a:outerShdw>
              </a:effectLst>
            </a:rPr>
            <a:t>Ofittummaa irraa bilisa ta’uu isaa agarsiisuuf akkasumas carraa miseensota waldaa irraa fayyadamuutti dhimma baa’a namoonni jedhanii akka hin yaanneef, Phaawuloos waan ittiin jiraatu argachuuf hojjeta.</a:t>
          </a:r>
          <a:endParaRPr lang="es-ES" sz="2000" kern="1200" dirty="0">
            <a:effectLst>
              <a:outerShdw blurRad="50800" dist="38100" dir="5400000" algn="ctr" rotWithShape="0">
                <a:schemeClr val="tx1"/>
              </a:outerShdw>
            </a:effectLst>
          </a:endParaRPr>
        </a:p>
      </dsp:txBody>
      <dsp:txXfrm>
        <a:off x="2449030" y="2950325"/>
        <a:ext cx="9104392" cy="1383460"/>
      </dsp:txXfrm>
    </dsp:sp>
    <dsp:sp modelId="{099A9D28-0AA8-42AD-86D9-0B379C1B1FD4}">
      <dsp:nvSpPr>
        <dsp:cNvPr id="0" name=""/>
        <dsp:cNvSpPr/>
      </dsp:nvSpPr>
      <dsp:spPr>
        <a:xfrm>
          <a:off x="138346" y="30886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Namichi qalma qalu, nyaata aarsaa waaqa tolfamaaf dhihaatus kan aarsaaf hin dhihaannes ni gurgura. Amanaan tokko eessaa dhufe jedhee utuu hin gaafatin haa nyaatu, yoo kanaa achi foon nyaachuuf seera qabeessa hin taane nyaata yaada jedhu nama keessatti uuma (1 Qor.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278811"/>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Namni amanaa hin taane nyaataaf nama amane afeere. Inni amanaan utuu hin gaafatin nyaate (waanti hundinuu isaaf heyyamamaa dha). Garuu namni keessummummaaf afeere, foon waaqa tolfamaaf dhihaate dha ittiin jjedha. Kanaaf, akka yaada namicha keessummummaaf waame sanaa hin miineef, amanaan sun sana nyaachuun sirrii miti. (1 Qorontoos 10:27-29).</a:t>
          </a:r>
          <a:endParaRPr lang="es-ES" sz="2000" kern="1200" dirty="0">
            <a:effectLst>
              <a:outerShdw blurRad="38100" dist="38100" dir="2700000" algn="tl">
                <a:srgbClr val="000000">
                  <a:alpha val="43137"/>
                </a:srgbClr>
              </a:outerShdw>
            </a:effectLst>
          </a:endParaRPr>
        </a:p>
      </dsp:txBody>
      <dsp:txXfrm>
        <a:off x="24197" y="1278811"/>
        <a:ext cx="9323998" cy="1506524"/>
      </dsp:txXfrm>
    </dsp:sp>
    <dsp:sp modelId="{599A541C-F2D6-406B-8AAD-AE6417A2067B}">
      <dsp:nvSpPr>
        <dsp:cNvPr id="0" name=""/>
        <dsp:cNvSpPr/>
      </dsp:nvSpPr>
      <dsp:spPr>
        <a:xfrm>
          <a:off x="9517564" y="1290505"/>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24/07/2026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24/07/2026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24/07/2026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24/07/2026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1602557" y="0"/>
            <a:ext cx="6874693" cy="2308324"/>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n-US" sz="4800" b="1" spc="300" dirty="0">
                <a:ln w="10160">
                  <a:noFill/>
                  <a:prstDash val="solid"/>
                </a:ln>
                <a:solidFill>
                  <a:schemeClr val="bg2">
                    <a:lumMod val="40000"/>
                    <a:lumOff val="60000"/>
                  </a:schemeClr>
                </a:solidFill>
                <a:effectLst>
                  <a:outerShdw blurRad="38100" dist="22860" dir="5400000" algn="tl" rotWithShape="0">
                    <a:srgbClr val="00B0F0"/>
                  </a:outerShdw>
                </a:effectLst>
              </a:rPr>
              <a:t>WAAN HUNDUMAA ULFINA WAAQAYYOOTIIF</a:t>
            </a:r>
            <a:endParaRPr lang="en" sz="4800" b="1" spc="300" dirty="0">
              <a:ln w="10160">
                <a:noFill/>
                <a:prstDash val="solid"/>
              </a:ln>
              <a:solidFill>
                <a:schemeClr val="bg2">
                  <a:lumMod val="40000"/>
                  <a:lumOff val="60000"/>
                </a:schemeClr>
              </a:solidFill>
              <a:effectLst>
                <a:outerShdw blurRad="38100" dist="22860" dir="5400000" algn="tl" rotWithShape="0">
                  <a:srgbClr val="00B0F0"/>
                </a:outerShdw>
              </a:effectLst>
            </a:endParaRPr>
          </a:p>
        </p:txBody>
      </p:sp>
      <p:sp>
        <p:nvSpPr>
          <p:cNvPr id="5" name="CuadroTexto 4">
            <a:extLst>
              <a:ext uri="{FF2B5EF4-FFF2-40B4-BE49-F238E27FC236}">
                <a16:creationId xmlns:a16="http://schemas.microsoft.com/office/drawing/2014/main" id="{CE025969-990F-9A01-7014-E1DA1A0EF546}"/>
              </a:ext>
            </a:extLst>
          </p:cNvPr>
          <p:cNvSpPr txBox="1"/>
          <p:nvPr/>
        </p:nvSpPr>
        <p:spPr>
          <a:xfrm>
            <a:off x="9304863" y="6515100"/>
            <a:ext cx="2887137" cy="338554"/>
          </a:xfrm>
          <a:prstGeom prst="rect">
            <a:avLst/>
          </a:prstGeom>
          <a:noFill/>
        </p:spPr>
        <p:txBody>
          <a:bodyPr wrap="none" rtlCol="0">
            <a:spAutoFit/>
          </a:bodyPr>
          <a:lstStyle/>
          <a:p>
            <a:pPr algn="r"/>
            <a:r>
              <a:rPr lang="en-US" sz="1600" b="1" dirty="0" err="1">
                <a:solidFill>
                  <a:srgbClr val="C7E6A4"/>
                </a:solidFill>
                <a:effectLst>
                  <a:outerShdw blurRad="38100" dist="38100" dir="2700000" algn="tl">
                    <a:srgbClr val="000000">
                      <a:alpha val="43137"/>
                    </a:srgbClr>
                  </a:outerShdw>
                </a:effectLst>
              </a:rPr>
              <a:t>Barnoota</a:t>
            </a:r>
            <a:r>
              <a:rPr lang="en" sz="1600" b="1" dirty="0">
                <a:solidFill>
                  <a:srgbClr val="C7E6A4"/>
                </a:solidFill>
                <a:effectLst>
                  <a:outerShdw blurRad="38100" dist="38100" dir="2700000" algn="tl">
                    <a:srgbClr val="000000">
                      <a:alpha val="43137"/>
                    </a:srgbClr>
                  </a:outerShdw>
                </a:effectLst>
              </a:rPr>
              <a:t> 5</a:t>
            </a:r>
            <a:r>
              <a:rPr lang="en-US" sz="1600" b="1" dirty="0" err="1">
                <a:solidFill>
                  <a:srgbClr val="C7E6A4"/>
                </a:solidFill>
                <a:effectLst>
                  <a:outerShdw blurRad="38100" dist="38100" dir="2700000" algn="tl">
                    <a:srgbClr val="000000">
                      <a:alpha val="43137"/>
                    </a:srgbClr>
                  </a:outerShdw>
                </a:effectLst>
              </a:rPr>
              <a:t>ffaa</a:t>
            </a:r>
            <a:r>
              <a:rPr lang="en" sz="1600" b="1" dirty="0">
                <a:solidFill>
                  <a:srgbClr val="C7E6A4"/>
                </a:solidFill>
                <a:effectLst>
                  <a:outerShdw blurRad="38100" dist="38100" dir="2700000" algn="tl">
                    <a:srgbClr val="000000">
                      <a:alpha val="43137"/>
                    </a:srgbClr>
                  </a:outerShdw>
                </a:effectLst>
              </a:rPr>
              <a:t> </a:t>
            </a:r>
            <a:r>
              <a:rPr lang="en-US" sz="1600" b="1" dirty="0" err="1">
                <a:solidFill>
                  <a:srgbClr val="C7E6A4"/>
                </a:solidFill>
                <a:effectLst>
                  <a:outerShdw blurRad="38100" dist="38100" dir="2700000" algn="tl">
                    <a:srgbClr val="000000">
                      <a:alpha val="43137"/>
                    </a:srgbClr>
                  </a:outerShdw>
                </a:effectLst>
              </a:rPr>
              <a:t>Hagayya</a:t>
            </a:r>
            <a:r>
              <a:rPr lang="en" sz="1600" b="1" dirty="0">
                <a:solidFill>
                  <a:srgbClr val="C7E6A4"/>
                </a:solidFill>
                <a:effectLst>
                  <a:outerShdw blurRad="38100" dist="38100" dir="2700000" algn="tl">
                    <a:srgbClr val="000000">
                      <a:alpha val="43137"/>
                    </a:srgbClr>
                  </a:outerShdw>
                </a:effectLst>
              </a:rPr>
              <a:t> 1, 2026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295650" cy="304698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Kanaafuu</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yoo</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nyaattan</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ykn</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yoo</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dhugdan</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ykn</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yoo</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waanuma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fedhe</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illee</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hojjettan</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waan</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hunda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ulfina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Waaqayyootiif</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a:t>
            </a:r>
            <a:r>
              <a:rPr kumimoji="0" lang="en-US" sz="2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hojjedhaa</a:t>
            </a: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a:t>
            </a:r>
            <a:r>
              <a:rPr kumimoji="0" lang="es-ES" sz="18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Qorontoos</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 10:31)</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923330"/>
          </a:xfrm>
          <a:prstGeom prst="rect">
            <a:avLst/>
          </a:prstGeom>
          <a:noFill/>
        </p:spPr>
        <p:txBody>
          <a:bodyPr wrap="square" rtlCol="0">
            <a:spAutoFit/>
          </a:bodyPr>
          <a:lstStyle/>
          <a:p>
            <a:pPr>
              <a:spcBef>
                <a:spcPts val="600"/>
              </a:spcBef>
            </a:pPr>
            <a:r>
              <a:rPr lang="en" b="1" dirty="0"/>
              <a:t>1 Qorontoos 7 irraa kaasuudhaan, Phaawuloos gaaffilee tarreeffamanii xalayaadhaan isaaf ergaman deebisuudhaaf of kenn (1 Qor. 7:1a).</a:t>
            </a:r>
            <a:endParaRPr lang="es-ES"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2682175363"/>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092887"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 b="1" dirty="0">
                <a:solidFill>
                  <a:prstClr val="black"/>
                </a:solidFill>
                <a:latin typeface="Aptos" panose="02110004020202020204"/>
              </a:rPr>
              <a:t>Yaada kanaa wajjin wal qabatee, waanti waldaa keessattis haa ta’u dhuunfaatti hojjetamu kam iyyuu, ulfina Waaqayyootiif ta’uu akka qabu dubbata.</a:t>
            </a:r>
            <a:endParaRPr kumimoji="0" lang="en" b="1" i="0" u="none" strike="noStrike" kern="1200" cap="none" spc="0" normalizeH="0" baseline="0" noProof="0" dirty="0">
              <a:ln>
                <a:noFill/>
              </a:ln>
              <a:solidFill>
                <a:prstClr val="black"/>
              </a:solidFill>
              <a:effectLst/>
              <a:uLnTx/>
              <a:uFillTx/>
              <a:latin typeface="Aptos" panose="02110004020202020204"/>
            </a:endParaRP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31294"/>
            <a:ext cx="609444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Haa ta’u malee, mata duree hunda keessatti hiituu waloo</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itti hammachiisa: innis jaalalaa fi wal kabajuu, isa waldaa gara tokkommaatti qajeechu dha.</a:t>
            </a:r>
            <a:endParaRPr kumimoji="0" lang="en"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19" y="987312"/>
            <a:ext cx="6094444"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Yooma boqonnaa 8-10 keessatti irra guddeessa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waa’ee waaqa tolfamaa irratti dubbata ta’e iyyuu, sababa kanaatiif jecha, Phaawuloos mata dureewwan cubbuu kanaa wajjin walitti dhufeenya hin qabne gidduu gaggasha.</a:t>
            </a:r>
            <a:endParaRPr kumimoji="0" lang="en"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000" b="1" dirty="0">
                <a:ln/>
                <a:solidFill>
                  <a:schemeClr val="accent3"/>
                </a:solidFill>
              </a:rPr>
              <a:t>BEEKUMSAA FI JAALALA</a:t>
            </a:r>
            <a:endParaRPr lang="en" sz="2000" b="1" dirty="0">
              <a:ln/>
              <a:solidFill>
                <a:schemeClr val="accent4">
                  <a:lumMod val="50000"/>
                </a:schemeClr>
              </a:solidFill>
            </a:endParaRPr>
          </a:p>
        </p:txBody>
      </p:sp>
      <p:sp>
        <p:nvSpPr>
          <p:cNvPr id="5" name="CuadroTexto 4">
            <a:extLst>
              <a:ext uri="{FF2B5EF4-FFF2-40B4-BE49-F238E27FC236}">
                <a16:creationId xmlns:a16="http://schemas.microsoft.com/office/drawing/2014/main" id="{6EDFFC6B-DAB9-4B3F-1FBA-6CE86533DD10}"/>
              </a:ext>
            </a:extLst>
          </p:cNvPr>
          <p:cNvSpPr txBox="1"/>
          <p:nvPr/>
        </p:nvSpPr>
        <p:spPr>
          <a:xfrm>
            <a:off x="2691020" y="828482"/>
            <a:ext cx="6619462" cy="584775"/>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err="1">
                <a:solidFill>
                  <a:schemeClr val="accent1">
                    <a:lumMod val="75000"/>
                  </a:schemeClr>
                </a:solidFill>
                <a:latin typeface="Comic Sans MS" panose="030F0702030302020204" pitchFamily="66" charset="0"/>
              </a:rPr>
              <a:t>Beekumsi</a:t>
            </a:r>
            <a:r>
              <a:rPr lang="en-US" b="1" dirty="0">
                <a:solidFill>
                  <a:schemeClr val="accent1">
                    <a:lumMod val="75000"/>
                  </a:schemeClr>
                </a:solidFill>
                <a:latin typeface="Comic Sans MS" panose="030F0702030302020204" pitchFamily="66" charset="0"/>
              </a:rPr>
              <a:t> of </a:t>
            </a:r>
            <a:r>
              <a:rPr lang="en-US" b="1" dirty="0" err="1">
                <a:solidFill>
                  <a:schemeClr val="accent1">
                    <a:lumMod val="75000"/>
                  </a:schemeClr>
                </a:solidFill>
                <a:latin typeface="Comic Sans MS" panose="030F0702030302020204" pitchFamily="66" charset="0"/>
              </a:rPr>
              <a:t>nama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tuulchisa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jaalalli</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garuu</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nama</a:t>
            </a:r>
            <a:r>
              <a:rPr lang="en-US" b="1" dirty="0">
                <a:solidFill>
                  <a:schemeClr val="accent1">
                    <a:lumMod val="75000"/>
                  </a:schemeClr>
                </a:solidFill>
                <a:latin typeface="Comic Sans MS" panose="030F0702030302020204" pitchFamily="66" charset="0"/>
              </a:rPr>
              <a:t> </a:t>
            </a:r>
            <a:r>
              <a:rPr lang="en-US" b="1" dirty="0" err="1">
                <a:solidFill>
                  <a:schemeClr val="accent1">
                    <a:lumMod val="75000"/>
                  </a:schemeClr>
                </a:solidFill>
                <a:latin typeface="Comic Sans MS" panose="030F0702030302020204" pitchFamily="66" charset="0"/>
              </a:rPr>
              <a:t>ijaara</a:t>
            </a:r>
            <a:r>
              <a:rPr lang="en-US" b="1" dirty="0">
                <a:solidFill>
                  <a:schemeClr val="accent1">
                    <a:lumMod val="75000"/>
                  </a:schemeClr>
                </a:solidFill>
                <a:latin typeface="Comic Sans MS" panose="030F0702030302020204" pitchFamily="66" charset="0"/>
              </a:rPr>
              <a:t>.</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(1 Qor.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4764" y="1612646"/>
            <a:ext cx="12192000" cy="400110"/>
          </a:xfrm>
          <a:prstGeom prst="rect">
            <a:avLst/>
          </a:prstGeom>
          <a:noFill/>
        </p:spPr>
        <p:txBody>
          <a:bodyPr wrap="square" rtlCol="0">
            <a:spAutoFit/>
          </a:bodyPr>
          <a:lstStyle/>
          <a:p>
            <a:pPr algn="ctr">
              <a:spcBef>
                <a:spcPts val="600"/>
              </a:spcBef>
            </a:pPr>
            <a:r>
              <a:rPr lang="en" sz="2000" b="1" dirty="0"/>
              <a:t>Phaauloos waldaa garee lamatti “qooda”: “jaboo” fi “laafoo”.</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9389" y="4413691"/>
            <a:ext cx="6834183" cy="1323439"/>
          </a:xfrm>
          <a:prstGeom prst="rect">
            <a:avLst/>
          </a:prstGeom>
          <a:noFill/>
        </p:spPr>
        <p:txBody>
          <a:bodyPr wrap="square">
            <a:spAutoFit/>
          </a:bodyPr>
          <a:lstStyle/>
          <a:p>
            <a:pPr>
              <a:spcBef>
                <a:spcPts val="600"/>
              </a:spcBef>
            </a:pPr>
            <a:r>
              <a:rPr lang="en" sz="2000" b="1" dirty="0"/>
              <a:t>Garuu warri jaboon, karaa beekumsaa fi fakkeenyummaa isaanii, warra dadhaboo kuffisuu ni danda’u (1 Qor. 8:10). Jaalala irraa kan ka’e warri jaboon of qabuu qabu (1 Qor.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3469691642"/>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Kiristiyaanonni beekumsa dura jaalala oolchuu qabu, yeroo</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beekumsi “dadhabootatti” gufuu gufannaa ta’u </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(adeemsa guddinaa</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keessatti).</a:t>
            </a:r>
            <a:endPar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89" y="1511165"/>
            <a:ext cx="3449253" cy="4476643"/>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7370187" cy="1015663"/>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MIRGOOTA WANGEELAA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Qorontoos 9 (Phaawuloos mirga isaaf dubbata)</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7380514" y="182778"/>
            <a:ext cx="4602329" cy="861774"/>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a:t>
            </a:r>
            <a:r>
              <a:rPr lang="en-US" sz="1600" b="1" dirty="0" err="1">
                <a:solidFill>
                  <a:srgbClr val="002060"/>
                </a:solidFill>
                <a:latin typeface="Comic Sans MS" panose="030F0702030302020204" pitchFamily="66" charset="0"/>
              </a:rPr>
              <a:t>Akkasuma</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immoo</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akka</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warri</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wangeela</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lallaban</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waan</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ittiin</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jiraatan</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wangeela</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irraa</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argatan</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Gooftaan</a:t>
            </a:r>
            <a:r>
              <a:rPr lang="en-US" sz="1600" b="1" dirty="0">
                <a:solidFill>
                  <a:srgbClr val="002060"/>
                </a:solidFill>
                <a:latin typeface="Comic Sans MS" panose="030F0702030302020204" pitchFamily="66" charset="0"/>
              </a:rPr>
              <a:t> </a:t>
            </a:r>
            <a:r>
              <a:rPr lang="en-US" sz="1600" b="1" dirty="0" err="1">
                <a:solidFill>
                  <a:srgbClr val="002060"/>
                </a:solidFill>
                <a:latin typeface="Comic Sans MS" panose="030F0702030302020204" pitchFamily="66" charset="0"/>
              </a:rPr>
              <a:t>ajajeera</a:t>
            </a:r>
            <a:r>
              <a:rPr lang="en" sz="1600" b="1" dirty="0">
                <a:solidFill>
                  <a:srgbClr val="002060"/>
                </a:solidFill>
                <a:latin typeface="Comic Sans MS" panose="030F0702030302020204" pitchFamily="66" charset="0"/>
              </a:rPr>
              <a:t>.” </a:t>
            </a:r>
            <a:r>
              <a:rPr lang="en" sz="1200" b="1" dirty="0">
                <a:solidFill>
                  <a:srgbClr val="002060"/>
                </a:solidFill>
                <a:latin typeface="Comic Sans MS" panose="030F0702030302020204" pitchFamily="66" charset="0"/>
              </a:rPr>
              <a:t>(1 Qoront. 9:14</a:t>
            </a:r>
            <a:r>
              <a:rPr lang="en" sz="1400"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072584"/>
            <a:ext cx="9422922" cy="353943"/>
          </a:xfrm>
          <a:prstGeom prst="rect">
            <a:avLst/>
          </a:prstGeom>
          <a:noFill/>
        </p:spPr>
        <p:txBody>
          <a:bodyPr wrap="square" rtlCol="0">
            <a:spAutoFit/>
          </a:bodyPr>
          <a:lstStyle/>
          <a:p>
            <a:pPr>
              <a:spcBef>
                <a:spcPts val="600"/>
              </a:spcBef>
            </a:pPr>
            <a:r>
              <a:rPr lang="en" sz="1700" b="1" dirty="0">
                <a:solidFill>
                  <a:schemeClr val="bg1"/>
                </a:solidFill>
                <a:effectLst>
                  <a:outerShdw blurRad="50800" dist="50800" dir="5400000" algn="ctr" rotWithShape="0">
                    <a:schemeClr val="tx1"/>
                  </a:outerShdw>
                </a:effectLst>
              </a:rPr>
              <a:t>Phaawuloos yoo xiqqaate mirgoota sadii jaalala dadhabootaaf qabu irraa kan ka’e ni kaasa:</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2851089579"/>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18662" y="5987808"/>
            <a:ext cx="12192000" cy="954107"/>
          </a:xfrm>
          <a:prstGeom prst="rect">
            <a:avLst/>
          </a:prstGeom>
          <a:noFill/>
        </p:spPr>
        <p:txBody>
          <a:bodyPr wrap="square" rtlCol="0">
            <a:spAutoFit/>
          </a:bodyPr>
          <a:lstStyle/>
          <a:p>
            <a:pPr>
              <a:spcBef>
                <a:spcPts val="600"/>
              </a:spcBef>
            </a:pPr>
            <a:r>
              <a:rPr lang="en" sz="1900" b="1" dirty="0"/>
              <a:t>Yooma Yesuus, namni wangeelaaf hojjetu wangeela irraa nyaachuu qabu jedhee ifaatti dubbate iyyuu, Phaawuloosii fi Barnaabaas, amantootatti gufuu hin taanu jedhanii fedha isaaniitiin dhiisan </a:t>
            </a:r>
            <a:r>
              <a:rPr lang="en" sz="1600" b="1" dirty="0"/>
              <a:t>(1 Qor. 9:12-14;</a:t>
            </a:r>
            <a:br>
              <a:rPr lang="en" sz="1600" b="1" dirty="0"/>
            </a:br>
            <a:r>
              <a:rPr lang="en" sz="1600" b="1" dirty="0"/>
              <a:t>Luq. 10:7).</a:t>
            </a:r>
            <a:endParaRPr lang="en" sz="1900" b="1" dirty="0"/>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177283"/>
            <a:ext cx="8789234" cy="707886"/>
          </a:xfrm>
          <a:prstGeom prst="rect">
            <a:avLst/>
          </a:prstGeom>
          <a:noFill/>
          <a:effectLst/>
        </p:spPr>
        <p:txBody>
          <a:bodyPr wrap="square">
            <a:spAutoFit/>
            <a:scene3d>
              <a:camera prst="orthographicFront"/>
              <a:lightRig rig="threePt" dir="t"/>
            </a:scene3d>
            <a:sp3d extrusionH="57150">
              <a:bevelT w="38100" h="38100"/>
            </a:sp3d>
          </a:bodyPr>
          <a:lstStyle/>
          <a:p>
            <a:pPr algn="ctr">
              <a:lnSpc>
                <a:spcPts val="2400"/>
              </a:lnSpc>
            </a:pPr>
            <a:r>
              <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BARNOOTA YEROO DARBE IRRAA</a:t>
            </a:r>
          </a:p>
          <a:p>
            <a:pPr algn="ctr">
              <a:lnSpc>
                <a:spcPts val="2400"/>
              </a:lnSpc>
            </a:pPr>
            <a:r>
              <a:rPr kumimoji="0" lang="en" sz="2000" b="1" i="0" u="none" strike="noStrike" kern="1200" normalizeH="0" baseline="0" noProof="0" dirty="0">
                <a:ln w="0"/>
                <a:solidFill>
                  <a:schemeClr val="accent6">
                    <a:lumMod val="75000"/>
                  </a:schemeClr>
                </a:solidFill>
                <a:effectLst/>
                <a:uLnTx/>
                <a:uFillTx/>
                <a:latin typeface="Aptos" panose="02110004020202020204"/>
                <a:ea typeface="+mn-ea"/>
                <a:cs typeface="+mn-cs"/>
              </a:rPr>
              <a:t>1 Qorontoos 10:1-13 (akeekkachiisa waaqa tolfamaa ilaalchisee)</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2943474" y="930697"/>
            <a:ext cx="9058149" cy="923330"/>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sz="1700" b="1" dirty="0">
                <a:solidFill>
                  <a:schemeClr val="accent5">
                    <a:lumMod val="50000"/>
                  </a:schemeClr>
                </a:solidFill>
                <a:latin typeface="Comic Sans MS" panose="030F0702030302020204" pitchFamily="66" charset="0"/>
              </a:rPr>
              <a:t>“</a:t>
            </a:r>
            <a:r>
              <a:rPr lang="en-US" sz="1700" b="1" dirty="0" err="1">
                <a:solidFill>
                  <a:schemeClr val="accent5">
                    <a:lumMod val="50000"/>
                  </a:schemeClr>
                </a:solidFill>
                <a:latin typeface="Comic Sans MS" panose="030F0702030302020204" pitchFamily="66" charset="0"/>
              </a:rPr>
              <a:t>Akka</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isaan</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keessaa</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namoonni</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tokko</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tokko</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godhan</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sana</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isin</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waaqota</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tolfamoo</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hin</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waaqeffatinaa</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kunis</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akkuma</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namoonni</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nyaachuu</a:t>
            </a:r>
            <a:r>
              <a:rPr lang="en-US" sz="1700" b="1" dirty="0">
                <a:solidFill>
                  <a:schemeClr val="accent5">
                    <a:lumMod val="50000"/>
                  </a:schemeClr>
                </a:solidFill>
                <a:latin typeface="Comic Sans MS" panose="030F0702030302020204" pitchFamily="66" charset="0"/>
              </a:rPr>
              <a:t> fi </a:t>
            </a:r>
            <a:r>
              <a:rPr lang="en-US" sz="1700" b="1" dirty="0" err="1">
                <a:solidFill>
                  <a:schemeClr val="accent5">
                    <a:lumMod val="50000"/>
                  </a:schemeClr>
                </a:solidFill>
                <a:latin typeface="Comic Sans MS" panose="030F0702030302020204" pitchFamily="66" charset="0"/>
              </a:rPr>
              <a:t>dhuguuf</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tata’an</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sirbuufis</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ka’an</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jedhamee</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barreeffamee</a:t>
            </a:r>
            <a:r>
              <a:rPr lang="en-US" sz="1700" b="1" dirty="0">
                <a:solidFill>
                  <a:schemeClr val="accent5">
                    <a:lumMod val="50000"/>
                  </a:schemeClr>
                </a:solidFill>
                <a:latin typeface="Comic Sans MS" panose="030F0702030302020204" pitchFamily="66" charset="0"/>
              </a:rPr>
              <a:t> </a:t>
            </a:r>
            <a:r>
              <a:rPr lang="en-US" sz="1700" b="1" dirty="0" err="1">
                <a:solidFill>
                  <a:schemeClr val="accent5">
                    <a:lumMod val="50000"/>
                  </a:schemeClr>
                </a:solidFill>
                <a:latin typeface="Comic Sans MS" panose="030F0702030302020204" pitchFamily="66" charset="0"/>
              </a:rPr>
              <a:t>dha</a:t>
            </a:r>
            <a:r>
              <a:rPr lang="en-US" sz="1700" b="1" dirty="0">
                <a:solidFill>
                  <a:schemeClr val="accent5">
                    <a:lumMod val="50000"/>
                  </a:schemeClr>
                </a:solidFill>
                <a:latin typeface="Comic Sans MS" panose="030F0702030302020204" pitchFamily="66" charset="0"/>
              </a:rPr>
              <a:t>.</a:t>
            </a:r>
            <a:r>
              <a:rPr lang="en" sz="1700" b="1" dirty="0">
                <a:solidFill>
                  <a:schemeClr val="accent5">
                    <a:lumMod val="50000"/>
                  </a:schemeClr>
                </a:solidFill>
                <a:latin typeface="Comic Sans MS" panose="030F0702030302020204" pitchFamily="66" charset="0"/>
              </a:rPr>
              <a:t>”</a:t>
            </a:r>
            <a:r>
              <a:rPr lang="en" b="1" dirty="0">
                <a:solidFill>
                  <a:schemeClr val="accent5">
                    <a:lumMod val="50000"/>
                  </a:schemeClr>
                </a:solidFill>
                <a:latin typeface="Comic Sans MS" panose="030F0702030302020204" pitchFamily="66" charset="0"/>
              </a:rPr>
              <a:t> </a:t>
            </a:r>
            <a:r>
              <a:rPr lang="en" sz="1400" b="1" dirty="0">
                <a:solidFill>
                  <a:schemeClr val="accent5">
                    <a:lumMod val="50000"/>
                  </a:schemeClr>
                </a:solidFill>
                <a:latin typeface="Comic Sans MS" panose="030F0702030302020204" pitchFamily="66" charset="0"/>
              </a:rPr>
              <a:t>(1 Qoront.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350961"/>
            <a:ext cx="6578082" cy="1015663"/>
          </a:xfrm>
          <a:prstGeom prst="rect">
            <a:avLst/>
          </a:prstGeom>
          <a:noFill/>
        </p:spPr>
        <p:txBody>
          <a:bodyPr wrap="square" rtlCol="0">
            <a:spAutoFit/>
          </a:bodyPr>
          <a:lstStyle/>
          <a:p>
            <a:pPr>
              <a:spcBef>
                <a:spcPts val="600"/>
              </a:spcBef>
            </a:pPr>
            <a:r>
              <a:rPr lang="en" sz="2000" b="1" dirty="0"/>
              <a:t>Muuxannoon Gibxii ba’uu, yoo hafuuraan hubatame, kan keenyaa wajjin wal fakkaata. Galaana ce’uun akka kakuu cuuphaa keenyaati (1 Qor.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477328"/>
          </a:xfrm>
          <a:prstGeom prst="rect">
            <a:avLst/>
          </a:prstGeom>
          <a:noFill/>
        </p:spPr>
        <p:txBody>
          <a:bodyPr wrap="square">
            <a:spAutoFit/>
          </a:bodyPr>
          <a:lstStyle/>
          <a:p>
            <a:pPr>
              <a:spcBef>
                <a:spcPts val="600"/>
              </a:spcBef>
            </a:pPr>
            <a:r>
              <a:rPr lang="en" b="1" dirty="0"/>
              <a:t>Hubadhaa! </a:t>
            </a:r>
            <a:r>
              <a:rPr lang="en-US" b="1" dirty="0"/>
              <a:t>U</a:t>
            </a:r>
            <a:r>
              <a:rPr lang="en" b="1" dirty="0"/>
              <a:t>tuma muuxannoo kana qabanii, Israa’eloonni cubbuu hamaa ta’e kan akka waaqa tolfamaa waaqessuu fi halalummaa keessa seenan. </a:t>
            </a:r>
            <a:r>
              <a:rPr lang="en-US" b="1" dirty="0"/>
              <a:t>W</a:t>
            </a:r>
            <a:r>
              <a:rPr lang="en" b="1" dirty="0"/>
              <a:t>aanti wal fakkaatu akka nurratti ta’u heyyamuu hin qabnu! (1 Qoront.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366624"/>
            <a:ext cx="6578082"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Nyaatii fi dhugaatiin isaanii akka isa nuy Irbaata Qulqulluutti hirmaannuuti,</a:t>
            </a:r>
            <a:r>
              <a:rPr kumimoji="0" lang="en" sz="2000" b="1" i="0" u="none" strike="noStrike" kern="1200" cap="none" spc="0" normalizeH="0" noProof="0" dirty="0">
                <a:ln>
                  <a:noFill/>
                </a:ln>
                <a:solidFill>
                  <a:prstClr val="black"/>
                </a:solidFill>
                <a:effectLst/>
                <a:uLnTx/>
                <a:uFillTx/>
                <a:latin typeface="Aptos" panose="02110004020202020204"/>
                <a:ea typeface="+mn-ea"/>
                <a:cs typeface="+mn-cs"/>
              </a:rPr>
              <a:t> isa nuy hafuuraan qaamaa fi dhiiga Yesuus nyaannee dhugnuuti</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Qor.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652046"/>
            <a:ext cx="5762625" cy="1200329"/>
          </a:xfrm>
          <a:prstGeom prst="rect">
            <a:avLst/>
          </a:prstGeom>
          <a:noFill/>
        </p:spPr>
        <p:txBody>
          <a:bodyPr wrap="square">
            <a:spAutoFit/>
          </a:bodyPr>
          <a:lstStyle/>
          <a:p>
            <a:pPr lvl="0">
              <a:spcBef>
                <a:spcPts val="600"/>
              </a:spcBef>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Kanaaf ergamichi kutaa kana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gorsa humna qabeessa kennuudhaan xumura: dhaabadheen jira jettanii kan of yaaddan yoo ta’e, of eeggadhaa akka hin kufnetti” jedha </a:t>
            </a: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(1 Qor.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WAAQA TOLFAMAA DHIISAA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Qorontoos 10:14-22 (Xoofoo Gooftaa fi xoofoo seexanaa)</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480767" y="1138773"/>
            <a:ext cx="11227324"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err="1">
                <a:solidFill>
                  <a:schemeClr val="accent4">
                    <a:lumMod val="50000"/>
                  </a:schemeClr>
                </a:solidFill>
                <a:latin typeface="Comic Sans MS" panose="030F0702030302020204" pitchFamily="66" charset="0"/>
              </a:rPr>
              <a:t>Kanaafuu</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yaa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michoota</a:t>
            </a:r>
            <a:r>
              <a:rPr lang="en-US" b="1" dirty="0">
                <a:solidFill>
                  <a:schemeClr val="accent4">
                    <a:lumMod val="50000"/>
                  </a:schemeClr>
                </a:solidFill>
                <a:latin typeface="Comic Sans MS" panose="030F0702030302020204" pitchFamily="66" charset="0"/>
              </a:rPr>
              <a:t> ko, </a:t>
            </a:r>
            <a:r>
              <a:rPr lang="en-US" b="1" dirty="0" err="1">
                <a:solidFill>
                  <a:schemeClr val="accent4">
                    <a:lumMod val="50000"/>
                  </a:schemeClr>
                </a:solidFill>
                <a:latin typeface="Comic Sans MS" panose="030F0702030302020204" pitchFamily="66" charset="0"/>
              </a:rPr>
              <a:t>isini</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waaqota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tolfamoo</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waaqeffachuu</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irraa</a:t>
            </a:r>
            <a:r>
              <a:rPr lang="en-US" b="1" dirty="0">
                <a:solidFill>
                  <a:schemeClr val="accent4">
                    <a:lumMod val="50000"/>
                  </a:schemeClr>
                </a:solidFill>
                <a:latin typeface="Comic Sans MS" panose="030F0702030302020204" pitchFamily="66" charset="0"/>
              </a:rPr>
              <a:t> </a:t>
            </a:r>
            <a:r>
              <a:rPr lang="en-US" b="1" dirty="0" err="1">
                <a:solidFill>
                  <a:schemeClr val="accent4">
                    <a:lumMod val="50000"/>
                  </a:schemeClr>
                </a:solidFill>
                <a:latin typeface="Comic Sans MS" panose="030F0702030302020204" pitchFamily="66" charset="0"/>
              </a:rPr>
              <a:t>baqadhaa</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(1 Qoront.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923330"/>
          </a:xfrm>
          <a:prstGeom prst="rect">
            <a:avLst/>
          </a:prstGeom>
          <a:noFill/>
        </p:spPr>
        <p:txBody>
          <a:bodyPr wrap="square" rtlCol="0">
            <a:spAutoFit/>
          </a:bodyPr>
          <a:lstStyle/>
          <a:p>
            <a:pPr>
              <a:spcBef>
                <a:spcPts val="600"/>
              </a:spcBef>
            </a:pPr>
            <a:r>
              <a:rPr lang="en-US" b="1" dirty="0">
                <a:solidFill>
                  <a:schemeClr val="bg1"/>
                </a:solidFill>
                <a:effectLst>
                  <a:outerShdw blurRad="50800" dist="50800" dir="5400000" algn="ctr" rotWithShape="0">
                    <a:schemeClr val="tx1"/>
                  </a:outerShdw>
                </a:effectLst>
              </a:rPr>
              <a:t>Y</a:t>
            </a:r>
            <a:r>
              <a:rPr lang="en" b="1" dirty="0">
                <a:solidFill>
                  <a:schemeClr val="bg1"/>
                </a:solidFill>
                <a:effectLst>
                  <a:outerShdw blurRad="50800" dist="50800" dir="5400000" algn="ctr" rotWithShape="0">
                    <a:schemeClr val="tx1"/>
                  </a:outerShdw>
                </a:effectLst>
              </a:rPr>
              <a:t>aaddoo malee aarsaa waaqa tolfamaaf dhihaate nyaachuun ni danda’ama erga ta’ee, Phaawuloos maaliif sirrii miti jedhee barsiisa 1 Qorontoos 10:20 keessatti?</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200329"/>
          </a:xfrm>
          <a:prstGeom prst="rect">
            <a:avLst/>
          </a:prstGeom>
          <a:noFill/>
        </p:spPr>
        <p:txBody>
          <a:bodyPr wrap="square">
            <a:spAutoFit/>
          </a:bodyPr>
          <a:lstStyle/>
          <a:p>
            <a:pPr>
              <a:spcBef>
                <a:spcPts val="600"/>
              </a:spcBef>
            </a:pPr>
            <a:r>
              <a:rPr lang="en" b="1" dirty="0">
                <a:solidFill>
                  <a:schemeClr val="bg1"/>
                </a:solidFill>
                <a:effectLst>
                  <a:outerShdw blurRad="50800" dist="50800" dir="5400000" algn="ctr" rotWithShape="0">
                    <a:schemeClr val="tx1"/>
                  </a:outerShdw>
                </a:effectLst>
              </a:rPr>
              <a:t>Irbaata Qulqulla’aatti hirmaachuudhaan, qaama Kiristoositti (waldaatti) hirmaattuu taana, garuu, ayyaaneffannaa waaqa tolfamaatti hirmaachuudhaan, diyaabiloosii wajjin hirmaattuu taana (1 Qor.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M</a:t>
            </a:r>
            <a:r>
              <a:rPr kumimoji="0" lang="en"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anatti miira</a:t>
            </a:r>
            <a:r>
              <a:rPr kumimoji="0" lang="en"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 yakkaa tokko malee foon nyaachuun waan tokko, nama gidduu taa’anii, bakka waaqni tolfamaan waaqeffamutti, ayyaaneffannaa sana keessa taa’anii nyaachuun waan biraati. </a:t>
            </a:r>
            <a:r>
              <a:rPr kumimoji="0" lang="en-US"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A</a:t>
            </a:r>
            <a:r>
              <a:rPr kumimoji="0" lang="en" b="1" i="0" u="none" strike="noStrike" kern="1200" cap="none" spc="0" normalizeH="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yyaaneffannaa akkasii keessatti hirmaachuudhaan, amanaan tokko amantii isaa ganuu isaa fi waaqa tolfamaa fudhachuu isaa labsa.</a:t>
            </a:r>
            <a:endParaRPr kumimoji="0" lang="en"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endParaRP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Irbaata Qulqulla’aa irraa hirmaannee, Yesuusiin jajannee, haaluma wal fakkaatuun immoo xoofoo diyaabiloosiin jaju irraa hirmaachuu hin dandeenyu (1 Qor. 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830997"/>
          </a:xfrm>
          <a:prstGeom prst="rect">
            <a:avLst/>
          </a:prstGeom>
          <a:noFill/>
        </p:spPr>
        <p:txBody>
          <a:bodyPr wrap="square">
            <a:spAutoFit/>
          </a:bodyPr>
          <a:lstStyle/>
          <a:p>
            <a:pPr algn="ctr"/>
            <a:r>
              <a:rPr lang="en" sz="2800" b="1" spc="300" dirty="0">
                <a:ln w="13462">
                  <a:solidFill>
                    <a:schemeClr val="bg1"/>
                  </a:solidFill>
                  <a:prstDash val="solid"/>
                </a:ln>
                <a:solidFill>
                  <a:srgbClr val="337519"/>
                </a:solidFill>
                <a:effectLst>
                  <a:outerShdw dist="38100" dir="2700000" algn="bl" rotWithShape="0">
                    <a:schemeClr val="accent3">
                      <a:lumMod val="75000"/>
                    </a:schemeClr>
                  </a:outerShdw>
                </a:effectLst>
              </a:rPr>
              <a:t>WAANTA SEERA QABEESSA TA’EE FI WAANTA SIRRII TA’E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Qorontoos 10:23-33 (Waan gootan hundumaa ulfina Waaqayyoof godhaa)</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457612" y="877195"/>
            <a:ext cx="11276774" cy="553998"/>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sz="1400" b="1" dirty="0">
                <a:solidFill>
                  <a:schemeClr val="accent6">
                    <a:lumMod val="50000"/>
                  </a:schemeClr>
                </a:solidFill>
                <a:latin typeface="Comic Sans MS" panose="030F0702030302020204" pitchFamily="66" charset="0"/>
              </a:rPr>
              <a:t>“</a:t>
            </a:r>
            <a:r>
              <a:rPr lang="en-US" sz="1400" b="1" dirty="0" err="1">
                <a:solidFill>
                  <a:schemeClr val="accent6">
                    <a:lumMod val="50000"/>
                  </a:schemeClr>
                </a:solidFill>
                <a:latin typeface="Comic Sans MS" panose="030F0702030302020204" pitchFamily="66" charset="0"/>
              </a:rPr>
              <a:t>Kanaafuu</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yoo</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nyaattan</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ykn</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yoo</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dhugdan</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ykn</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yoo</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waanuma</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fedhe</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illee</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hojjettan</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waan</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hunda</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ulfina</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Waaqayyootiif</a:t>
            </a:r>
            <a:r>
              <a:rPr lang="en-US" sz="1400" b="1" dirty="0">
                <a:solidFill>
                  <a:schemeClr val="accent6">
                    <a:lumMod val="50000"/>
                  </a:schemeClr>
                </a:solidFill>
                <a:latin typeface="Comic Sans MS" panose="030F0702030302020204" pitchFamily="66" charset="0"/>
              </a:rPr>
              <a:t> </a:t>
            </a:r>
            <a:r>
              <a:rPr lang="en-US" sz="1400" b="1" dirty="0" err="1">
                <a:solidFill>
                  <a:schemeClr val="accent6">
                    <a:lumMod val="50000"/>
                  </a:schemeClr>
                </a:solidFill>
                <a:latin typeface="Comic Sans MS" panose="030F0702030302020204" pitchFamily="66" charset="0"/>
              </a:rPr>
              <a:t>hojjedhaa</a:t>
            </a:r>
            <a:r>
              <a:rPr lang="en-US" sz="1400" b="1" dirty="0">
                <a:solidFill>
                  <a:schemeClr val="accent6">
                    <a:lumMod val="50000"/>
                  </a:schemeClr>
                </a:solidFill>
                <a:latin typeface="Comic Sans MS" panose="030F0702030302020204" pitchFamily="66" charset="0"/>
              </a:rPr>
              <a:t>.</a:t>
            </a:r>
            <a:r>
              <a:rPr lang="en" sz="1400" b="1" dirty="0">
                <a:solidFill>
                  <a:schemeClr val="accent6">
                    <a:lumMod val="50000"/>
                  </a:schemeClr>
                </a:solidFill>
                <a:latin typeface="Comic Sans MS" panose="030F0702030302020204" pitchFamily="66" charset="0"/>
              </a:rPr>
              <a:t>”</a:t>
            </a:r>
            <a:r>
              <a:rPr lang="en" b="1" dirty="0">
                <a:solidFill>
                  <a:schemeClr val="accent6">
                    <a:lumMod val="50000"/>
                  </a:schemeClr>
                </a:solidFill>
                <a:latin typeface="Comic Sans MS" panose="030F0702030302020204" pitchFamily="66" charset="0"/>
              </a:rPr>
              <a:t> </a:t>
            </a:r>
            <a:r>
              <a:rPr lang="en" sz="1200" b="1" dirty="0">
                <a:solidFill>
                  <a:schemeClr val="accent6">
                    <a:lumMod val="50000"/>
                  </a:schemeClr>
                </a:solidFill>
                <a:latin typeface="Comic Sans MS" panose="030F0702030302020204" pitchFamily="66" charset="0"/>
              </a:rPr>
              <a:t>(1 Qoront. 10:31)</a:t>
            </a:r>
            <a:endParaRPr lang="en" sz="1400" b="1" dirty="0">
              <a:solidFill>
                <a:schemeClr val="accent6">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en" sz="2000" b="1" dirty="0"/>
              <a:t>“Waanti hundumtuu naaf heyyamamaa dha, garuu waanti hundinuu dhimma naaf hin baasu”</a:t>
            </a:r>
            <a:br>
              <a:rPr lang="en" sz="2000" b="1" dirty="0"/>
            </a:br>
            <a:r>
              <a:rPr lang="en" sz="2000" b="1" dirty="0"/>
              <a:t>(1 Qor. 10:23). Fakkeenyota jajjaboo lama:</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2498448034"/>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49" y="5060889"/>
            <a:ext cx="7600949" cy="923330"/>
          </a:xfrm>
          <a:prstGeom prst="rect">
            <a:avLst/>
          </a:prstGeom>
          <a:noFill/>
        </p:spPr>
        <p:txBody>
          <a:bodyPr wrap="square" rtlCol="0">
            <a:spAutoFit/>
          </a:bodyPr>
          <a:lstStyle/>
          <a:p>
            <a:pPr>
              <a:spcBef>
                <a:spcPts val="600"/>
              </a:spcBef>
            </a:pPr>
            <a:r>
              <a:rPr lang="en" b="1" dirty="0"/>
              <a:t>Qajeelfamni bu’uuraa as dudduuba jiru waan lama: innis waan hundumaan Waaqayyoon galateeffachuu (1 Qor. 10:31); fi faayidaa warra kaaniif waan oolu barbaadu (1 Qor.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5933516"/>
            <a:ext cx="7600949"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b="1" i="0" u="none" strike="noStrike" kern="1200" cap="none" spc="0" normalizeH="0" baseline="0" noProof="0" dirty="0">
                <a:ln>
                  <a:noFill/>
                </a:ln>
                <a:solidFill>
                  <a:prstClr val="black"/>
                </a:solidFill>
                <a:effectLst/>
                <a:uLnTx/>
                <a:uFillTx/>
                <a:latin typeface="Aptos" panose="02110004020202020204"/>
                <a:ea typeface="+mn-ea"/>
                <a:cs typeface="+mn-cs"/>
              </a:rPr>
              <a:t>Innis, Waaqayyoon waan hundumaa olitti jaallachuu fi ollaa ofii akka mataa ofiitti jaallachuu (akkuma Yesuus dargaggeessa</a:t>
            </a:r>
            <a:r>
              <a:rPr kumimoji="0" lang="en" b="1" i="0" u="none" strike="noStrike" kern="1200" cap="none" spc="0" normalizeH="0" noProof="0" dirty="0">
                <a:ln>
                  <a:noFill/>
                </a:ln>
                <a:solidFill>
                  <a:prstClr val="black"/>
                </a:solidFill>
                <a:effectLst/>
                <a:uLnTx/>
                <a:uFillTx/>
                <a:latin typeface="Aptos" panose="02110004020202020204"/>
                <a:ea typeface="+mn-ea"/>
                <a:cs typeface="+mn-cs"/>
              </a:rPr>
              <a:t> sooressa sana gaafate jechuu dha).</a:t>
            </a:r>
            <a:endParaRPr kumimoji="0" lang="en"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t="-5000" b="-5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224907" y="990958"/>
            <a:ext cx="9927099" cy="4970591"/>
          </a:xfrm>
          <a:prstGeom prst="rect">
            <a:avLst/>
          </a:prstGeom>
          <a:noFill/>
        </p:spPr>
        <p:txBody>
          <a:bodyPr wrap="square">
            <a:spAutoFit/>
          </a:bodyPr>
          <a:lstStyle/>
          <a:p>
            <a:pPr>
              <a:spcBef>
                <a:spcPts val="600"/>
              </a:spcBef>
            </a:pPr>
            <a:r>
              <a:rPr lang="en" sz="2400" b="1" dirty="0">
                <a:latin typeface="Constantia" panose="02030602050306030303" pitchFamily="18" charset="0"/>
              </a:rPr>
              <a:t>“Ergamichi akkas jedhee warra Qorontoosiin kadhata, “Dhaabadheen jira kan of se’u of haa eeggatu akka hin kufnetti.” Koormaa fi ofitti amanamummaa dhaan, of eeggachuu fi kadhachuu dagatanii, cubbuu hamaatti kufuudhaan, dheekkamsa Waaqayyoo ofitti fiduu danda’u</a:t>
            </a:r>
            <a:r>
              <a:rPr lang="en-US" sz="2400" b="1" dirty="0">
                <a:latin typeface="Constantia" panose="02030602050306030303" pitchFamily="18" charset="0"/>
              </a:rPr>
              <a:t>.</a:t>
            </a:r>
            <a:r>
              <a:rPr lang="en" sz="2400" b="1" dirty="0">
                <a:latin typeface="Constantia" panose="02030602050306030303" pitchFamily="18" charset="0"/>
              </a:rPr>
              <a:t> […]</a:t>
            </a:r>
          </a:p>
          <a:p>
            <a:pPr>
              <a:spcBef>
                <a:spcPts val="600"/>
              </a:spcBef>
            </a:pPr>
            <a:r>
              <a:rPr lang="en-US" sz="2400" b="1" dirty="0" err="1">
                <a:latin typeface="Constantia" panose="02030602050306030303" pitchFamily="18" charset="0"/>
              </a:rPr>
              <a:t>Phaauloos</a:t>
            </a:r>
            <a:r>
              <a:rPr lang="en-US" sz="2400" b="1" dirty="0">
                <a:latin typeface="Constantia" panose="02030602050306030303" pitchFamily="18" charset="0"/>
              </a:rPr>
              <a:t>, </a:t>
            </a:r>
            <a:r>
              <a:rPr lang="en-US" sz="2400" b="1" dirty="0" err="1">
                <a:latin typeface="Constantia" panose="02030602050306030303" pitchFamily="18" charset="0"/>
              </a:rPr>
              <a:t>dubbiinkoo</a:t>
            </a:r>
            <a:r>
              <a:rPr lang="en-US" sz="2400" b="1" dirty="0">
                <a:latin typeface="Constantia" panose="02030602050306030303" pitchFamily="18" charset="0"/>
              </a:rPr>
              <a:t> fi </a:t>
            </a:r>
            <a:r>
              <a:rPr lang="en-US" sz="2400" b="1" dirty="0" err="1">
                <a:latin typeface="Constantia" panose="02030602050306030303" pitchFamily="18" charset="0"/>
              </a:rPr>
              <a:t>gochaankoo</a:t>
            </a:r>
            <a:r>
              <a:rPr lang="en-US" sz="2400" b="1" dirty="0">
                <a:latin typeface="Constantia" panose="02030602050306030303" pitchFamily="18" charset="0"/>
              </a:rPr>
              <a:t> </a:t>
            </a:r>
            <a:r>
              <a:rPr lang="en-US" sz="2400" b="1" dirty="0" err="1">
                <a:latin typeface="Constantia" panose="02030602050306030303" pitchFamily="18" charset="0"/>
              </a:rPr>
              <a:t>obboloota</a:t>
            </a:r>
            <a:r>
              <a:rPr lang="en-US" sz="2400" b="1" dirty="0">
                <a:latin typeface="Constantia" panose="02030602050306030303" pitchFamily="18" charset="0"/>
              </a:rPr>
              <a:t> </a:t>
            </a:r>
            <a:r>
              <a:rPr lang="en-US" sz="2400" b="1" dirty="0" err="1">
                <a:latin typeface="Constantia" panose="02030602050306030303" pitchFamily="18" charset="0"/>
              </a:rPr>
              <a:t>irratti</a:t>
            </a:r>
            <a:r>
              <a:rPr lang="en-US" sz="2400" b="1" dirty="0">
                <a:latin typeface="Constantia" panose="02030602050306030303" pitchFamily="18" charset="0"/>
              </a:rPr>
              <a:t> </a:t>
            </a:r>
            <a:r>
              <a:rPr lang="en-US" sz="2400" b="1" dirty="0" err="1">
                <a:latin typeface="Constantia" panose="02030602050306030303" pitchFamily="18" charset="0"/>
              </a:rPr>
              <a:t>dhiibbaa</a:t>
            </a:r>
            <a:r>
              <a:rPr lang="en-US" sz="2400" b="1" dirty="0">
                <a:latin typeface="Constantia" panose="02030602050306030303" pitchFamily="18" charset="0"/>
              </a:rPr>
              <a:t> </a:t>
            </a:r>
            <a:r>
              <a:rPr lang="en-US" sz="2400" b="1" dirty="0" err="1">
                <a:latin typeface="Constantia" panose="02030602050306030303" pitchFamily="18" charset="0"/>
              </a:rPr>
              <a:t>akkamii</a:t>
            </a:r>
            <a:r>
              <a:rPr lang="en-US" sz="2400" b="1" dirty="0">
                <a:latin typeface="Constantia" panose="02030602050306030303" pitchFamily="18" charset="0"/>
              </a:rPr>
              <a:t> </a:t>
            </a:r>
            <a:r>
              <a:rPr lang="en-US" sz="2400" b="1" dirty="0" err="1">
                <a:latin typeface="Constantia" panose="02030602050306030303" pitchFamily="18" charset="0"/>
              </a:rPr>
              <a:t>geessisa</a:t>
            </a:r>
            <a:r>
              <a:rPr lang="en-US" sz="2400" b="1" dirty="0">
                <a:latin typeface="Constantia" panose="02030602050306030303" pitchFamily="18" charset="0"/>
              </a:rPr>
              <a:t> </a:t>
            </a:r>
            <a:r>
              <a:rPr lang="en-US" sz="2400" b="1" dirty="0" err="1">
                <a:latin typeface="Constantia" panose="02030602050306030303" pitchFamily="18" charset="0"/>
              </a:rPr>
              <a:t>gaaffii</a:t>
            </a:r>
            <a:r>
              <a:rPr lang="en-US" sz="2400" b="1" dirty="0">
                <a:latin typeface="Constantia" panose="02030602050306030303" pitchFamily="18" charset="0"/>
              </a:rPr>
              <a:t> </a:t>
            </a:r>
            <a:r>
              <a:rPr lang="en-US" sz="2400" b="1" dirty="0" err="1">
                <a:latin typeface="Constantia" panose="02030602050306030303" pitchFamily="18" charset="0"/>
              </a:rPr>
              <a:t>jedhu</a:t>
            </a:r>
            <a:r>
              <a:rPr lang="en-US" sz="2400" b="1" dirty="0">
                <a:latin typeface="Constantia" panose="02030602050306030303" pitchFamily="18" charset="0"/>
              </a:rPr>
              <a:t> of </a:t>
            </a:r>
            <a:r>
              <a:rPr lang="en-US" sz="2400" b="1" dirty="0" err="1">
                <a:latin typeface="Constantia" panose="02030602050306030303" pitchFamily="18" charset="0"/>
              </a:rPr>
              <a:t>gaafachuu</a:t>
            </a:r>
            <a:r>
              <a:rPr lang="en-US" sz="2400" b="1" dirty="0">
                <a:latin typeface="Constantia" panose="02030602050306030303" pitchFamily="18" charset="0"/>
              </a:rPr>
              <a:t> </a:t>
            </a:r>
            <a:r>
              <a:rPr lang="en-US" sz="2400" b="1" dirty="0" err="1">
                <a:latin typeface="Constantia" panose="02030602050306030303" pitchFamily="18" charset="0"/>
              </a:rPr>
              <a:t>qabu</a:t>
            </a:r>
            <a:r>
              <a:rPr lang="en-US" sz="2400" b="1" dirty="0">
                <a:latin typeface="Constantia" panose="02030602050306030303" pitchFamily="18" charset="0"/>
              </a:rPr>
              <a:t>, </a:t>
            </a:r>
            <a:r>
              <a:rPr lang="en-US" sz="2400" b="1" dirty="0" err="1">
                <a:latin typeface="Constantia" panose="02030602050306030303" pitchFamily="18" charset="0"/>
              </a:rPr>
              <a:t>yooma</a:t>
            </a:r>
            <a:r>
              <a:rPr lang="en-US" sz="2400" b="1" dirty="0">
                <a:latin typeface="Constantia" panose="02030602050306030303" pitchFamily="18" charset="0"/>
              </a:rPr>
              <a:t> </a:t>
            </a:r>
            <a:r>
              <a:rPr lang="en-US" sz="2400" b="1" dirty="0" err="1">
                <a:latin typeface="Constantia" panose="02030602050306030303" pitchFamily="18" charset="0"/>
              </a:rPr>
              <a:t>garraamummaa</a:t>
            </a:r>
            <a:r>
              <a:rPr lang="en-US" sz="2400" b="1" dirty="0">
                <a:latin typeface="Constantia" panose="02030602050306030303" pitchFamily="18" charset="0"/>
              </a:rPr>
              <a:t> </a:t>
            </a:r>
            <a:r>
              <a:rPr lang="en-US" sz="2400" b="1" dirty="0" err="1">
                <a:latin typeface="Constantia" panose="02030602050306030303" pitchFamily="18" charset="0"/>
              </a:rPr>
              <a:t>irraa</a:t>
            </a:r>
            <a:r>
              <a:rPr lang="en-US" sz="2400" b="1" dirty="0">
                <a:latin typeface="Constantia" panose="02030602050306030303" pitchFamily="18" charset="0"/>
              </a:rPr>
              <a:t> </a:t>
            </a:r>
            <a:r>
              <a:rPr lang="en-US" sz="2400" b="1" dirty="0" err="1">
                <a:latin typeface="Constantia" panose="02030602050306030303" pitchFamily="18" charset="0"/>
              </a:rPr>
              <a:t>kan</a:t>
            </a:r>
            <a:r>
              <a:rPr lang="en-US" sz="2400" b="1" dirty="0">
                <a:latin typeface="Constantia" panose="02030602050306030303" pitchFamily="18" charset="0"/>
              </a:rPr>
              <a:t> </a:t>
            </a:r>
            <a:r>
              <a:rPr lang="en-US" sz="2400" b="1" dirty="0" err="1">
                <a:latin typeface="Constantia" panose="02030602050306030303" pitchFamily="18" charset="0"/>
              </a:rPr>
              <a:t>ka’e</a:t>
            </a:r>
            <a:r>
              <a:rPr lang="en-US" sz="2400" b="1" dirty="0">
                <a:latin typeface="Constantia" panose="02030602050306030303" pitchFamily="18" charset="0"/>
              </a:rPr>
              <a:t> </a:t>
            </a:r>
            <a:r>
              <a:rPr lang="en-US" sz="2400" b="1" dirty="0" err="1">
                <a:latin typeface="Constantia" panose="02030602050306030303" pitchFamily="18" charset="0"/>
              </a:rPr>
              <a:t>ta’ellee</a:t>
            </a:r>
            <a:r>
              <a:rPr lang="en-US" sz="2400" b="1" dirty="0">
                <a:latin typeface="Constantia" panose="02030602050306030303" pitchFamily="18" charset="0"/>
              </a:rPr>
              <a:t>, </a:t>
            </a:r>
            <a:r>
              <a:rPr lang="en-US" sz="2400" b="1" dirty="0" err="1">
                <a:latin typeface="Constantia" panose="02030602050306030303" pitchFamily="18" charset="0"/>
              </a:rPr>
              <a:t>waanta</a:t>
            </a:r>
            <a:r>
              <a:rPr lang="en-US" sz="2400" b="1" dirty="0">
                <a:latin typeface="Constantia" panose="02030602050306030303" pitchFamily="18" charset="0"/>
              </a:rPr>
              <a:t> </a:t>
            </a:r>
            <a:r>
              <a:rPr lang="en-US" sz="2400" b="1" dirty="0" err="1">
                <a:latin typeface="Constantia" panose="02030602050306030303" pitchFamily="18" charset="0"/>
              </a:rPr>
              <a:t>waaqa</a:t>
            </a:r>
            <a:r>
              <a:rPr lang="en-US" sz="2400" b="1" dirty="0">
                <a:latin typeface="Constantia" panose="02030602050306030303" pitchFamily="18" charset="0"/>
              </a:rPr>
              <a:t> </a:t>
            </a:r>
            <a:r>
              <a:rPr lang="en-US" sz="2400" b="1" dirty="0" err="1">
                <a:latin typeface="Constantia" panose="02030602050306030303" pitchFamily="18" charset="0"/>
              </a:rPr>
              <a:t>tolfamaadhaaf</a:t>
            </a:r>
            <a:r>
              <a:rPr lang="en-US" sz="2400" b="1" dirty="0">
                <a:latin typeface="Constantia" panose="02030602050306030303" pitchFamily="18" charset="0"/>
              </a:rPr>
              <a:t> </a:t>
            </a:r>
            <a:r>
              <a:rPr lang="en-US" sz="2400" b="1" dirty="0" err="1">
                <a:latin typeface="Constantia" panose="02030602050306030303" pitchFamily="18" charset="0"/>
              </a:rPr>
              <a:t>beekamtii</a:t>
            </a:r>
            <a:r>
              <a:rPr lang="en-US" sz="2400" b="1" dirty="0">
                <a:latin typeface="Constantia" panose="02030602050306030303" pitchFamily="18" charset="0"/>
              </a:rPr>
              <a:t> </a:t>
            </a:r>
            <a:r>
              <a:rPr lang="en-US" sz="2400" b="1" dirty="0" err="1">
                <a:latin typeface="Constantia" panose="02030602050306030303" pitchFamily="18" charset="0"/>
              </a:rPr>
              <a:t>kennu</a:t>
            </a:r>
            <a:r>
              <a:rPr lang="en-US" sz="2400" b="1" dirty="0">
                <a:latin typeface="Constantia" panose="02030602050306030303" pitchFamily="18" charset="0"/>
              </a:rPr>
              <a:t> </a:t>
            </a:r>
            <a:r>
              <a:rPr lang="en-US" sz="2400" b="1" dirty="0" err="1">
                <a:latin typeface="Constantia" panose="02030602050306030303" pitchFamily="18" charset="0"/>
              </a:rPr>
              <a:t>ykn</a:t>
            </a:r>
            <a:r>
              <a:rPr lang="en-US" sz="2400" b="1" dirty="0">
                <a:latin typeface="Constantia" panose="02030602050306030303" pitchFamily="18" charset="0"/>
              </a:rPr>
              <a:t> </a:t>
            </a:r>
            <a:r>
              <a:rPr lang="en-US" sz="2400" b="1" dirty="0" err="1">
                <a:latin typeface="Constantia" panose="02030602050306030303" pitchFamily="18" charset="0"/>
              </a:rPr>
              <a:t>warra</a:t>
            </a:r>
            <a:r>
              <a:rPr lang="en-US" sz="2400" b="1" dirty="0">
                <a:latin typeface="Constantia" panose="02030602050306030303" pitchFamily="18" charset="0"/>
              </a:rPr>
              <a:t> </a:t>
            </a:r>
            <a:r>
              <a:rPr lang="en-US" sz="2400" b="1" dirty="0" err="1">
                <a:latin typeface="Constantia" panose="02030602050306030303" pitchFamily="18" charset="0"/>
              </a:rPr>
              <a:t>amantii</a:t>
            </a:r>
            <a:r>
              <a:rPr lang="en-US" sz="2400" b="1" dirty="0">
                <a:latin typeface="Constantia" panose="02030602050306030303" pitchFamily="18" charset="0"/>
              </a:rPr>
              <a:t> </a:t>
            </a:r>
            <a:r>
              <a:rPr lang="en-US" sz="2400" b="1" dirty="0" err="1">
                <a:latin typeface="Constantia" panose="02030602050306030303" pitchFamily="18" charset="0"/>
              </a:rPr>
              <a:t>isaaniitti</a:t>
            </a:r>
            <a:r>
              <a:rPr lang="en-US" sz="2400" b="1" dirty="0">
                <a:latin typeface="Constantia" panose="02030602050306030303" pitchFamily="18" charset="0"/>
              </a:rPr>
              <a:t> </a:t>
            </a:r>
            <a:r>
              <a:rPr lang="en-US" sz="2400" b="1" dirty="0" err="1">
                <a:latin typeface="Constantia" panose="02030602050306030303" pitchFamily="18" charset="0"/>
              </a:rPr>
              <a:t>xobbee</a:t>
            </a:r>
            <a:r>
              <a:rPr lang="en-US" sz="2400" b="1" dirty="0">
                <a:latin typeface="Constantia" panose="02030602050306030303" pitchFamily="18" charset="0"/>
              </a:rPr>
              <a:t> </a:t>
            </a:r>
            <a:r>
              <a:rPr lang="en-US" sz="2400" b="1" dirty="0" err="1">
                <a:latin typeface="Constantia" panose="02030602050306030303" pitchFamily="18" charset="0"/>
              </a:rPr>
              <a:t>waanta</a:t>
            </a:r>
            <a:r>
              <a:rPr lang="en-US" sz="2400" b="1" dirty="0">
                <a:latin typeface="Constantia" panose="02030602050306030303" pitchFamily="18" charset="0"/>
              </a:rPr>
              <a:t> </a:t>
            </a:r>
            <a:r>
              <a:rPr lang="en-US" sz="2400" b="1" dirty="0" err="1">
                <a:latin typeface="Constantia" panose="02030602050306030303" pitchFamily="18" charset="0"/>
              </a:rPr>
              <a:t>miidhu</a:t>
            </a:r>
            <a:r>
              <a:rPr lang="en-US" sz="2400" b="1" dirty="0">
                <a:latin typeface="Constantia" panose="02030602050306030303" pitchFamily="18" charset="0"/>
              </a:rPr>
              <a:t> </a:t>
            </a:r>
            <a:r>
              <a:rPr lang="en-US" sz="2400" b="1" dirty="0" err="1">
                <a:latin typeface="Constantia" panose="02030602050306030303" pitchFamily="18" charset="0"/>
              </a:rPr>
              <a:t>irraa</a:t>
            </a:r>
            <a:r>
              <a:rPr lang="en-US" sz="2400" b="1" dirty="0">
                <a:latin typeface="Constantia" panose="02030602050306030303" pitchFamily="18" charset="0"/>
              </a:rPr>
              <a:t> of </a:t>
            </a:r>
            <a:r>
              <a:rPr lang="en-US" sz="2400" b="1" dirty="0" err="1">
                <a:latin typeface="Constantia" panose="02030602050306030303" pitchFamily="18" charset="0"/>
              </a:rPr>
              <a:t>eeggachuutu</a:t>
            </a:r>
            <a:r>
              <a:rPr lang="en-US" sz="2400" b="1" dirty="0">
                <a:latin typeface="Constantia" panose="02030602050306030303" pitchFamily="18" charset="0"/>
              </a:rPr>
              <a:t> </a:t>
            </a:r>
            <a:r>
              <a:rPr lang="en-US" sz="2400" b="1" dirty="0" err="1">
                <a:latin typeface="Constantia" panose="02030602050306030303" pitchFamily="18" charset="0"/>
              </a:rPr>
              <a:t>nurra</a:t>
            </a:r>
            <a:r>
              <a:rPr lang="en-US" sz="2400" b="1" dirty="0">
                <a:latin typeface="Constantia" panose="02030602050306030303" pitchFamily="18" charset="0"/>
              </a:rPr>
              <a:t> </a:t>
            </a:r>
            <a:r>
              <a:rPr lang="en-US" sz="2400" b="1" dirty="0" err="1">
                <a:latin typeface="Constantia" panose="02030602050306030303" pitchFamily="18" charset="0"/>
              </a:rPr>
              <a:t>jira</a:t>
            </a:r>
            <a:r>
              <a:rPr lang="en-US" sz="2400" b="1" dirty="0">
                <a:latin typeface="Constantia" panose="02030602050306030303" pitchFamily="18" charset="0"/>
              </a:rPr>
              <a:t> “</a:t>
            </a:r>
            <a:r>
              <a:rPr lang="en-US" sz="2400" b="1" dirty="0" err="1">
                <a:latin typeface="Constantia" panose="02030602050306030303" pitchFamily="18" charset="0"/>
              </a:rPr>
              <a:t>yeroo</a:t>
            </a:r>
            <a:r>
              <a:rPr lang="en-US" sz="2400" b="1" dirty="0">
                <a:latin typeface="Constantia" panose="02030602050306030303" pitchFamily="18" charset="0"/>
              </a:rPr>
              <a:t> </a:t>
            </a:r>
            <a:r>
              <a:rPr lang="en-US" sz="2400" b="1" dirty="0" err="1">
                <a:latin typeface="Constantia" panose="02030602050306030303" pitchFamily="18" charset="0"/>
              </a:rPr>
              <a:t>nyaattan</a:t>
            </a:r>
            <a:r>
              <a:rPr lang="en-US" sz="2400" b="1" dirty="0">
                <a:latin typeface="Constantia" panose="02030602050306030303" pitchFamily="18" charset="0"/>
              </a:rPr>
              <a:t> </a:t>
            </a:r>
            <a:r>
              <a:rPr lang="en-US" sz="2400" b="1" dirty="0" err="1">
                <a:latin typeface="Constantia" panose="02030602050306030303" pitchFamily="18" charset="0"/>
              </a:rPr>
              <a:t>ykn</a:t>
            </a:r>
            <a:r>
              <a:rPr lang="en-US" sz="2400" b="1" dirty="0">
                <a:latin typeface="Constantia" panose="02030602050306030303" pitchFamily="18" charset="0"/>
              </a:rPr>
              <a:t> </a:t>
            </a:r>
            <a:r>
              <a:rPr lang="en-US" sz="2400" b="1" dirty="0" err="1">
                <a:latin typeface="Constantia" panose="02030602050306030303" pitchFamily="18" charset="0"/>
              </a:rPr>
              <a:t>yeroo</a:t>
            </a:r>
            <a:r>
              <a:rPr lang="en-US" sz="2400" b="1" dirty="0">
                <a:latin typeface="Constantia" panose="02030602050306030303" pitchFamily="18" charset="0"/>
              </a:rPr>
              <a:t> </a:t>
            </a:r>
            <a:r>
              <a:rPr lang="en-US" sz="2400" b="1" dirty="0" err="1">
                <a:latin typeface="Constantia" panose="02030602050306030303" pitchFamily="18" charset="0"/>
              </a:rPr>
              <a:t>dhugdan</a:t>
            </a:r>
            <a:r>
              <a:rPr lang="en-US" sz="2400" b="1" dirty="0">
                <a:latin typeface="Constantia" panose="02030602050306030303" pitchFamily="18" charset="0"/>
              </a:rPr>
              <a:t>, </a:t>
            </a:r>
            <a:r>
              <a:rPr lang="en-US" sz="2400" b="1" dirty="0" err="1">
                <a:latin typeface="Constantia" panose="02030602050306030303" pitchFamily="18" charset="0"/>
              </a:rPr>
              <a:t>waanuma</a:t>
            </a:r>
            <a:r>
              <a:rPr lang="en-US" sz="2400" b="1" dirty="0">
                <a:latin typeface="Constantia" panose="02030602050306030303" pitchFamily="18" charset="0"/>
              </a:rPr>
              <a:t> </a:t>
            </a:r>
            <a:r>
              <a:rPr lang="en-US" sz="2400" b="1" dirty="0" err="1">
                <a:latin typeface="Constantia" panose="02030602050306030303" pitchFamily="18" charset="0"/>
              </a:rPr>
              <a:t>gootan</a:t>
            </a:r>
            <a:r>
              <a:rPr lang="en-US" sz="2400" b="1" dirty="0">
                <a:latin typeface="Constantia" panose="02030602050306030303" pitchFamily="18" charset="0"/>
              </a:rPr>
              <a:t> </a:t>
            </a:r>
            <a:r>
              <a:rPr lang="en-US" sz="2400" b="1" dirty="0" err="1">
                <a:latin typeface="Constantia" panose="02030602050306030303" pitchFamily="18" charset="0"/>
              </a:rPr>
              <a:t>hunduma</a:t>
            </a:r>
            <a:r>
              <a:rPr lang="en-US" sz="2400" b="1" dirty="0">
                <a:latin typeface="Constantia" panose="02030602050306030303" pitchFamily="18" charset="0"/>
              </a:rPr>
              <a:t> </a:t>
            </a:r>
            <a:r>
              <a:rPr lang="en-US" sz="2400" b="1" dirty="0" err="1">
                <a:latin typeface="Constantia" panose="02030602050306030303" pitchFamily="18" charset="0"/>
              </a:rPr>
              <a:t>isaa</a:t>
            </a:r>
            <a:r>
              <a:rPr lang="en-US" sz="2400" b="1" dirty="0">
                <a:latin typeface="Constantia" panose="02030602050306030303" pitchFamily="18" charset="0"/>
              </a:rPr>
              <a:t> </a:t>
            </a:r>
            <a:r>
              <a:rPr lang="en-US" sz="2400" b="1" dirty="0" err="1">
                <a:latin typeface="Constantia" panose="02030602050306030303" pitchFamily="18" charset="0"/>
              </a:rPr>
              <a:t>ulfina</a:t>
            </a:r>
            <a:r>
              <a:rPr lang="en-US" sz="2400" b="1" dirty="0">
                <a:latin typeface="Constantia" panose="02030602050306030303" pitchFamily="18" charset="0"/>
              </a:rPr>
              <a:t> </a:t>
            </a:r>
            <a:r>
              <a:rPr lang="en-US" sz="2400" b="1" dirty="0" err="1">
                <a:latin typeface="Constantia" panose="02030602050306030303" pitchFamily="18" charset="0"/>
              </a:rPr>
              <a:t>Waaqayyootiif</a:t>
            </a:r>
            <a:r>
              <a:rPr lang="en-US" sz="2400" b="1" dirty="0">
                <a:latin typeface="Constantia" panose="02030602050306030303" pitchFamily="18" charset="0"/>
              </a:rPr>
              <a:t> </a:t>
            </a:r>
            <a:r>
              <a:rPr lang="en-US" sz="2400" b="1" dirty="0" err="1">
                <a:latin typeface="Constantia" panose="02030602050306030303" pitchFamily="18" charset="0"/>
              </a:rPr>
              <a:t>godhaa</a:t>
            </a:r>
            <a:r>
              <a:rPr lang="en-US" sz="2400" b="1" dirty="0">
                <a:latin typeface="Constantia" panose="02030602050306030303" pitchFamily="18" charset="0"/>
              </a:rPr>
              <a:t>. </a:t>
            </a:r>
            <a:r>
              <a:rPr lang="en-US" sz="2400" b="1" dirty="0" err="1">
                <a:latin typeface="Constantia" panose="02030602050306030303" pitchFamily="18" charset="0"/>
              </a:rPr>
              <a:t>Yihudoota</a:t>
            </a:r>
            <a:r>
              <a:rPr lang="en-US" sz="2400" b="1" dirty="0">
                <a:latin typeface="Constantia" panose="02030602050306030303" pitchFamily="18" charset="0"/>
              </a:rPr>
              <a:t> </a:t>
            </a:r>
            <a:r>
              <a:rPr lang="en-US" sz="2400" b="1" dirty="0" err="1">
                <a:latin typeface="Constantia" panose="02030602050306030303" pitchFamily="18" charset="0"/>
              </a:rPr>
              <a:t>ykn</a:t>
            </a:r>
            <a:r>
              <a:rPr lang="en-US" sz="2400" b="1" dirty="0">
                <a:latin typeface="Constantia" panose="02030602050306030303" pitchFamily="18" charset="0"/>
              </a:rPr>
              <a:t> </a:t>
            </a:r>
            <a:r>
              <a:rPr lang="en-US" sz="2400" b="1" dirty="0" err="1">
                <a:latin typeface="Constantia" panose="02030602050306030303" pitchFamily="18" charset="0"/>
              </a:rPr>
              <a:t>Giriikota</a:t>
            </a:r>
            <a:r>
              <a:rPr lang="en-US" sz="2400" b="1" dirty="0">
                <a:latin typeface="Constantia" panose="02030602050306030303" pitchFamily="18" charset="0"/>
              </a:rPr>
              <a:t> </a:t>
            </a:r>
            <a:r>
              <a:rPr lang="en-US" sz="2400" b="1" dirty="0" err="1">
                <a:latin typeface="Constantia" panose="02030602050306030303" pitchFamily="18" charset="0"/>
              </a:rPr>
              <a:t>ykn</a:t>
            </a:r>
            <a:r>
              <a:rPr lang="en-US" sz="2400" b="1" dirty="0">
                <a:latin typeface="Constantia" panose="02030602050306030303" pitchFamily="18" charset="0"/>
              </a:rPr>
              <a:t> </a:t>
            </a:r>
            <a:r>
              <a:rPr lang="en-US" sz="2400" b="1" dirty="0" err="1">
                <a:latin typeface="Constantia" panose="02030602050306030303" pitchFamily="18" charset="0"/>
              </a:rPr>
              <a:t>waldaa</a:t>
            </a:r>
            <a:r>
              <a:rPr lang="en-US" sz="2400" b="1" dirty="0">
                <a:latin typeface="Constantia" panose="02030602050306030303" pitchFamily="18" charset="0"/>
              </a:rPr>
              <a:t> </a:t>
            </a:r>
            <a:r>
              <a:rPr lang="en-US" sz="2400" b="1" dirty="0" err="1">
                <a:latin typeface="Constantia" panose="02030602050306030303" pitchFamily="18" charset="0"/>
              </a:rPr>
              <a:t>Kiristiyaanaa</a:t>
            </a:r>
            <a:r>
              <a:rPr lang="en-US" sz="2400" b="1" dirty="0">
                <a:latin typeface="Constantia" panose="02030602050306030303" pitchFamily="18" charset="0"/>
              </a:rPr>
              <a:t> </a:t>
            </a:r>
            <a:r>
              <a:rPr lang="en-US" sz="2400" b="1" dirty="0" err="1">
                <a:latin typeface="Constantia" panose="02030602050306030303" pitchFamily="18" charset="0"/>
              </a:rPr>
              <a:t>kan</a:t>
            </a:r>
            <a:r>
              <a:rPr lang="en-US" sz="2400" b="1" dirty="0">
                <a:latin typeface="Constantia" panose="02030602050306030303" pitchFamily="18" charset="0"/>
              </a:rPr>
              <a:t> </a:t>
            </a:r>
            <a:r>
              <a:rPr lang="en-US" sz="2400" b="1" dirty="0" err="1">
                <a:latin typeface="Constantia" panose="02030602050306030303" pitchFamily="18" charset="0"/>
              </a:rPr>
              <a:t>Waaqaa</a:t>
            </a:r>
            <a:r>
              <a:rPr lang="en-US" sz="2400" b="1" dirty="0">
                <a:latin typeface="Constantia" panose="02030602050306030303" pitchFamily="18" charset="0"/>
              </a:rPr>
              <a:t> </a:t>
            </a:r>
            <a:r>
              <a:rPr lang="en-US" sz="2400" b="1" dirty="0" err="1">
                <a:latin typeface="Constantia" panose="02030602050306030303" pitchFamily="18" charset="0"/>
              </a:rPr>
              <a:t>hin</a:t>
            </a:r>
            <a:r>
              <a:rPr lang="en-US" sz="2400" b="1" dirty="0">
                <a:latin typeface="Constantia" panose="02030602050306030303" pitchFamily="18" charset="0"/>
              </a:rPr>
              <a:t> </a:t>
            </a:r>
            <a:r>
              <a:rPr lang="en-US" sz="2400" b="1" dirty="0" err="1">
                <a:latin typeface="Constantia" panose="02030602050306030303" pitchFamily="18" charset="0"/>
              </a:rPr>
              <a:t>gufachiisinaa</a:t>
            </a:r>
            <a:r>
              <a:rPr lang="en-US" sz="2400" b="1" dirty="0">
                <a:latin typeface="Constantia" panose="02030602050306030303" pitchFamily="18" charset="0"/>
              </a:rPr>
              <a:t>."</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7316000" y="5799266"/>
            <a:ext cx="3660617" cy="338554"/>
          </a:xfrm>
          <a:prstGeom prst="rect">
            <a:avLst/>
          </a:prstGeom>
          <a:noFill/>
        </p:spPr>
        <p:txBody>
          <a:bodyPr wrap="none" rtlCol="0">
            <a:spAutoFit/>
          </a:bodyPr>
          <a:lstStyle/>
          <a:p>
            <a:pPr algn="r"/>
            <a:r>
              <a:rPr lang="en" sz="1600" b="1" dirty="0"/>
              <a:t>EGW (The Acts of the Apostles, p. 316)</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1083</TotalTime>
  <Words>1257</Words>
  <Application>Microsoft Office PowerPoint</Application>
  <PresentationFormat>Panorámica</PresentationFormat>
  <Paragraphs>71</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Wingdings</vt:lpstr>
      <vt:lpstr>Aptos</vt:lpstr>
      <vt:lpstr>Constantia</vt:lpstr>
      <vt:lpstr>Arial</vt:lpstr>
      <vt:lpstr>Aptos Display</vt:lpstr>
      <vt:lpstr>Comic Sans MS</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105</cp:revision>
  <dcterms:created xsi:type="dcterms:W3CDTF">2026-07-04T15:24:19Z</dcterms:created>
  <dcterms:modified xsi:type="dcterms:W3CDTF">2026-07-24T13:04:13Z</dcterms:modified>
</cp:coreProperties>
</file>