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9" d="100"/>
          <a:sy n="49" d="100"/>
        </p:scale>
        <p:origin x="42" y="9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n" sz="2000" b="1" dirty="0">
              <a:effectLst>
                <a:outerShdw blurRad="38100" dist="38100" dir="2700000" algn="tl">
                  <a:srgbClr val="000000">
                    <a:alpha val="43137"/>
                  </a:srgbClr>
                </a:outerShdw>
              </a:effectLst>
            </a:rPr>
            <a:t>Kennaalee hafuuraa baay’ee jiran keessaa, Phaawuloos kennaalee akkamii akka fakkeenyaatti kaasa? (1 Qor. 12:8-10; Rom. 12:6-8; Efe.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Dubbii ogummaa</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US" sz="2000" b="1" dirty="0" err="1"/>
            <a:t>Dubbii</a:t>
          </a:r>
          <a:r>
            <a:rPr lang="en-US" sz="2000" b="1" dirty="0"/>
            <a:t> </a:t>
          </a:r>
          <a:r>
            <a:rPr lang="en-US" sz="2000" b="1" dirty="0" err="1"/>
            <a:t>beekumsaa</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Amantii</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1800" b="1" dirty="0"/>
            <a:t>Dhukkubsataa fayyisuu</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Dinqii gochuu</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Raajii</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Hafuurota gargar baasuu</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Afaanota</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US" sz="2000" b="1" dirty="0" err="1"/>
            <a:t>Afaanota</a:t>
          </a:r>
          <a:r>
            <a:rPr lang="en-US" sz="2000" b="1" dirty="0"/>
            <a:t> </a:t>
          </a:r>
          <a:r>
            <a:rPr lang="en-US" sz="2000" b="1" dirty="0" err="1"/>
            <a:t>hiikuu</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Roomee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Tajaajiluu</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Barsiisuu</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Raajii</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Arummaa</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Bulchuu</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Araara</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rPr>
            <a:t>Efeeson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Ergamaa</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Lallabaa</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Tiksootaa fi barsiisota</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Qorontoos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Waanta jaalalli hojjetu</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Obsaa dha</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Garraamii dha</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Waanta jaalalli hin hojjenne</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Hin hinaafu</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Of hin bokoksu</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Hin kooru</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Waan hin malle hin hojjetu</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Ofittoo miti</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Salphaatti hin aaru</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Haaloo hin kuusu</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Hamminatti hin gammadu</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Dhugaatti gammada</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Waan hundumaa dhiisa</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Waan hundumaa amana</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Waan hundumaa eega</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Waan hundumaa danda’a</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n" sz="1900" b="1" dirty="0">
              <a:effectLst>
                <a:outerShdw blurRad="38100" dist="38100" dir="2700000" algn="tl">
                  <a:srgbClr val="000000">
                    <a:alpha val="43137"/>
                  </a:srgbClr>
                </a:outerShdw>
              </a:effectLst>
            </a:rPr>
            <a:t>Waanti gara fuulduraatti ni taa’a jedhamee dubbatame—yoo haalduree hin qabu ta’e—raawwatamuu qaba (K.Deeb. 18:22; Erm. 28:8-9; Yoon. 4:2)</a:t>
          </a:r>
          <a:endParaRPr lang="es-ES" sz="19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n" sz="2000" b="1" dirty="0">
              <a:effectLst>
                <a:outerShdw blurRad="38100" dist="38100" dir="2700000" algn="tl">
                  <a:srgbClr val="000000">
                    <a:alpha val="43137"/>
                  </a:srgbClr>
                </a:outerShdw>
              </a:effectLst>
            </a:rPr>
            <a:t>Ergaan isaa ergaa raajota duraanii wajjin wal simuu qaba</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(K.Deeb. 13:1-3; Isaa.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n" sz="2000" b="1" dirty="0">
              <a:effectLst>
                <a:outerShdw blurRad="38100" dist="38100" dir="2700000" algn="tl">
                  <a:srgbClr val="000000">
                    <a:alpha val="43137"/>
                  </a:srgbClr>
                </a:outerShdw>
              </a:effectLst>
            </a:rPr>
            <a:t>Foon uffachuu Yesuusiif dhugaa ba’uu qaba (1 Yoh.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Jireenyi isaa ergaa wangeelaa inni lallabuu wajjin wal simuu qaba (Maat.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Kennaalee hafuuraa baay’ee jiran keessaa, Phaawuloos kennaalee akkamii akka fakkeenyaatti kaasa? (1 Qor. 12:8-10; Rom. 12:6-8; Efe.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Qorontoos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Dubbii ogummaa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US" sz="2000" b="1" kern="1200" dirty="0" err="1"/>
            <a:t>Dubbii</a:t>
          </a:r>
          <a:r>
            <a:rPr lang="en-US" sz="2000" b="1" kern="1200" dirty="0"/>
            <a:t> </a:t>
          </a:r>
          <a:r>
            <a:rPr lang="en-US" sz="2000" b="1" kern="1200" dirty="0" err="1"/>
            <a:t>beekumsaa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Amantii</a:t>
          </a:r>
          <a:endParaRPr lang="es-ES" sz="2000" kern="1200" dirty="0"/>
        </a:p>
        <a:p>
          <a:pPr marL="265113" lvl="1" indent="0" algn="l" defTabSz="800100">
            <a:lnSpc>
              <a:spcPct val="90000"/>
            </a:lnSpc>
            <a:spcBef>
              <a:spcPct val="0"/>
            </a:spcBef>
            <a:spcAft>
              <a:spcPct val="15000"/>
            </a:spcAft>
            <a:buSzPct val="120000"/>
            <a:buFont typeface="Arial" panose="020B0604020202020204" pitchFamily="34" charset="0"/>
            <a:buNone/>
          </a:pPr>
          <a:r>
            <a:rPr lang="en" sz="1800" b="1" kern="1200" dirty="0"/>
            <a:t>Dhukkubsataa fayyisuu</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Dinqii gochuu</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Raajii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Hafuurota gargar baasuu</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Afaanota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US" sz="2000" b="1" kern="1200" dirty="0" err="1"/>
            <a:t>Afaanota</a:t>
          </a:r>
          <a:r>
            <a:rPr lang="en-US" sz="2000" b="1" kern="1200" dirty="0"/>
            <a:t> </a:t>
          </a:r>
          <a:r>
            <a:rPr lang="en-US" sz="2000" b="1" kern="1200" dirty="0" err="1"/>
            <a:t>hiikuu</a:t>
          </a:r>
          <a:endParaRPr lang="es-ES" sz="20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Roomee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n" sz="2000" b="1" kern="1200" dirty="0"/>
            <a:t>Tajaajiluu</a:t>
          </a:r>
          <a:endParaRPr lang="es-ES" sz="2000" kern="1200" dirty="0"/>
        </a:p>
        <a:p>
          <a:pPr marL="265113" lvl="1" indent="0" algn="l" defTabSz="889000">
            <a:lnSpc>
              <a:spcPct val="90000"/>
            </a:lnSpc>
            <a:spcBef>
              <a:spcPct val="0"/>
            </a:spcBef>
            <a:spcAft>
              <a:spcPct val="15000"/>
            </a:spcAft>
            <a:buNone/>
          </a:pPr>
          <a:r>
            <a:rPr lang="en" sz="2000" b="1" kern="1200" dirty="0"/>
            <a:t>Barsiisuu</a:t>
          </a:r>
          <a:endParaRPr lang="es-ES" sz="2000" kern="1200" dirty="0"/>
        </a:p>
        <a:p>
          <a:pPr marL="265113" lvl="1" indent="0" algn="l" defTabSz="889000">
            <a:lnSpc>
              <a:spcPct val="90000"/>
            </a:lnSpc>
            <a:spcBef>
              <a:spcPct val="0"/>
            </a:spcBef>
            <a:spcAft>
              <a:spcPct val="15000"/>
            </a:spcAft>
            <a:buNone/>
          </a:pPr>
          <a:r>
            <a:rPr lang="en" sz="2000" b="1" kern="1200" dirty="0"/>
            <a:t>Raajii</a:t>
          </a:r>
          <a:endParaRPr lang="es-ES" sz="2000" kern="1200" dirty="0"/>
        </a:p>
        <a:p>
          <a:pPr marL="265113" lvl="1" indent="0" algn="l" defTabSz="889000">
            <a:lnSpc>
              <a:spcPct val="90000"/>
            </a:lnSpc>
            <a:spcBef>
              <a:spcPct val="0"/>
            </a:spcBef>
            <a:spcAft>
              <a:spcPct val="15000"/>
            </a:spcAft>
            <a:buNone/>
          </a:pPr>
          <a:r>
            <a:rPr lang="en" sz="2000" b="1" kern="1200" dirty="0"/>
            <a:t>Arummaa</a:t>
          </a:r>
          <a:endParaRPr lang="es-ES" sz="2000" kern="1200" dirty="0"/>
        </a:p>
        <a:p>
          <a:pPr marL="265113" lvl="1" indent="0" algn="l" defTabSz="889000">
            <a:lnSpc>
              <a:spcPct val="90000"/>
            </a:lnSpc>
            <a:spcBef>
              <a:spcPct val="0"/>
            </a:spcBef>
            <a:spcAft>
              <a:spcPct val="15000"/>
            </a:spcAft>
            <a:buNone/>
          </a:pPr>
          <a:r>
            <a:rPr lang="en" sz="2000" b="1" kern="1200" dirty="0"/>
            <a:t>Bulchuu</a:t>
          </a:r>
          <a:endParaRPr lang="es-ES" sz="2000" kern="1200" dirty="0"/>
        </a:p>
        <a:p>
          <a:pPr marL="265113" lvl="1" indent="0" algn="l" defTabSz="889000">
            <a:lnSpc>
              <a:spcPct val="90000"/>
            </a:lnSpc>
            <a:spcBef>
              <a:spcPct val="0"/>
            </a:spcBef>
            <a:spcAft>
              <a:spcPct val="15000"/>
            </a:spcAft>
            <a:buNone/>
          </a:pPr>
          <a:r>
            <a:rPr lang="en" sz="2000" b="1" kern="1200" dirty="0"/>
            <a:t>Araara</a:t>
          </a:r>
          <a:endParaRPr lang="es-ES" sz="20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rPr>
            <a:t>Efeeson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 sz="2000" b="1" kern="1200" dirty="0"/>
            <a:t>Ergamaa</a:t>
          </a:r>
          <a:endParaRPr lang="es-ES" sz="2000" kern="1200" dirty="0"/>
        </a:p>
        <a:p>
          <a:pPr marL="265113" lvl="1" indent="0" algn="l" defTabSz="889000">
            <a:lnSpc>
              <a:spcPct val="90000"/>
            </a:lnSpc>
            <a:spcBef>
              <a:spcPct val="0"/>
            </a:spcBef>
            <a:spcAft>
              <a:spcPct val="15000"/>
            </a:spcAft>
            <a:buNone/>
          </a:pPr>
          <a:r>
            <a:rPr lang="en" sz="2000" b="1" kern="1200" dirty="0"/>
            <a:t>Lallabaa</a:t>
          </a:r>
          <a:endParaRPr lang="es-ES" sz="2000" kern="1200" dirty="0"/>
        </a:p>
        <a:p>
          <a:pPr marL="265113" lvl="1" indent="0" algn="l" defTabSz="889000">
            <a:lnSpc>
              <a:spcPct val="90000"/>
            </a:lnSpc>
            <a:spcBef>
              <a:spcPct val="0"/>
            </a:spcBef>
            <a:spcAft>
              <a:spcPct val="15000"/>
            </a:spcAft>
            <a:buNone/>
          </a:pPr>
          <a:r>
            <a:rPr lang="en" sz="2000" b="1" kern="1200" dirty="0"/>
            <a:t>Tiksootaa fi barsiisota</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Waanta jaalalli hojjetu</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Obsaa dha</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Garraamii dha</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Dhugaatti gammada</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Waan hundumaa dhiisa</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Waan hundumaa amana</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Waan hundumaa eega</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Waan hundumaa danda’a</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Waanta jaalalli hin hojjenne</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Hin hinaafu</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Of hin bokoksu</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Hin kooru</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Waan hin malle hin hojjetu</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Ofittoo miti</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Salphaatti hin aaru</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Haaloo hin kuusu</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Hamminatti hin gammadu</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 sz="1900" b="1" kern="1200" dirty="0">
              <a:effectLst>
                <a:outerShdw blurRad="38100" dist="38100" dir="2700000" algn="tl">
                  <a:srgbClr val="000000">
                    <a:alpha val="43137"/>
                  </a:srgbClr>
                </a:outerShdw>
              </a:effectLst>
            </a:rPr>
            <a:t>Waanti gara fuulduraatti ni taa’a jedhamee dubbatame—yoo haalduree hin qabu ta’e—raawwatamuu qaba (K.Deeb. 18:22; Erm. 28:8-9; Yoon. 4:2)</a:t>
          </a:r>
          <a:endParaRPr lang="es-ES" sz="19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Ergaan isaa ergaa raajota duraanii wajjin wal simuu qaba</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(K.Deeb. 13:1-3; Isaa.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Foon uffachuu Yesuusiif dhugaa ba’uu qaba (1 Yoh.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Jireenyi isaa ergaa wangeelaa inni lallabuu wajjin wal simuu qaba (Maat.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02/08/2026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02/08/2026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U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KENNAALEE HAFUURAA</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n-US" b="1" dirty="0" err="1">
                <a:solidFill>
                  <a:srgbClr val="FFEFCA"/>
                </a:solidFill>
                <a:effectLst>
                  <a:outerShdw blurRad="38100" dist="38100" dir="2700000" algn="tl">
                    <a:srgbClr val="000000">
                      <a:alpha val="43137"/>
                    </a:srgbClr>
                  </a:outerShdw>
                </a:effectLst>
              </a:rPr>
              <a:t>Barnoota</a:t>
            </a:r>
            <a:r>
              <a:rPr lang="en-US" b="1" dirty="0">
                <a:solidFill>
                  <a:srgbClr val="FFEFCA"/>
                </a:solidFill>
                <a:effectLst>
                  <a:outerShdw blurRad="38100" dist="38100" dir="2700000" algn="tl">
                    <a:srgbClr val="000000">
                      <a:alpha val="43137"/>
                    </a:srgbClr>
                  </a:outerShdw>
                </a:effectLst>
              </a:rPr>
              <a:t> 6ffaa </a:t>
            </a:r>
            <a:r>
              <a:rPr lang="en-US" b="1" dirty="0" err="1">
                <a:solidFill>
                  <a:srgbClr val="FFEFCA"/>
                </a:solidFill>
                <a:effectLst>
                  <a:outerShdw blurRad="38100" dist="38100" dir="2700000" algn="tl">
                    <a:srgbClr val="000000">
                      <a:alpha val="43137"/>
                    </a:srgbClr>
                  </a:outerShdw>
                </a:effectLst>
              </a:rPr>
              <a:t>Hagayya</a:t>
            </a:r>
            <a:r>
              <a:rPr lang="en" b="1" dirty="0">
                <a:solidFill>
                  <a:srgbClr val="FFEFCA"/>
                </a:solidFill>
                <a:effectLst>
                  <a:outerShdw blurRad="38100" dist="38100" dir="2700000" algn="tl">
                    <a:srgbClr val="000000">
                      <a:alpha val="43137"/>
                    </a:srgbClr>
                  </a:outerShdw>
                </a:effectLst>
              </a:rPr>
              <a:t> 8, 2026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noFill/>
        </p:spPr>
        <p:txBody>
          <a:bodyPr wrap="square">
            <a:spAutoFit/>
          </a:bodyPr>
          <a:lstStyle/>
          <a:p>
            <a:pPr algn="ctr"/>
            <a:r>
              <a:rPr lang="en-US" sz="6600" b="1" dirty="0">
                <a:ln w="13462">
                  <a:solidFill>
                    <a:schemeClr val="bg1"/>
                  </a:solidFill>
                  <a:prstDash val="solid"/>
                </a:ln>
                <a:solidFill>
                  <a:srgbClr val="7030A0"/>
                </a:solidFill>
                <a:effectLst>
                  <a:outerShdw dist="38100" dir="2700000" algn="bl" rotWithShape="0">
                    <a:schemeClr val="accent5"/>
                  </a:outerShdw>
                </a:effectLst>
              </a:rPr>
              <a:t>KENNAALEE ADDAA</a:t>
            </a:r>
            <a:endParaRPr lang="en"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KENNAA AFAANOTAA</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38554"/>
          </a:xfrm>
          <a:prstGeom prst="rect">
            <a:avLst/>
          </a:prstGeom>
          <a:noFill/>
        </p:spPr>
        <p:txBody>
          <a:bodyPr wrap="square">
            <a:spAutoFit/>
          </a:bodyPr>
          <a:lstStyle/>
          <a:p>
            <a:pPr algn="ct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Kanaaf</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namni</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Afaan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haaraan</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dubbatu</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tokko</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akka</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waan</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dubbatu</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sana</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hiikuu</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danda’uuf</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kadhachuu</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16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qaba</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Qorontoos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477328"/>
          </a:xfrm>
          <a:prstGeom prst="rect">
            <a:avLst/>
          </a:prstGeom>
          <a:noFill/>
        </p:spPr>
        <p:txBody>
          <a:bodyPr wrap="square" rtlCol="0">
            <a:spAutoFit/>
          </a:bodyPr>
          <a:lstStyle/>
          <a:p>
            <a:pPr>
              <a:spcBef>
                <a:spcPts val="600"/>
              </a:spcBef>
            </a:pPr>
            <a:r>
              <a:rPr lang="en" b="1" dirty="0"/>
              <a:t>Phaawuloos fayyadama kennaa afaan haaraa dubbachuu irratti xiyyeeffachuun isaa kan inni agarsiisu, miseensota waldaa Qorontoosiin garmalee dhimma itti baa’ameera, kanaaf immoo naamusa dhabuu fi bita galummaa keessa waaqeffannaa sabaa galcheera jechuu dha (1 Qor.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2031325"/>
          </a:xfrm>
          <a:prstGeom prst="rect">
            <a:avLst/>
          </a:prstGeom>
          <a:noFill/>
        </p:spPr>
        <p:txBody>
          <a:bodyPr wrap="square">
            <a:spAutoFit/>
          </a:bodyPr>
          <a:lstStyle/>
          <a:p>
            <a:pPr>
              <a:spcBef>
                <a:spcPts val="600"/>
              </a:spcBef>
            </a:pPr>
            <a:r>
              <a:rPr lang="en-US" b="1" dirty="0"/>
              <a:t>D</a:t>
            </a:r>
            <a:r>
              <a:rPr lang="en" b="1" dirty="0"/>
              <a:t>hugaan isaa garuu, hawwiin Phaauloos kun kennaalee hundumaa hammata (1 Qor. 14:1). “Mul’anni Hafuura Qulqulluu faayidaa waliitiif tokkoo tokkoo namaatiif kennama.” (1 Qor. 12:7) ifa dursee ifa godheera. Kanaafuu, nama hundumaatu kennaa walfaakkaatu fudhata miti.</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648253"/>
            <a:ext cx="760095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Fedhii Phaawuloos namni hundinuu afaan haaraa utuu dubbatee qabu, namoota namni hundinuu kennaa sana qabaachuu qaba jedhanii yaadaniin garmalee hiikameera (1 Qor.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450738"/>
            <a:ext cx="760095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Kennaan afaan haaraa dubbachuu dandeettii afaan namaa ykn ergamootaa kan namichi dubbatu</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sun dur hin qabne qabaachuu ti</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(1 Qor. 13:1). Afaan</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dubbatamu sana dhaggeeffatootni hin beekan taanaan hiikuun barbaachisaa dha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(Hojii 2:8; 1 Qor.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KENNAA RAAJII</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38554"/>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en-US" sz="1600" b="1" dirty="0" err="1">
                <a:solidFill>
                  <a:schemeClr val="accent6">
                    <a:lumMod val="50000"/>
                  </a:schemeClr>
                </a:solidFill>
                <a:latin typeface="Comic Sans MS" panose="030F0702030302020204" pitchFamily="66" charset="0"/>
              </a:rPr>
              <a:t>Namni</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raajii</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dubbatu</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garuu</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isaan</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ijaaruuf</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gorsuu</a:t>
            </a:r>
            <a:r>
              <a:rPr lang="en-US" sz="1600" b="1" dirty="0">
                <a:solidFill>
                  <a:schemeClr val="accent6">
                    <a:lumMod val="50000"/>
                  </a:schemeClr>
                </a:solidFill>
                <a:latin typeface="Comic Sans MS" panose="030F0702030302020204" pitchFamily="66" charset="0"/>
              </a:rPr>
              <a:t> fi </a:t>
            </a:r>
            <a:r>
              <a:rPr lang="en-US" sz="1600" b="1" dirty="0" err="1">
                <a:solidFill>
                  <a:schemeClr val="accent6">
                    <a:lumMod val="50000"/>
                  </a:schemeClr>
                </a:solidFill>
                <a:latin typeface="Comic Sans MS" panose="030F0702030302020204" pitchFamily="66" charset="0"/>
              </a:rPr>
              <a:t>jajjabeessuuf</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jedhee</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namootatti</a:t>
            </a:r>
            <a:r>
              <a:rPr lang="en-US" sz="1600" b="1" dirty="0">
                <a:solidFill>
                  <a:schemeClr val="accent6">
                    <a:lumMod val="50000"/>
                  </a:schemeClr>
                </a:solidFill>
                <a:latin typeface="Comic Sans MS" panose="030F0702030302020204" pitchFamily="66" charset="0"/>
              </a:rPr>
              <a:t> </a:t>
            </a:r>
            <a:r>
              <a:rPr lang="en-US" sz="1600" b="1" dirty="0" err="1">
                <a:solidFill>
                  <a:schemeClr val="accent6">
                    <a:lumMod val="50000"/>
                  </a:schemeClr>
                </a:solidFill>
                <a:latin typeface="Comic Sans MS" panose="030F0702030302020204" pitchFamily="66" charset="0"/>
              </a:rPr>
              <a:t>dubbata</a:t>
            </a:r>
            <a:r>
              <a:rPr lang="en-US" sz="1600" b="1" dirty="0">
                <a:solidFill>
                  <a:schemeClr val="accent6">
                    <a:lumMod val="50000"/>
                  </a:schemeClr>
                </a:solidFill>
                <a:latin typeface="Comic Sans MS" panose="030F0702030302020204" pitchFamily="66" charset="0"/>
              </a:rPr>
              <a:t>.</a:t>
            </a:r>
            <a:r>
              <a:rPr lang="en" sz="1600" b="1" dirty="0">
                <a:solidFill>
                  <a:schemeClr val="accent6">
                    <a:lumMod val="50000"/>
                  </a:schemeClr>
                </a:solidFill>
                <a:latin typeface="Comic Sans MS" panose="030F0702030302020204" pitchFamily="66" charset="0"/>
              </a:rPr>
              <a:t>” </a:t>
            </a:r>
            <a:r>
              <a:rPr lang="en" sz="1200" b="1" dirty="0">
                <a:solidFill>
                  <a:schemeClr val="accent6">
                    <a:lumMod val="50000"/>
                  </a:schemeClr>
                </a:solidFill>
                <a:latin typeface="Comic Sans MS" panose="030F0702030302020204" pitchFamily="66" charset="0"/>
              </a:rPr>
              <a:t>(1 Qorontoos 14:3)</a:t>
            </a:r>
            <a:endParaRPr lang="es-ES"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857951" cy="1554272"/>
          </a:xfrm>
          <a:prstGeom prst="rect">
            <a:avLst/>
          </a:prstGeom>
          <a:noFill/>
        </p:spPr>
        <p:txBody>
          <a:bodyPr wrap="square" rtlCol="0">
            <a:spAutoFit/>
          </a:bodyPr>
          <a:lstStyle/>
          <a:p>
            <a:pPr>
              <a:spcBef>
                <a:spcPts val="600"/>
              </a:spcBef>
            </a:pPr>
            <a:r>
              <a:rPr lang="en" sz="1900" b="1" dirty="0"/>
              <a:t>Kennaan raajii taatee gara fuulduraatti ta’u raajuudha jennee daangessuu hin qabnu. Faayidaan kennaa raajii inni jalqabaa qulleessuuf, amansiisuuf, akkasumas jajjabeessuufi dha (1 Qor.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838256481"/>
              </p:ext>
            </p:extLst>
          </p:nvPr>
        </p:nvGraphicFramePr>
        <p:xfrm>
          <a:off x="709291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526079" cy="2308324"/>
          </a:xfrm>
          <a:prstGeom prst="rect">
            <a:avLst/>
          </a:prstGeom>
          <a:noFill/>
        </p:spPr>
        <p:txBody>
          <a:bodyPr wrap="square">
            <a:spAutoFit/>
          </a:bodyPr>
          <a:lstStyle/>
          <a:p>
            <a:pPr>
              <a:spcBef>
                <a:spcPts val="600"/>
              </a:spcBef>
            </a:pPr>
            <a:r>
              <a:rPr lang="en" b="1" dirty="0"/>
              <a:t>Phaawuloos waa’ee kennaa kanaa kennaa warra kaan caalaa irratti xiyyeeffata (1 Qor. 14:1, 4, 22-25). Garuu immoo, bita galummaa akka hin uumneef sirriitti dhimma akka itti baa’amuuf kadhata: “wanti hundinuu garuu karaa qajeelaa fi sirna qabeessa ta’een hojjetamuu qaba” (1 Qor. 14:40; see 1 Qor.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631216"/>
          </a:xfrm>
          <a:prstGeom prst="rect">
            <a:avLst/>
          </a:prstGeom>
          <a:noFill/>
        </p:spPr>
        <p:txBody>
          <a:bodyPr wrap="square">
            <a:spAutoFit/>
          </a:bodyPr>
          <a:lstStyle/>
          <a:p>
            <a:pPr>
              <a:spcBef>
                <a:spcPts val="600"/>
              </a:spcBef>
            </a:pPr>
            <a:r>
              <a:rPr lang="en-US" sz="2000" b="1" dirty="0"/>
              <a:t>A</a:t>
            </a:r>
            <a:r>
              <a:rPr lang="en" sz="2000" b="1" dirty="0"/>
              <a:t>kka amala kennaa waldaa haftuutti, jireenyaa fi hojii Ellen G. White keessatti akkaataa addaatiin mul’ate (Mul. 12:17; 19:10). Garuu raajii dhugaa akkamitti beekuu dandeenya?</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524375"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685711"/>
            <a:ext cx="10953750" cy="5339923"/>
          </a:xfrm>
          <a:prstGeom prst="rect">
            <a:avLst/>
          </a:prstGeom>
          <a:noFill/>
        </p:spPr>
        <p:txBody>
          <a:bodyPr wrap="square">
            <a:spAutoFit/>
          </a:bodyPr>
          <a:lstStyle/>
          <a:p>
            <a:pPr>
              <a:spcBef>
                <a:spcPts val="600"/>
              </a:spcBef>
            </a:pPr>
            <a:r>
              <a:rPr lang="en" sz="2400" b="1" dirty="0">
                <a:latin typeface="Constantia" panose="02030602050306030303" pitchFamily="18" charset="0"/>
              </a:rPr>
              <a:t>“Akkaataa toora Gooftaan kaa’eetti, karoora kennaalee garaa garaa kennuu Isaatii caalaa waanti bareedu hin jiru. </a:t>
            </a:r>
            <a:r>
              <a:rPr lang="en-US" sz="2400" b="1" dirty="0" err="1">
                <a:latin typeface="Constantia" panose="02030602050306030303" pitchFamily="18" charset="0"/>
              </a:rPr>
              <a:t>Waldaan</a:t>
            </a:r>
            <a:r>
              <a:rPr lang="en-US" sz="2400" b="1" dirty="0">
                <a:latin typeface="Constantia" panose="02030602050306030303" pitchFamily="18" charset="0"/>
              </a:rPr>
              <a:t> </a:t>
            </a:r>
            <a:r>
              <a:rPr lang="en-US" sz="2400" b="1" dirty="0" err="1">
                <a:latin typeface="Constantia" panose="02030602050306030303" pitchFamily="18" charset="0"/>
              </a:rPr>
              <a:t>maasii</a:t>
            </a:r>
            <a:r>
              <a:rPr lang="en-US" sz="2400" b="1" dirty="0">
                <a:latin typeface="Constantia" panose="02030602050306030303" pitchFamily="18" charset="0"/>
              </a:rPr>
              <a:t> </a:t>
            </a:r>
            <a:r>
              <a:rPr lang="en-US" sz="2400" b="1" dirty="0" err="1">
                <a:latin typeface="Constantia" panose="02030602050306030303" pitchFamily="18" charset="0"/>
              </a:rPr>
              <a:t>Isaati</a:t>
            </a:r>
            <a:r>
              <a:rPr lang="en-US" sz="2400" b="1" dirty="0">
                <a:latin typeface="Constantia" panose="02030602050306030303" pitchFamily="18" charset="0"/>
              </a:rPr>
              <a:t>, </a:t>
            </a:r>
            <a:r>
              <a:rPr lang="en-US" sz="2400" b="1" dirty="0" err="1">
                <a:latin typeface="Constantia" panose="02030602050306030303" pitchFamily="18" charset="0"/>
              </a:rPr>
              <a:t>mukeetiin</a:t>
            </a:r>
            <a:r>
              <a:rPr lang="en-US" sz="2400" b="1" dirty="0">
                <a:latin typeface="Constantia" panose="02030602050306030303" pitchFamily="18" charset="0"/>
              </a:rPr>
              <a:t>, </a:t>
            </a:r>
            <a:r>
              <a:rPr lang="en-US" sz="2400" b="1" dirty="0" err="1">
                <a:latin typeface="Constantia" panose="02030602050306030303" pitchFamily="18" charset="0"/>
              </a:rPr>
              <a:t>biqilaanii</a:t>
            </a:r>
            <a:r>
              <a:rPr lang="en-US" sz="2400" b="1" dirty="0">
                <a:latin typeface="Constantia" panose="02030602050306030303" pitchFamily="18" charset="0"/>
              </a:rPr>
              <a:t> fi </a:t>
            </a:r>
            <a:r>
              <a:rPr lang="en-US" sz="2400" b="1" dirty="0" err="1">
                <a:latin typeface="Constantia" panose="02030602050306030303" pitchFamily="18" charset="0"/>
              </a:rPr>
              <a:t>daraaraan</a:t>
            </a:r>
            <a:r>
              <a:rPr lang="en-US" sz="2400" b="1" dirty="0">
                <a:latin typeface="Constantia" panose="02030602050306030303" pitchFamily="18" charset="0"/>
              </a:rPr>
              <a:t> </a:t>
            </a:r>
            <a:r>
              <a:rPr lang="en-US" sz="2400" b="1" dirty="0" err="1">
                <a:latin typeface="Constantia" panose="02030602050306030303" pitchFamily="18" charset="0"/>
              </a:rPr>
              <a:t>adda</a:t>
            </a:r>
            <a:r>
              <a:rPr lang="en-US" sz="2400" b="1" dirty="0">
                <a:latin typeface="Constantia" panose="02030602050306030303" pitchFamily="18" charset="0"/>
              </a:rPr>
              <a:t> </a:t>
            </a:r>
            <a:r>
              <a:rPr lang="en-US" sz="2400" b="1" dirty="0" err="1">
                <a:latin typeface="Constantia" panose="02030602050306030303" pitchFamily="18" charset="0"/>
              </a:rPr>
              <a:t>addaa</a:t>
            </a:r>
            <a:r>
              <a:rPr lang="en-US" sz="2400" b="1" dirty="0">
                <a:latin typeface="Constantia" panose="02030602050306030303" pitchFamily="18" charset="0"/>
              </a:rPr>
              <a:t> </a:t>
            </a:r>
            <a:r>
              <a:rPr lang="en-US" sz="2400" b="1" dirty="0" err="1">
                <a:latin typeface="Constantia" panose="02030602050306030303" pitchFamily="18" charset="0"/>
              </a:rPr>
              <a:t>kan</a:t>
            </a:r>
            <a:r>
              <a:rPr lang="en-US" sz="2400" b="1" dirty="0">
                <a:latin typeface="Constantia" panose="02030602050306030303" pitchFamily="18" charset="0"/>
              </a:rPr>
              <a:t> </a:t>
            </a:r>
            <a:r>
              <a:rPr lang="en-US" sz="2400" b="1" dirty="0" err="1">
                <a:latin typeface="Constantia" panose="02030602050306030303" pitchFamily="18" charset="0"/>
              </a:rPr>
              <a:t>keessa</a:t>
            </a:r>
            <a:r>
              <a:rPr lang="en-US" sz="2400" b="1" dirty="0">
                <a:latin typeface="Constantia" panose="02030602050306030303" pitchFamily="18" charset="0"/>
              </a:rPr>
              <a:t> </a:t>
            </a:r>
            <a:r>
              <a:rPr lang="en-US" sz="2400" b="1" dirty="0" err="1">
                <a:latin typeface="Constantia" panose="02030602050306030303" pitchFamily="18" charset="0"/>
              </a:rPr>
              <a:t>dhaabaman</a:t>
            </a:r>
            <a:r>
              <a:rPr lang="en-US" sz="2400" b="1" dirty="0">
                <a:latin typeface="Constantia" panose="02030602050306030303" pitchFamily="18" charset="0"/>
              </a:rPr>
              <a:t>. </a:t>
            </a:r>
            <a:r>
              <a:rPr lang="en-US" sz="2400" b="1" dirty="0" err="1">
                <a:latin typeface="Constantia" panose="02030602050306030303" pitchFamily="18" charset="0"/>
              </a:rPr>
              <a:t>Baay’ina</a:t>
            </a:r>
            <a:r>
              <a:rPr lang="en-US" sz="2400" b="1" dirty="0">
                <a:latin typeface="Constantia" panose="02030602050306030303" pitchFamily="18" charset="0"/>
              </a:rPr>
              <a:t> </a:t>
            </a:r>
            <a:r>
              <a:rPr lang="en-US" sz="2400" b="1" dirty="0" err="1">
                <a:latin typeface="Constantia" panose="02030602050306030303" pitchFamily="18" charset="0"/>
              </a:rPr>
              <a:t>gaattiraa</a:t>
            </a:r>
            <a:r>
              <a:rPr lang="en-US" sz="2400" b="1" dirty="0">
                <a:latin typeface="Constantia" panose="02030602050306030303" pitchFamily="18" charset="0"/>
              </a:rPr>
              <a:t> </a:t>
            </a:r>
            <a:r>
              <a:rPr lang="en-US" sz="2400" b="1" dirty="0" err="1">
                <a:latin typeface="Constantia" panose="02030602050306030303" pitchFamily="18" charset="0"/>
              </a:rPr>
              <a:t>murteessuuf</a:t>
            </a:r>
            <a:r>
              <a:rPr lang="en-US" sz="2400" b="1" dirty="0">
                <a:latin typeface="Constantia" panose="02030602050306030303" pitchFamily="18" charset="0"/>
              </a:rPr>
              <a:t> </a:t>
            </a:r>
            <a:r>
              <a:rPr lang="en-US" sz="2400" b="1" dirty="0" err="1">
                <a:latin typeface="Constantia" panose="02030602050306030303" pitchFamily="18" charset="0"/>
              </a:rPr>
              <a:t>hisoophii</a:t>
            </a:r>
            <a:r>
              <a:rPr lang="en-US" sz="2400" b="1" dirty="0">
                <a:latin typeface="Constantia" panose="02030602050306030303" pitchFamily="18" charset="0"/>
              </a:rPr>
              <a:t> </a:t>
            </a:r>
            <a:r>
              <a:rPr lang="en-US" sz="2400" b="1" dirty="0" err="1">
                <a:latin typeface="Constantia" panose="02030602050306030303" pitchFamily="18" charset="0"/>
              </a:rPr>
              <a:t>hin</a:t>
            </a:r>
            <a:r>
              <a:rPr lang="en-US" sz="2400" b="1" dirty="0">
                <a:latin typeface="Constantia" panose="02030602050306030303" pitchFamily="18" charset="0"/>
              </a:rPr>
              <a:t> </a:t>
            </a:r>
            <a:r>
              <a:rPr lang="en-US" sz="2400" b="1" dirty="0" err="1">
                <a:latin typeface="Constantia" panose="02030602050306030303" pitchFamily="18" charset="0"/>
              </a:rPr>
              <a:t>barbaadu</a:t>
            </a:r>
            <a:r>
              <a:rPr lang="en-US" sz="2400" b="1" dirty="0">
                <a:latin typeface="Constantia" panose="02030602050306030303" pitchFamily="18" charset="0"/>
              </a:rPr>
              <a:t>, </a:t>
            </a:r>
            <a:r>
              <a:rPr lang="en-US" sz="2400" b="1" dirty="0" err="1">
                <a:latin typeface="Constantia" panose="02030602050306030303" pitchFamily="18" charset="0"/>
              </a:rPr>
              <a:t>ykn</a:t>
            </a:r>
            <a:r>
              <a:rPr lang="en-US" sz="2400" b="1" dirty="0">
                <a:latin typeface="Constantia" panose="02030602050306030303" pitchFamily="18" charset="0"/>
              </a:rPr>
              <a:t> </a:t>
            </a:r>
            <a:r>
              <a:rPr lang="en-US" sz="2400" b="1" dirty="0" err="1">
                <a:latin typeface="Constantia" panose="02030602050306030303" pitchFamily="18" charset="0"/>
              </a:rPr>
              <a:t>fiixee</a:t>
            </a:r>
            <a:r>
              <a:rPr lang="en-US" sz="2400" b="1" dirty="0">
                <a:latin typeface="Constantia" panose="02030602050306030303" pitchFamily="18" charset="0"/>
              </a:rPr>
              <a:t> </a:t>
            </a:r>
            <a:r>
              <a:rPr lang="en-US" sz="2400" b="1" dirty="0" err="1">
                <a:latin typeface="Constantia" panose="02030602050306030303" pitchFamily="18" charset="0"/>
              </a:rPr>
              <a:t>meexxii</a:t>
            </a:r>
            <a:r>
              <a:rPr lang="en-US" sz="2400" b="1" dirty="0">
                <a:latin typeface="Constantia" panose="02030602050306030303" pitchFamily="18" charset="0"/>
              </a:rPr>
              <a:t> </a:t>
            </a:r>
            <a:r>
              <a:rPr lang="en-US" sz="2400" b="1" dirty="0" err="1">
                <a:latin typeface="Constantia" panose="02030602050306030303" pitchFamily="18" charset="0"/>
              </a:rPr>
              <a:t>bira</a:t>
            </a:r>
            <a:r>
              <a:rPr lang="en-US" sz="2400" b="1" dirty="0">
                <a:latin typeface="Constantia" panose="02030602050306030303" pitchFamily="18" charset="0"/>
              </a:rPr>
              <a:t> </a:t>
            </a:r>
            <a:r>
              <a:rPr lang="en-US" sz="2400" b="1" dirty="0" err="1">
                <a:latin typeface="Constantia" panose="02030602050306030303" pitchFamily="18" charset="0"/>
              </a:rPr>
              <a:t>ga’uuf</a:t>
            </a:r>
            <a:r>
              <a:rPr lang="en-US" sz="2400" b="1" dirty="0">
                <a:latin typeface="Constantia" panose="02030602050306030303" pitchFamily="18" charset="0"/>
              </a:rPr>
              <a:t> </a:t>
            </a:r>
            <a:r>
              <a:rPr lang="en-US" sz="2400" b="1" dirty="0" err="1">
                <a:latin typeface="Constantia" panose="02030602050306030303" pitchFamily="18" charset="0"/>
              </a:rPr>
              <a:t>muka</a:t>
            </a:r>
            <a:r>
              <a:rPr lang="en-US" sz="2400" b="1" dirty="0">
                <a:latin typeface="Constantia" panose="02030602050306030303" pitchFamily="18" charset="0"/>
              </a:rPr>
              <a:t> </a:t>
            </a:r>
            <a:r>
              <a:rPr lang="en-US" sz="2400" b="1" dirty="0" err="1">
                <a:latin typeface="Constantia" panose="02030602050306030303" pitchFamily="18" charset="0"/>
              </a:rPr>
              <a:t>ejersaa</a:t>
            </a:r>
            <a:r>
              <a:rPr lang="en-US" sz="2400" b="1" dirty="0">
                <a:latin typeface="Constantia" panose="02030602050306030303" pitchFamily="18" charset="0"/>
              </a:rPr>
              <a:t> </a:t>
            </a:r>
            <a:r>
              <a:rPr lang="en-US" sz="2400" b="1" dirty="0" err="1">
                <a:latin typeface="Constantia" panose="02030602050306030303" pitchFamily="18" charset="0"/>
              </a:rPr>
              <a:t>hin</a:t>
            </a:r>
            <a:r>
              <a:rPr lang="en-US" sz="2400" b="1" dirty="0">
                <a:latin typeface="Constantia" panose="02030602050306030303" pitchFamily="18" charset="0"/>
              </a:rPr>
              <a:t> </a:t>
            </a:r>
            <a:r>
              <a:rPr lang="en-US" sz="2400" b="1" dirty="0" err="1">
                <a:latin typeface="Constantia" panose="02030602050306030303" pitchFamily="18" charset="0"/>
              </a:rPr>
              <a:t>barbaadu</a:t>
            </a:r>
            <a:r>
              <a:rPr lang="en-US" sz="2400" b="1" dirty="0">
                <a:latin typeface="Constantia" panose="02030602050306030303" pitchFamily="18" charset="0"/>
              </a:rPr>
              <a:t>. </a:t>
            </a:r>
            <a:r>
              <a:rPr lang="en-US" sz="2400" b="1" dirty="0" err="1">
                <a:latin typeface="Constantia" panose="02030602050306030303" pitchFamily="18" charset="0"/>
              </a:rPr>
              <a:t>Namoonni</a:t>
            </a:r>
            <a:r>
              <a:rPr lang="en-US" sz="2400" b="1" dirty="0">
                <a:latin typeface="Constantia" panose="02030602050306030303" pitchFamily="18" charset="0"/>
              </a:rPr>
              <a:t> </a:t>
            </a:r>
            <a:r>
              <a:rPr lang="en-US" sz="2400" b="1" dirty="0" err="1">
                <a:latin typeface="Constantia" panose="02030602050306030303" pitchFamily="18" charset="0"/>
              </a:rPr>
              <a:t>baay’een</a:t>
            </a:r>
            <a:r>
              <a:rPr lang="en-US" sz="2400" b="1" dirty="0">
                <a:latin typeface="Constantia" panose="02030602050306030303" pitchFamily="18" charset="0"/>
              </a:rPr>
              <a:t> </a:t>
            </a:r>
            <a:r>
              <a:rPr lang="en-US" sz="2400" b="1" dirty="0" err="1">
                <a:latin typeface="Constantia" panose="02030602050306030303" pitchFamily="18" charset="0"/>
              </a:rPr>
              <a:t>fudhataniiru</a:t>
            </a:r>
            <a:r>
              <a:rPr lang="en-US" sz="2400" b="1" dirty="0">
                <a:latin typeface="Constantia" panose="02030602050306030303" pitchFamily="18" charset="0"/>
              </a:rPr>
              <a:t> </a:t>
            </a:r>
            <a:r>
              <a:rPr lang="en-US" sz="2400" b="1" dirty="0" err="1">
                <a:latin typeface="Constantia" panose="02030602050306030303" pitchFamily="18" charset="0"/>
              </a:rPr>
              <a:t>garuu</a:t>
            </a:r>
            <a:r>
              <a:rPr lang="en-US" sz="2400" b="1" dirty="0">
                <a:latin typeface="Constantia" panose="02030602050306030303" pitchFamily="18" charset="0"/>
              </a:rPr>
              <a:t> </a:t>
            </a:r>
            <a:r>
              <a:rPr lang="en-US" sz="2400" b="1" dirty="0" err="1">
                <a:latin typeface="Constantia" panose="02030602050306030303" pitchFamily="18" charset="0"/>
              </a:rPr>
              <a:t>leenjii</a:t>
            </a:r>
            <a:r>
              <a:rPr lang="en-US" sz="2400" b="1" dirty="0">
                <a:latin typeface="Constantia" panose="02030602050306030303" pitchFamily="18" charset="0"/>
              </a:rPr>
              <a:t> </a:t>
            </a:r>
            <a:r>
              <a:rPr lang="en-US" sz="2400" b="1" dirty="0" err="1">
                <a:latin typeface="Constantia" panose="02030602050306030303" pitchFamily="18" charset="0"/>
              </a:rPr>
              <a:t>amantaa</a:t>
            </a:r>
            <a:r>
              <a:rPr lang="en-US" sz="2400" b="1" dirty="0">
                <a:latin typeface="Constantia" panose="02030602050306030303" pitchFamily="18" charset="0"/>
              </a:rPr>
              <a:t> fi </a:t>
            </a:r>
            <a:r>
              <a:rPr lang="en-US" sz="2400" b="1" dirty="0" err="1">
                <a:latin typeface="Constantia" panose="02030602050306030303" pitchFamily="18" charset="0"/>
              </a:rPr>
              <a:t>dandeettii</a:t>
            </a:r>
            <a:r>
              <a:rPr lang="en-US" sz="2400" b="1" dirty="0">
                <a:latin typeface="Constantia" panose="02030602050306030303" pitchFamily="18" charset="0"/>
              </a:rPr>
              <a:t> </a:t>
            </a:r>
            <a:r>
              <a:rPr lang="en-US" sz="2400" b="1" dirty="0" err="1">
                <a:latin typeface="Constantia" panose="02030602050306030303" pitchFamily="18" charset="0"/>
              </a:rPr>
              <a:t>murtooftuu</a:t>
            </a:r>
            <a:r>
              <a:rPr lang="en-US" sz="2400" b="1" dirty="0">
                <a:latin typeface="Constantia" panose="02030602050306030303" pitchFamily="18" charset="0"/>
              </a:rPr>
              <a:t> </a:t>
            </a:r>
            <a:r>
              <a:rPr lang="en-US" sz="2400" b="1" dirty="0" err="1">
                <a:latin typeface="Constantia" panose="02030602050306030303" pitchFamily="18" charset="0"/>
              </a:rPr>
              <a:t>dha</a:t>
            </a:r>
            <a:r>
              <a:rPr lang="en-US" sz="2400" b="1" dirty="0">
                <a:latin typeface="Constantia" panose="02030602050306030303" pitchFamily="18" charset="0"/>
              </a:rPr>
              <a:t>, </a:t>
            </a:r>
            <a:r>
              <a:rPr lang="en-US" sz="2400" b="1" dirty="0" err="1">
                <a:latin typeface="Constantia" panose="02030602050306030303" pitchFamily="18" charset="0"/>
              </a:rPr>
              <a:t>garuu</a:t>
            </a:r>
            <a:r>
              <a:rPr lang="en-US" sz="2400" b="1" dirty="0">
                <a:latin typeface="Constantia" panose="02030602050306030303" pitchFamily="18" charset="0"/>
              </a:rPr>
              <a:t> </a:t>
            </a:r>
            <a:r>
              <a:rPr lang="en-US" sz="2400" b="1" dirty="0" err="1">
                <a:latin typeface="Constantia" panose="02030602050306030303" pitchFamily="18" charset="0"/>
              </a:rPr>
              <a:t>Waaqayyo</a:t>
            </a:r>
            <a:r>
              <a:rPr lang="en-US" sz="2400" b="1" dirty="0">
                <a:latin typeface="Constantia" panose="02030602050306030303" pitchFamily="18" charset="0"/>
              </a:rPr>
              <a:t> </a:t>
            </a:r>
            <a:r>
              <a:rPr lang="en-US" sz="2400" b="1" dirty="0" err="1">
                <a:latin typeface="Constantia" panose="02030602050306030303" pitchFamily="18" charset="0"/>
              </a:rPr>
              <a:t>yoo</a:t>
            </a:r>
            <a:r>
              <a:rPr lang="en-US" sz="2400" b="1" dirty="0">
                <a:latin typeface="Constantia" panose="02030602050306030303" pitchFamily="18" charset="0"/>
              </a:rPr>
              <a:t> </a:t>
            </a:r>
            <a:r>
              <a:rPr lang="en-US" sz="2400" b="1" dirty="0" err="1">
                <a:latin typeface="Constantia" panose="02030602050306030303" pitchFamily="18" charset="0"/>
              </a:rPr>
              <a:t>isaan</a:t>
            </a:r>
            <a:r>
              <a:rPr lang="en-US" sz="2400" b="1" dirty="0">
                <a:latin typeface="Constantia" panose="02030602050306030303" pitchFamily="18" charset="0"/>
              </a:rPr>
              <a:t> </a:t>
            </a:r>
            <a:r>
              <a:rPr lang="en-US" sz="2400" b="1" dirty="0" err="1">
                <a:latin typeface="Constantia" panose="02030602050306030303" pitchFamily="18" charset="0"/>
              </a:rPr>
              <a:t>gadi</a:t>
            </a:r>
            <a:r>
              <a:rPr lang="en-US" sz="2400" b="1" dirty="0">
                <a:latin typeface="Constantia" panose="02030602050306030303" pitchFamily="18" charset="0"/>
              </a:rPr>
              <a:t> of </a:t>
            </a:r>
            <a:r>
              <a:rPr lang="en-US" sz="2400" b="1" dirty="0" err="1">
                <a:latin typeface="Constantia" panose="02030602050306030303" pitchFamily="18" charset="0"/>
              </a:rPr>
              <a:t>deebisuudhaa</a:t>
            </a:r>
            <a:r>
              <a:rPr lang="en-US" sz="2400" b="1" dirty="0">
                <a:latin typeface="Constantia" panose="02030602050306030303" pitchFamily="18" charset="0"/>
              </a:rPr>
              <a:t> fi </a:t>
            </a:r>
            <a:r>
              <a:rPr lang="en-US" sz="2400" b="1" dirty="0" err="1">
                <a:latin typeface="Constantia" panose="02030602050306030303" pitchFamily="18" charset="0"/>
              </a:rPr>
              <a:t>Isatti</a:t>
            </a:r>
            <a:r>
              <a:rPr lang="en-US" sz="2400" b="1" dirty="0">
                <a:latin typeface="Constantia" panose="02030602050306030303" pitchFamily="18" charset="0"/>
              </a:rPr>
              <a:t> </a:t>
            </a:r>
            <a:r>
              <a:rPr lang="en-US" sz="2400" b="1" dirty="0" err="1">
                <a:latin typeface="Constantia" panose="02030602050306030303" pitchFamily="18" charset="0"/>
              </a:rPr>
              <a:t>amanuudhaan</a:t>
            </a:r>
            <a:r>
              <a:rPr lang="en-US" sz="2400" b="1" dirty="0">
                <a:latin typeface="Constantia" panose="02030602050306030303" pitchFamily="18" charset="0"/>
              </a:rPr>
              <a:t> </a:t>
            </a:r>
            <a:r>
              <a:rPr lang="en-US" sz="2400" b="1" dirty="0" err="1">
                <a:latin typeface="Constantia" panose="02030602050306030303" pitchFamily="18" charset="0"/>
              </a:rPr>
              <a:t>hojjetan</a:t>
            </a:r>
            <a:r>
              <a:rPr lang="en-US" sz="2400" b="1" dirty="0">
                <a:latin typeface="Constantia" panose="02030602050306030303" pitchFamily="18" charset="0"/>
              </a:rPr>
              <a:t> </a:t>
            </a:r>
            <a:r>
              <a:rPr lang="en-US" sz="2400" b="1" dirty="0" err="1">
                <a:latin typeface="Constantia" panose="02030602050306030303" pitchFamily="18" charset="0"/>
              </a:rPr>
              <a:t>namoota</a:t>
            </a:r>
            <a:r>
              <a:rPr lang="en-US" sz="2400" b="1" dirty="0">
                <a:latin typeface="Constantia" panose="02030602050306030303" pitchFamily="18" charset="0"/>
              </a:rPr>
              <a:t> </a:t>
            </a:r>
            <a:r>
              <a:rPr lang="en-US" sz="2400" b="1" dirty="0" err="1">
                <a:latin typeface="Constantia" panose="02030602050306030303" pitchFamily="18" charset="0"/>
              </a:rPr>
              <a:t>sadarkaa</a:t>
            </a:r>
            <a:r>
              <a:rPr lang="en-US" sz="2400" b="1" dirty="0">
                <a:latin typeface="Constantia" panose="02030602050306030303" pitchFamily="18" charset="0"/>
              </a:rPr>
              <a:t> kana </a:t>
            </a:r>
            <a:r>
              <a:rPr lang="en-US" sz="2400" b="1" dirty="0" err="1">
                <a:latin typeface="Constantia" panose="02030602050306030303" pitchFamily="18" charset="0"/>
              </a:rPr>
              <a:t>irra</a:t>
            </a:r>
            <a:r>
              <a:rPr lang="en-US" sz="2400" b="1" dirty="0">
                <a:latin typeface="Constantia" panose="02030602050306030303" pitchFamily="18" charset="0"/>
              </a:rPr>
              <a:t> </a:t>
            </a:r>
            <a:r>
              <a:rPr lang="en-US" sz="2400" b="1" dirty="0" err="1">
                <a:latin typeface="Constantia" panose="02030602050306030303" pitchFamily="18" charset="0"/>
              </a:rPr>
              <a:t>jiraniifis</a:t>
            </a:r>
            <a:r>
              <a:rPr lang="en-US" sz="2400" b="1" dirty="0">
                <a:latin typeface="Constantia" panose="02030602050306030303" pitchFamily="18" charset="0"/>
              </a:rPr>
              <a:t> </a:t>
            </a:r>
            <a:r>
              <a:rPr lang="en-US" sz="2400" b="1" dirty="0" err="1">
                <a:latin typeface="Constantia" panose="02030602050306030303" pitchFamily="18" charset="0"/>
              </a:rPr>
              <a:t>hojii</a:t>
            </a:r>
            <a:r>
              <a:rPr lang="en-US" sz="2400" b="1" dirty="0">
                <a:latin typeface="Constantia" panose="02030602050306030303" pitchFamily="18" charset="0"/>
              </a:rPr>
              <a:t> </a:t>
            </a:r>
            <a:r>
              <a:rPr lang="en-US" sz="2400" b="1" dirty="0" err="1">
                <a:latin typeface="Constantia" panose="02030602050306030303" pitchFamily="18" charset="0"/>
              </a:rPr>
              <a:t>qaba</a:t>
            </a:r>
            <a:r>
              <a:rPr lang="en" sz="2400" b="1" dirty="0">
                <a:latin typeface="Constantia" panose="02030602050306030303" pitchFamily="18" charset="0"/>
              </a:rPr>
              <a:t>…”</a:t>
            </a:r>
          </a:p>
          <a:p>
            <a:pPr>
              <a:spcBef>
                <a:spcPts val="600"/>
              </a:spcBef>
            </a:pPr>
            <a:r>
              <a:rPr lang="en-US" sz="2400" b="1" dirty="0" err="1">
                <a:latin typeface="Constantia" panose="02030602050306030303" pitchFamily="18" charset="0"/>
              </a:rPr>
              <a:t>Namoota</a:t>
            </a:r>
            <a:r>
              <a:rPr lang="en-US" sz="2400" b="1" dirty="0">
                <a:latin typeface="Constantia" panose="02030602050306030303" pitchFamily="18" charset="0"/>
              </a:rPr>
              <a:t> </a:t>
            </a:r>
            <a:r>
              <a:rPr lang="en-US" sz="2400" b="1" dirty="0" err="1">
                <a:latin typeface="Constantia" panose="02030602050306030303" pitchFamily="18" charset="0"/>
              </a:rPr>
              <a:t>adda</a:t>
            </a:r>
            <a:r>
              <a:rPr lang="en-US" sz="2400" b="1" dirty="0">
                <a:latin typeface="Constantia" panose="02030602050306030303" pitchFamily="18" charset="0"/>
              </a:rPr>
              <a:t> </a:t>
            </a:r>
            <a:r>
              <a:rPr lang="en-US" sz="2400" b="1" dirty="0" err="1">
                <a:latin typeface="Constantia" panose="02030602050306030303" pitchFamily="18" charset="0"/>
              </a:rPr>
              <a:t>addaatiif</a:t>
            </a:r>
            <a:r>
              <a:rPr lang="en-US" sz="2400" b="1" dirty="0">
                <a:latin typeface="Constantia" panose="02030602050306030303" pitchFamily="18" charset="0"/>
              </a:rPr>
              <a:t> </a:t>
            </a:r>
            <a:r>
              <a:rPr lang="en-US" sz="2400" b="1" dirty="0" err="1">
                <a:latin typeface="Constantia" panose="02030602050306030303" pitchFamily="18" charset="0"/>
              </a:rPr>
              <a:t>kennaalee</a:t>
            </a:r>
            <a:r>
              <a:rPr lang="en-US" sz="2400" b="1" dirty="0">
                <a:latin typeface="Constantia" panose="02030602050306030303" pitchFamily="18" charset="0"/>
              </a:rPr>
              <a:t> </a:t>
            </a:r>
            <a:r>
              <a:rPr lang="en-US" sz="2400" b="1" dirty="0" err="1">
                <a:latin typeface="Constantia" panose="02030602050306030303" pitchFamily="18" charset="0"/>
              </a:rPr>
              <a:t>adda</a:t>
            </a:r>
            <a:r>
              <a:rPr lang="en-US" sz="2400" b="1" dirty="0">
                <a:latin typeface="Constantia" panose="02030602050306030303" pitchFamily="18" charset="0"/>
              </a:rPr>
              <a:t> </a:t>
            </a:r>
            <a:r>
              <a:rPr lang="en-US" sz="2400" b="1" dirty="0" err="1">
                <a:latin typeface="Constantia" panose="02030602050306030303" pitchFamily="18" charset="0"/>
              </a:rPr>
              <a:t>addaatu</a:t>
            </a:r>
            <a:r>
              <a:rPr lang="en-US" sz="2400" b="1" dirty="0">
                <a:latin typeface="Constantia" panose="02030602050306030303" pitchFamily="18" charset="0"/>
              </a:rPr>
              <a:t> </a:t>
            </a:r>
            <a:r>
              <a:rPr lang="en-US" sz="2400" b="1" dirty="0" err="1">
                <a:latin typeface="Constantia" panose="02030602050306030303" pitchFamily="18" charset="0"/>
              </a:rPr>
              <a:t>akka</a:t>
            </a:r>
            <a:r>
              <a:rPr lang="en-US" sz="2400" b="1" dirty="0">
                <a:latin typeface="Constantia" panose="02030602050306030303" pitchFamily="18" charset="0"/>
              </a:rPr>
              <a:t> </a:t>
            </a:r>
            <a:r>
              <a:rPr lang="en-US" sz="2400" b="1" dirty="0" err="1">
                <a:latin typeface="Constantia" panose="02030602050306030303" pitchFamily="18" charset="0"/>
              </a:rPr>
              <a:t>isaan</a:t>
            </a:r>
            <a:r>
              <a:rPr lang="en-US" sz="2400" b="1" dirty="0">
                <a:latin typeface="Constantia" panose="02030602050306030303" pitchFamily="18" charset="0"/>
              </a:rPr>
              <a:t> </a:t>
            </a:r>
            <a:r>
              <a:rPr lang="en-US" sz="2400" b="1" dirty="0" err="1">
                <a:latin typeface="Constantia" panose="02030602050306030303" pitchFamily="18" charset="0"/>
              </a:rPr>
              <a:t>walii</a:t>
            </a:r>
            <a:r>
              <a:rPr lang="en-US" sz="2400" b="1" dirty="0">
                <a:latin typeface="Constantia" panose="02030602050306030303" pitchFamily="18" charset="0"/>
              </a:rPr>
              <a:t> </a:t>
            </a:r>
            <a:r>
              <a:rPr lang="en-US" sz="2400" b="1" dirty="0" err="1">
                <a:latin typeface="Constantia" panose="02030602050306030303" pitchFamily="18" charset="0"/>
              </a:rPr>
              <a:t>walii</a:t>
            </a:r>
            <a:r>
              <a:rPr lang="en-US" sz="2400" b="1" dirty="0">
                <a:latin typeface="Constantia" panose="02030602050306030303" pitchFamily="18" charset="0"/>
              </a:rPr>
              <a:t> </a:t>
            </a:r>
            <a:r>
              <a:rPr lang="en-US" sz="2400" b="1" dirty="0" err="1">
                <a:latin typeface="Constantia" panose="02030602050306030303" pitchFamily="18" charset="0"/>
              </a:rPr>
              <a:t>isaanii</a:t>
            </a:r>
            <a:r>
              <a:rPr lang="en-US" sz="2400" b="1" dirty="0">
                <a:latin typeface="Constantia" panose="02030602050306030303" pitchFamily="18" charset="0"/>
              </a:rPr>
              <a:t> </a:t>
            </a:r>
            <a:r>
              <a:rPr lang="en-US" sz="2400" b="1" dirty="0" err="1">
                <a:latin typeface="Constantia" panose="02030602050306030303" pitchFamily="18" charset="0"/>
              </a:rPr>
              <a:t>barbaadaniif</a:t>
            </a:r>
            <a:r>
              <a:rPr lang="en-US" sz="2400" b="1" dirty="0">
                <a:latin typeface="Constantia" panose="02030602050306030303" pitchFamily="18" charset="0"/>
              </a:rPr>
              <a:t> </a:t>
            </a:r>
            <a:r>
              <a:rPr lang="en-US" sz="2400" b="1" dirty="0" err="1">
                <a:latin typeface="Constantia" panose="02030602050306030303" pitchFamily="18" charset="0"/>
              </a:rPr>
              <a:t>kenname</a:t>
            </a:r>
            <a:r>
              <a:rPr lang="en-US" sz="2400" b="1" dirty="0">
                <a:latin typeface="Constantia" panose="02030602050306030303" pitchFamily="18" charset="0"/>
              </a:rPr>
              <a:t>. </a:t>
            </a:r>
            <a:r>
              <a:rPr lang="en-US" sz="2400" b="1" dirty="0" err="1">
                <a:latin typeface="Constantia" panose="02030602050306030303" pitchFamily="18" charset="0"/>
              </a:rPr>
              <a:t>Ulfina</a:t>
            </a:r>
            <a:r>
              <a:rPr lang="en-US" sz="2400" b="1" dirty="0">
                <a:latin typeface="Constantia" panose="02030602050306030303" pitchFamily="18" charset="0"/>
              </a:rPr>
              <a:t> </a:t>
            </a:r>
            <a:r>
              <a:rPr lang="en-US" sz="2400" b="1" dirty="0" err="1">
                <a:latin typeface="Constantia" panose="02030602050306030303" pitchFamily="18" charset="0"/>
              </a:rPr>
              <a:t>isa</a:t>
            </a:r>
            <a:r>
              <a:rPr lang="en-US" sz="2400" b="1" dirty="0">
                <a:latin typeface="Constantia" panose="02030602050306030303" pitchFamily="18" charset="0"/>
              </a:rPr>
              <a:t> </a:t>
            </a:r>
            <a:r>
              <a:rPr lang="en-US" sz="2400" b="1" dirty="0" err="1">
                <a:latin typeface="Constantia" panose="02030602050306030303" pitchFamily="18" charset="0"/>
              </a:rPr>
              <a:t>kennaan</a:t>
            </a:r>
            <a:r>
              <a:rPr lang="en-US" sz="2400" b="1" dirty="0">
                <a:latin typeface="Constantia" panose="02030602050306030303" pitchFamily="18" charset="0"/>
              </a:rPr>
              <a:t> sun </a:t>
            </a:r>
            <a:r>
              <a:rPr lang="en-US" sz="2400" b="1" dirty="0" err="1">
                <a:latin typeface="Constantia" panose="02030602050306030303" pitchFamily="18" charset="0"/>
              </a:rPr>
              <a:t>kennamefiif</a:t>
            </a:r>
            <a:r>
              <a:rPr lang="en-US" sz="2400" b="1" dirty="0">
                <a:latin typeface="Constantia" panose="02030602050306030303" pitchFamily="18" charset="0"/>
              </a:rPr>
              <a:t> </a:t>
            </a:r>
            <a:r>
              <a:rPr lang="en-US" sz="2400" b="1" dirty="0" err="1">
                <a:latin typeface="Constantia" panose="02030602050306030303" pitchFamily="18" charset="0"/>
              </a:rPr>
              <a:t>ykn</a:t>
            </a:r>
            <a:r>
              <a:rPr lang="en-US" sz="2400" b="1" dirty="0">
                <a:latin typeface="Constantia" panose="02030602050306030303" pitchFamily="18" charset="0"/>
              </a:rPr>
              <a:t> </a:t>
            </a:r>
            <a:r>
              <a:rPr lang="en-US" sz="2400" b="1" dirty="0" err="1">
                <a:latin typeface="Constantia" panose="02030602050306030303" pitchFamily="18" charset="0"/>
              </a:rPr>
              <a:t>nama</a:t>
            </a:r>
            <a:r>
              <a:rPr lang="en-US" sz="2400" b="1" dirty="0">
                <a:latin typeface="Constantia" panose="02030602050306030303" pitchFamily="18" charset="0"/>
              </a:rPr>
              <a:t> </a:t>
            </a:r>
            <a:r>
              <a:rPr lang="en-US" sz="2400" b="1" dirty="0" err="1">
                <a:latin typeface="Constantia" panose="02030602050306030303" pitchFamily="18" charset="0"/>
              </a:rPr>
              <a:t>ol</a:t>
            </a:r>
            <a:r>
              <a:rPr lang="en-US" sz="2400" b="1" dirty="0">
                <a:latin typeface="Constantia" panose="02030602050306030303" pitchFamily="18" charset="0"/>
              </a:rPr>
              <a:t> </a:t>
            </a:r>
            <a:r>
              <a:rPr lang="en-US" sz="2400" b="1" dirty="0" err="1">
                <a:latin typeface="Constantia" panose="02030602050306030303" pitchFamily="18" charset="0"/>
              </a:rPr>
              <a:t>qabuuf</a:t>
            </a:r>
            <a:r>
              <a:rPr lang="en-US" sz="2400" b="1" dirty="0">
                <a:latin typeface="Constantia" panose="02030602050306030303" pitchFamily="18" charset="0"/>
              </a:rPr>
              <a:t> </a:t>
            </a:r>
            <a:r>
              <a:rPr lang="en-US" sz="2400" b="1" dirty="0" err="1">
                <a:latin typeface="Constantia" panose="02030602050306030303" pitchFamily="18" charset="0"/>
              </a:rPr>
              <a:t>utuu</a:t>
            </a:r>
            <a:r>
              <a:rPr lang="en-US" sz="2400" b="1" dirty="0">
                <a:latin typeface="Constantia" panose="02030602050306030303" pitchFamily="18" charset="0"/>
              </a:rPr>
              <a:t> </a:t>
            </a:r>
            <a:r>
              <a:rPr lang="en-US" sz="2400" b="1" dirty="0" err="1">
                <a:latin typeface="Constantia" panose="02030602050306030303" pitchFamily="18" charset="0"/>
              </a:rPr>
              <a:t>hin</a:t>
            </a:r>
            <a:r>
              <a:rPr lang="en-US" sz="2400" b="1" dirty="0">
                <a:latin typeface="Constantia" panose="02030602050306030303" pitchFamily="18" charset="0"/>
              </a:rPr>
              <a:t> </a:t>
            </a:r>
            <a:r>
              <a:rPr lang="en-US" sz="2400" b="1" dirty="0" err="1">
                <a:latin typeface="Constantia" panose="02030602050306030303" pitchFamily="18" charset="0"/>
              </a:rPr>
              <a:t>taane</a:t>
            </a:r>
            <a:r>
              <a:rPr lang="en-US" sz="2400" b="1" dirty="0">
                <a:latin typeface="Constantia" panose="02030602050306030303" pitchFamily="18" charset="0"/>
              </a:rPr>
              <a:t>, </a:t>
            </a:r>
            <a:r>
              <a:rPr lang="en-US" sz="2400" b="1" dirty="0" err="1">
                <a:latin typeface="Constantia" panose="02030602050306030303" pitchFamily="18" charset="0"/>
              </a:rPr>
              <a:t>Fayyisaa</a:t>
            </a:r>
            <a:r>
              <a:rPr lang="en-US" sz="2400" b="1" dirty="0">
                <a:latin typeface="Constantia" panose="02030602050306030303" pitchFamily="18" charset="0"/>
              </a:rPr>
              <a:t> </a:t>
            </a:r>
            <a:r>
              <a:rPr lang="en-US" sz="2400" b="1" dirty="0" err="1">
                <a:latin typeface="Constantia" panose="02030602050306030303" pitchFamily="18" charset="0"/>
              </a:rPr>
              <a:t>addunyaa</a:t>
            </a:r>
            <a:r>
              <a:rPr lang="en-US" sz="2400" b="1" dirty="0">
                <a:latin typeface="Constantia" panose="02030602050306030303" pitchFamily="18" charset="0"/>
              </a:rPr>
              <a:t> </a:t>
            </a:r>
            <a:r>
              <a:rPr lang="en-US" sz="2400" b="1" dirty="0" err="1">
                <a:latin typeface="Constantia" panose="02030602050306030303" pitchFamily="18" charset="0"/>
              </a:rPr>
              <a:t>kanaa</a:t>
            </a:r>
            <a:r>
              <a:rPr lang="en-US" sz="2400" b="1" dirty="0">
                <a:latin typeface="Constantia" panose="02030602050306030303" pitchFamily="18" charset="0"/>
              </a:rPr>
              <a:t> </a:t>
            </a:r>
            <a:r>
              <a:rPr lang="en-US" sz="2400" b="1" dirty="0" err="1">
                <a:latin typeface="Constantia" panose="02030602050306030303" pitchFamily="18" charset="0"/>
              </a:rPr>
              <a:t>ol</a:t>
            </a:r>
            <a:r>
              <a:rPr lang="en-US" sz="2400" b="1" dirty="0">
                <a:latin typeface="Constantia" panose="02030602050306030303" pitchFamily="18" charset="0"/>
              </a:rPr>
              <a:t> </a:t>
            </a:r>
            <a:r>
              <a:rPr lang="en-US" sz="2400" b="1" dirty="0" err="1">
                <a:latin typeface="Constantia" panose="02030602050306030303" pitchFamily="18" charset="0"/>
              </a:rPr>
              <a:t>qabuuf</a:t>
            </a:r>
            <a:r>
              <a:rPr lang="en-US" sz="2400" b="1" dirty="0">
                <a:latin typeface="Constantia" panose="02030602050306030303" pitchFamily="18" charset="0"/>
              </a:rPr>
              <a:t> </a:t>
            </a:r>
            <a:r>
              <a:rPr lang="en-US" sz="2400" b="1" dirty="0" err="1">
                <a:latin typeface="Constantia" panose="02030602050306030303" pitchFamily="18" charset="0"/>
              </a:rPr>
              <a:t>Waaqayyo</a:t>
            </a:r>
            <a:r>
              <a:rPr lang="en-US" sz="2400" b="1" dirty="0">
                <a:latin typeface="Constantia" panose="02030602050306030303" pitchFamily="18" charset="0"/>
              </a:rPr>
              <a:t> </a:t>
            </a:r>
            <a:r>
              <a:rPr lang="en-US" sz="2400" b="1" dirty="0" err="1">
                <a:latin typeface="Constantia" panose="02030602050306030303" pitchFamily="18" charset="0"/>
              </a:rPr>
              <a:t>kennaalee</a:t>
            </a:r>
            <a:r>
              <a:rPr lang="en-US" sz="2400" b="1" dirty="0">
                <a:latin typeface="Constantia" panose="02030602050306030303" pitchFamily="18" charset="0"/>
              </a:rPr>
              <a:t> kana </a:t>
            </a:r>
            <a:r>
              <a:rPr lang="en-US" sz="2400" b="1" dirty="0" err="1">
                <a:latin typeface="Constantia" panose="02030602050306030303" pitchFamily="18" charset="0"/>
              </a:rPr>
              <a:t>tajaajila</a:t>
            </a:r>
            <a:r>
              <a:rPr lang="en-US" sz="2400" b="1" dirty="0">
                <a:latin typeface="Constantia" panose="02030602050306030303" pitchFamily="18" charset="0"/>
              </a:rPr>
              <a:t> </a:t>
            </a:r>
            <a:r>
              <a:rPr lang="en-US" sz="2400" b="1" dirty="0" err="1">
                <a:latin typeface="Constantia" panose="02030602050306030303" pitchFamily="18" charset="0"/>
              </a:rPr>
              <a:t>Isaatiif</a:t>
            </a:r>
            <a:r>
              <a:rPr lang="en-US" sz="2400" b="1" dirty="0">
                <a:latin typeface="Constantia" panose="02030602050306030303" pitchFamily="18" charset="0"/>
              </a:rPr>
              <a:t> </a:t>
            </a:r>
            <a:r>
              <a:rPr lang="en-US" sz="2400" b="1" dirty="0" err="1">
                <a:latin typeface="Constantia" panose="02030602050306030303" pitchFamily="18" charset="0"/>
              </a:rPr>
              <a:t>kenne</a:t>
            </a:r>
            <a:r>
              <a:rPr lang="en-US" sz="2400" b="1" dirty="0">
                <a:latin typeface="Constantia" panose="02030602050306030303" pitchFamily="18" charset="0"/>
              </a:rPr>
              <a:t>. </a:t>
            </a:r>
            <a:r>
              <a:rPr lang="en-US" sz="2400" b="1" dirty="0" err="1">
                <a:latin typeface="Constantia" panose="02030602050306030303" pitchFamily="18" charset="0"/>
              </a:rPr>
              <a:t>Sobaan</a:t>
            </a:r>
            <a:r>
              <a:rPr lang="en-US" sz="2400" b="1" dirty="0">
                <a:latin typeface="Constantia" panose="02030602050306030303" pitchFamily="18" charset="0"/>
              </a:rPr>
              <a:t> </a:t>
            </a:r>
            <a:r>
              <a:rPr lang="en-US" sz="2400" b="1" dirty="0" err="1">
                <a:latin typeface="Constantia" panose="02030602050306030303" pitchFamily="18" charset="0"/>
              </a:rPr>
              <a:t>dhugaa</a:t>
            </a:r>
            <a:r>
              <a:rPr lang="en-US" sz="2400" b="1" dirty="0">
                <a:latin typeface="Constantia" panose="02030602050306030303" pitchFamily="18" charset="0"/>
              </a:rPr>
              <a:t> </a:t>
            </a:r>
            <a:r>
              <a:rPr lang="en-US" sz="2400" b="1" dirty="0" err="1">
                <a:latin typeface="Constantia" panose="02030602050306030303" pitchFamily="18" charset="0"/>
              </a:rPr>
              <a:t>ba’uudhaan</a:t>
            </a:r>
            <a:r>
              <a:rPr lang="en-US" sz="2400" b="1" dirty="0">
                <a:latin typeface="Constantia" panose="02030602050306030303" pitchFamily="18" charset="0"/>
              </a:rPr>
              <a:t> </a:t>
            </a:r>
            <a:r>
              <a:rPr lang="en-US" sz="2400" b="1" dirty="0" err="1">
                <a:latin typeface="Constantia" panose="02030602050306030303" pitchFamily="18" charset="0"/>
              </a:rPr>
              <a:t>utuu</a:t>
            </a:r>
            <a:r>
              <a:rPr lang="en-US" sz="2400" b="1" dirty="0">
                <a:latin typeface="Constantia" panose="02030602050306030303" pitchFamily="18" charset="0"/>
              </a:rPr>
              <a:t> </a:t>
            </a:r>
            <a:r>
              <a:rPr lang="en-US" sz="2400" b="1" dirty="0" err="1">
                <a:latin typeface="Constantia" panose="02030602050306030303" pitchFamily="18" charset="0"/>
              </a:rPr>
              <a:t>hin</a:t>
            </a:r>
            <a:r>
              <a:rPr lang="en-US" sz="2400" b="1" dirty="0">
                <a:latin typeface="Constantia" panose="02030602050306030303" pitchFamily="18" charset="0"/>
              </a:rPr>
              <a:t> </a:t>
            </a:r>
            <a:r>
              <a:rPr lang="en-US" sz="2400" b="1" dirty="0" err="1">
                <a:latin typeface="Constantia" panose="02030602050306030303" pitchFamily="18" charset="0"/>
              </a:rPr>
              <a:t>taane</a:t>
            </a:r>
            <a:r>
              <a:rPr lang="en-US" sz="2400" b="1" dirty="0">
                <a:latin typeface="Constantia" panose="02030602050306030303" pitchFamily="18" charset="0"/>
              </a:rPr>
              <a:t> </a:t>
            </a:r>
            <a:r>
              <a:rPr lang="en-US" sz="2400" b="1" dirty="0" err="1">
                <a:latin typeface="Constantia" panose="02030602050306030303" pitchFamily="18" charset="0"/>
              </a:rPr>
              <a:t>dhugaa</a:t>
            </a:r>
            <a:r>
              <a:rPr lang="en-US" sz="2400" b="1" dirty="0">
                <a:latin typeface="Constantia" panose="02030602050306030303" pitchFamily="18" charset="0"/>
              </a:rPr>
              <a:t> </a:t>
            </a:r>
            <a:r>
              <a:rPr lang="en-US" sz="2400" b="1" dirty="0" err="1">
                <a:latin typeface="Constantia" panose="02030602050306030303" pitchFamily="18" charset="0"/>
              </a:rPr>
              <a:t>dhiheessuudhaan</a:t>
            </a:r>
            <a:r>
              <a:rPr lang="en-US" sz="2400" b="1" dirty="0">
                <a:latin typeface="Constantia" panose="02030602050306030303" pitchFamily="18" charset="0"/>
              </a:rPr>
              <a:t> </a:t>
            </a:r>
            <a:r>
              <a:rPr lang="en-US" sz="2400" b="1" dirty="0" err="1">
                <a:latin typeface="Constantia" panose="02030602050306030303" pitchFamily="18" charset="0"/>
              </a:rPr>
              <a:t>faayidaa</a:t>
            </a:r>
            <a:r>
              <a:rPr lang="en-US" sz="2400" b="1" dirty="0">
                <a:latin typeface="Constantia" panose="02030602050306030303" pitchFamily="18" charset="0"/>
              </a:rPr>
              <a:t> </a:t>
            </a:r>
            <a:r>
              <a:rPr lang="en-US" sz="2400" b="1" dirty="0" err="1">
                <a:latin typeface="Constantia" panose="02030602050306030303" pitchFamily="18" charset="0"/>
              </a:rPr>
              <a:t>nama</a:t>
            </a:r>
            <a:r>
              <a:rPr lang="en-US" sz="2400" b="1" dirty="0">
                <a:latin typeface="Constantia" panose="02030602050306030303" pitchFamily="18" charset="0"/>
              </a:rPr>
              <a:t> </a:t>
            </a:r>
            <a:r>
              <a:rPr lang="en-US" sz="2400" b="1" dirty="0" err="1">
                <a:latin typeface="Constantia" panose="02030602050306030303" pitchFamily="18" charset="0"/>
              </a:rPr>
              <a:t>hundumaatiif</a:t>
            </a:r>
            <a:r>
              <a:rPr lang="en-US" sz="2400" b="1" dirty="0">
                <a:latin typeface="Constantia" panose="02030602050306030303" pitchFamily="18" charset="0"/>
              </a:rPr>
              <a:t> </a:t>
            </a:r>
            <a:r>
              <a:rPr lang="en-US" sz="2400" b="1" dirty="0" err="1">
                <a:latin typeface="Constantia" panose="02030602050306030303" pitchFamily="18" charset="0"/>
              </a:rPr>
              <a:t>ooluu</a:t>
            </a:r>
            <a:r>
              <a:rPr lang="en-US" sz="2400" b="1" dirty="0">
                <a:latin typeface="Constantia" panose="02030602050306030303" pitchFamily="18" charset="0"/>
              </a:rPr>
              <a:t> </a:t>
            </a:r>
            <a:r>
              <a:rPr lang="en-US" sz="2400" b="1" dirty="0" err="1">
                <a:latin typeface="Constantia" panose="02030602050306030303" pitchFamily="18" charset="0"/>
              </a:rPr>
              <a:t>qaba</a:t>
            </a:r>
            <a:r>
              <a:rPr lang="en-US" sz="2400" b="1" dirty="0">
                <a:latin typeface="Constantia" panose="02030602050306030303" pitchFamily="18" charset="0"/>
              </a:rPr>
              <a:t>.</a:t>
            </a:r>
            <a:r>
              <a:rPr lang="en-US" b="1" dirty="0">
                <a:latin typeface="Constantia" panose="02030602050306030303" pitchFamily="18" charset="0"/>
              </a:rPr>
              <a:t> </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567707" y="5919460"/>
            <a:ext cx="3529043" cy="338554"/>
          </a:xfrm>
          <a:prstGeom prst="rect">
            <a:avLst/>
          </a:prstGeom>
          <a:noFill/>
        </p:spPr>
        <p:txBody>
          <a:bodyPr wrap="none" rtlCol="0">
            <a:spAutoFit/>
          </a:bodyPr>
          <a:lstStyle/>
          <a:p>
            <a:pPr algn="r"/>
            <a:r>
              <a:rPr lang="en" sz="1600" b="1" dirty="0"/>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Karaa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jaalalaa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duuka</a:t>
            </a:r>
            <a:r>
              <a:rPr lang="en-US" sz="2400" b="1" dirty="0">
                <a:solidFill>
                  <a:srgbClr val="A02B93">
                    <a:lumMod val="75000"/>
                  </a:srgbClr>
                </a:solidFill>
                <a:latin typeface="Comic Sans MS" panose="030F0702030302020204" pitchFamily="66" charset="0"/>
              </a:rPr>
              <a:t>a </a:t>
            </a:r>
            <a:r>
              <a:rPr lang="en-US" sz="2400" b="1" dirty="0" err="1">
                <a:solidFill>
                  <a:srgbClr val="A02B93">
                    <a:lumMod val="75000"/>
                  </a:srgbClr>
                </a:solidFill>
                <a:latin typeface="Comic Sans MS" panose="030F0702030302020204" pitchFamily="66" charset="0"/>
              </a:rPr>
              <a:t>bu’aa</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kennaawwan</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Hafuuraa</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keessumattuu</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kennaa</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raajii</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cimsaatii</a:t>
            </a:r>
            <a:r>
              <a:rPr lang="en-US" sz="2400" b="1" dirty="0">
                <a:solidFill>
                  <a:srgbClr val="A02B93">
                    <a:lumMod val="75000"/>
                  </a:srgbClr>
                </a:solidFill>
                <a:latin typeface="Comic Sans MS" panose="030F0702030302020204" pitchFamily="66" charset="0"/>
              </a:rPr>
              <a:t> </a:t>
            </a:r>
            <a:r>
              <a:rPr lang="en-US" sz="2400" b="1" dirty="0" err="1">
                <a:solidFill>
                  <a:srgbClr val="A02B93">
                    <a:lumMod val="75000"/>
                  </a:srgbClr>
                </a:solidFill>
                <a:latin typeface="Comic Sans MS" panose="030F0702030302020204" pitchFamily="66" charset="0"/>
              </a:rPr>
              <a:t>barbaadaa</a:t>
            </a:r>
            <a:r>
              <a:rPr lang="en-US" sz="2400" b="1" dirty="0">
                <a:solidFill>
                  <a:srgbClr val="A02B93">
                    <a:lumMod val="75000"/>
                  </a:srgbClr>
                </a:solidFill>
                <a:latin typeface="Comic Sans MS" panose="030F0702030302020204" pitchFamily="66" charset="0"/>
              </a:rPr>
              <a:t>.</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Qorontoos</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Kennaalee Hafuuraa:</a:t>
            </a:r>
          </a:p>
          <a:p>
            <a:pPr lvl="1">
              <a:spcBef>
                <a:spcPts val="600"/>
              </a:spcBef>
            </a:pPr>
            <a:r>
              <a:rPr lang="en" sz="2000" b="1" dirty="0"/>
              <a:t>Kennaalee baay’ee, kan kennu tokkicha.</a:t>
            </a:r>
          </a:p>
          <a:p>
            <a:pPr lvl="1">
              <a:spcBef>
                <a:spcPts val="600"/>
              </a:spcBef>
            </a:pPr>
            <a:r>
              <a:rPr lang="en" sz="2000" b="1" dirty="0"/>
              <a:t>Miseensota baay’ee, qaama tokkicha.</a:t>
            </a:r>
          </a:p>
          <a:p>
            <a:pPr>
              <a:spcBef>
                <a:spcPts val="1800"/>
              </a:spcBef>
            </a:pPr>
            <a:r>
              <a:rPr lang="en" sz="2000" b="1" dirty="0">
                <a:highlight>
                  <a:srgbClr val="FCBE62"/>
                </a:highlight>
              </a:rPr>
              <a:t> Kan tokkummeessu:</a:t>
            </a:r>
          </a:p>
          <a:p>
            <a:pPr lvl="1">
              <a:spcBef>
                <a:spcPts val="600"/>
              </a:spcBef>
            </a:pPr>
            <a:r>
              <a:rPr lang="en" sz="2000" b="1" dirty="0"/>
              <a:t>Ol-aantummaa jaalalaa.</a:t>
            </a:r>
          </a:p>
          <a:p>
            <a:pPr>
              <a:spcBef>
                <a:spcPts val="1800"/>
              </a:spcBef>
            </a:pPr>
            <a:r>
              <a:rPr lang="en" sz="2000" b="1" dirty="0">
                <a:highlight>
                  <a:srgbClr val="8ABDEA"/>
                </a:highlight>
              </a:rPr>
              <a:t> Kennaalee addaa:</a:t>
            </a:r>
          </a:p>
          <a:p>
            <a:pPr lvl="1">
              <a:spcBef>
                <a:spcPts val="600"/>
              </a:spcBef>
            </a:pPr>
            <a:r>
              <a:rPr lang="en" sz="2000" b="1" dirty="0"/>
              <a:t>Kennaalee afaanii.</a:t>
            </a:r>
          </a:p>
          <a:p>
            <a:pPr lvl="1">
              <a:spcBef>
                <a:spcPts val="600"/>
              </a:spcBef>
            </a:pPr>
            <a:r>
              <a:rPr lang="en" sz="2000" b="1" dirty="0"/>
              <a:t>Kennaa raajii.</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94843"/>
            <a:ext cx="6534151" cy="1754326"/>
          </a:xfrm>
          <a:prstGeom prst="rect">
            <a:avLst/>
          </a:prstGeom>
          <a:noFill/>
        </p:spPr>
        <p:txBody>
          <a:bodyPr wrap="square" rtlCol="0">
            <a:spAutoFit/>
          </a:bodyPr>
          <a:lstStyle/>
          <a:p>
            <a:pPr>
              <a:spcBef>
                <a:spcPts val="600"/>
              </a:spcBef>
            </a:pPr>
            <a:r>
              <a:rPr lang="en" b="1" dirty="0"/>
              <a:t>Waldaan Qorontoos dhimmoota adda addaa irratti gargar hiramtuu akka taate ifaa dha. Waa’ee lallabdootaa irratti wal-dhabdee qabu; akka itti nyaatan irratti; fuudhuu/heerumuumoo xu’aashii ta’uu kan jedhu irratti; kennaalee hafuuraa keessaa isa kamtu caalaa kabajamuu qaba kan jedhu irrattis wal dhabdee qabu turan.</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Kennaa isa kamtu caala? Kam iyyuu!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Maaliif?</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930363"/>
            <a:ext cx="653415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Erga rakkinoota jalqabaa deebisee booda, akka itti kennaalee hafuuraa rakkina ta’uun isaanii hafee, daandii tokkummaa ta’uu danda’u agarsiisa (1 Qor.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KENNAALEE HAFUURAA</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646331"/>
          </a:xfrm>
          <a:prstGeom prst="rect">
            <a:avLst/>
          </a:prstGeom>
          <a:noFill/>
        </p:spPr>
        <p:txBody>
          <a:bodyPr wrap="square">
            <a:spAutoFit/>
          </a:bodyPr>
          <a:lstStyle/>
          <a:p>
            <a:pPr algn="ctr"/>
            <a:r>
              <a:rPr lang="en" sz="3600" b="1" dirty="0">
                <a:ln w="6600">
                  <a:solidFill>
                    <a:schemeClr val="accent2"/>
                  </a:solidFill>
                  <a:prstDash val="solid"/>
                </a:ln>
                <a:solidFill>
                  <a:schemeClr val="bg1"/>
                </a:solidFill>
                <a:effectLst>
                  <a:outerShdw dist="38100" dir="2700000" algn="tl" rotWithShape="0">
                    <a:schemeClr val="accent2">
                      <a:lumMod val="50000"/>
                    </a:schemeClr>
                  </a:outerShdw>
                </a:effectLst>
              </a:rPr>
              <a:t>KENNAALEE BAAY’EE, KAN KENNU TOKKICHA</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en-US" sz="1600" b="1" dirty="0" err="1">
                <a:solidFill>
                  <a:schemeClr val="accent5">
                    <a:lumMod val="50000"/>
                  </a:schemeClr>
                </a:solidFill>
                <a:latin typeface="Comic Sans MS" panose="030F0702030302020204" pitchFamily="66" charset="0"/>
              </a:rPr>
              <a:t>Kennaawwan</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gosa</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garaa</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garaatu</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jira</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Hafuurri</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garuu</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tokkuma</a:t>
            </a:r>
            <a:r>
              <a:rPr lang="en-US" sz="1600" b="1" dirty="0">
                <a:solidFill>
                  <a:schemeClr val="accent5">
                    <a:lumMod val="50000"/>
                  </a:schemeClr>
                </a:solidFill>
                <a:latin typeface="Comic Sans MS" panose="030F0702030302020204" pitchFamily="66" charset="0"/>
              </a:rPr>
              <a:t>.</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Qorontoos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n" sz="2000" b="1" dirty="0"/>
              <a:t>Kennaalee Hafuuraa Eenyutu kenna? (1 Qor.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2730387992"/>
              </p:ext>
            </p:extLst>
          </p:nvPr>
        </p:nvGraphicFramePr>
        <p:xfrm>
          <a:off x="114299" y="1599426"/>
          <a:ext cx="9563100" cy="161544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a:t>
                      </a:r>
                      <a:r>
                        <a:rPr lang="en-US" sz="2000" b="1" dirty="0"/>
                        <a:t>Q</a:t>
                      </a:r>
                      <a:r>
                        <a:rPr lang="en" sz="2000" b="1" dirty="0"/>
                        <a:t>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dirty="0" err="1"/>
                        <a:t>Garaa</a:t>
                      </a:r>
                      <a:r>
                        <a:rPr lang="es-ES" sz="2000" b="1" dirty="0"/>
                        <a:t> </a:t>
                      </a:r>
                      <a:r>
                        <a:rPr lang="es-ES" sz="2000" b="1" dirty="0" err="1"/>
                        <a:t>garummaan</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2000" b="1" dirty="0" err="1"/>
                        <a:t>Kennaalee</a:t>
                      </a:r>
                      <a:endParaRPr lang="en" sz="2000" b="1" dirty="0"/>
                    </a:p>
                  </a:txBody>
                  <a:tcPr/>
                </a:tc>
                <a:tc rowSpan="3">
                  <a:txBody>
                    <a:bodyPr/>
                    <a:lstStyle/>
                    <a:p>
                      <a:r>
                        <a:rPr lang="en-US" sz="2000" b="1" dirty="0" err="1"/>
                        <a:t>Garuu</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2000" b="1" dirty="0" err="1"/>
                        <a:t>Hafuurri</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a:t>
                      </a:r>
                      <a:r>
                        <a:rPr lang="en-US" sz="2000" b="1" dirty="0"/>
                        <a:t>Q</a:t>
                      </a:r>
                      <a:r>
                        <a:rPr lang="en" sz="2000" b="1" dirty="0"/>
                        <a:t>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US" sz="1800" b="1" dirty="0" err="1"/>
                        <a:t>tajaajilootaa</a:t>
                      </a:r>
                      <a:endParaRPr lang="en" sz="1900" b="1" dirty="0"/>
                    </a:p>
                  </a:txBody>
                  <a:tcPr/>
                </a:tc>
                <a:tc vMerge="1">
                  <a:txBody>
                    <a:bodyPr/>
                    <a:lstStyle/>
                    <a:p>
                      <a:endParaRPr lang="es-ES" dirty="0"/>
                    </a:p>
                  </a:txBody>
                  <a:tcPr/>
                </a:tc>
                <a:tc>
                  <a:txBody>
                    <a:bodyPr/>
                    <a:lstStyle/>
                    <a:p>
                      <a:r>
                        <a:rPr lang="en-US" sz="2000" b="1" dirty="0" err="1"/>
                        <a:t>Gooftaan</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a:t>
                      </a:r>
                      <a:r>
                        <a:rPr lang="en-US" sz="2000" b="1" dirty="0"/>
                        <a:t>Q</a:t>
                      </a:r>
                      <a:r>
                        <a:rPr lang="en" sz="2000" b="1" dirty="0"/>
                        <a:t>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1400" b="1" dirty="0" err="1"/>
                        <a:t>Hojiiwwanii</a:t>
                      </a:r>
                      <a:r>
                        <a:rPr lang="es-ES" sz="1400" b="1" dirty="0"/>
                        <a:t> jira</a:t>
                      </a:r>
                      <a:endParaRPr lang="en" sz="2000" b="1" dirty="0"/>
                    </a:p>
                  </a:txBody>
                  <a:tcPr/>
                </a:tc>
                <a:tc vMerge="1">
                  <a:txBody>
                    <a:bodyPr/>
                    <a:lstStyle/>
                    <a:p>
                      <a:endParaRPr lang="es-ES" dirty="0"/>
                    </a:p>
                  </a:txBody>
                  <a:tcPr/>
                </a:tc>
                <a:tc>
                  <a:txBody>
                    <a:bodyPr/>
                    <a:lstStyle/>
                    <a:p>
                      <a:r>
                        <a:rPr lang="en-US" sz="1600" b="1" dirty="0" err="1"/>
                        <a:t>Waaqayyo</a:t>
                      </a:r>
                      <a:r>
                        <a:rPr lang="en-US" sz="1600" b="1" dirty="0"/>
                        <a:t>, </a:t>
                      </a:r>
                      <a:r>
                        <a:rPr lang="en-US" sz="1600" b="1" dirty="0" err="1"/>
                        <a:t>tokkicha</a:t>
                      </a:r>
                      <a:endParaRPr lang="en" sz="16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969496"/>
          </a:xfrm>
          <a:prstGeom prst="rect">
            <a:avLst/>
          </a:prstGeom>
          <a:noFill/>
        </p:spPr>
        <p:txBody>
          <a:bodyPr wrap="square" rtlCol="0">
            <a:spAutoFit/>
          </a:bodyPr>
          <a:lstStyle/>
          <a:p>
            <a:pPr>
              <a:spcBef>
                <a:spcPts val="600"/>
              </a:spcBef>
            </a:pPr>
            <a:r>
              <a:rPr lang="en" sz="1900" b="1" dirty="0"/>
              <a:t>Walitti dhufeenya kennaalee hafuuraa fi Isa kennuu hubachuu akka dandeenyuuf, Phaawuloos jechoota sadii kan ittiin adda baasu fayyadamee, garaa garummaa isaanii agarsiisa: kennaalee; tajaajiloota; fi hojiiwwan.</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en" b="1" dirty="0">
                <a:solidFill>
                  <a:schemeClr val="accent2">
                    <a:lumMod val="50000"/>
                  </a:schemeClr>
                </a:solidFill>
              </a:rPr>
              <a:t>Kennaalee Hafuuraa</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en" b="1" dirty="0">
                <a:solidFill>
                  <a:schemeClr val="accent4">
                    <a:lumMod val="50000"/>
                  </a:schemeClr>
                </a:solidFill>
              </a:rPr>
              <a:t>Isa kennu</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n" sz="2000" b="1" dirty="0"/>
              <a:t>Garuu, Waaqayyo akka “waaqoliin” warra Griikoo-Roomaa kennanitti hin kennu (1 Qor. 12:2). </a:t>
            </a:r>
            <a:r>
              <a:rPr lang="en-US" sz="2000" b="1" dirty="0"/>
              <a:t>W</a:t>
            </a:r>
            <a:r>
              <a:rPr lang="en" sz="2000" b="1" dirty="0"/>
              <a:t>arra kennaa fudhatan gidduu olaantummaan, ykn sadarkaan keessaa filatan hin jiru (fknf, luba dubartii).</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49" y="5014451"/>
            <a:ext cx="3060455" cy="1708161"/>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121233"/>
            <a:ext cx="889635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Haa ta’u malee, Inni kennu tokkicha: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Innis Hafuura [Qulqulluu] dha; Gooftaa [Yesuus]; fi Waaqayyo [Abbaa]</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Sana jechuun: Waaqummaan tokkummaa dhaan hojjeta jechuu dha (Yoh.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1015663"/>
          </a:xfrm>
          <a:prstGeom prst="rect">
            <a:avLst/>
          </a:prstGeom>
          <a:noFill/>
        </p:spPr>
        <p:txBody>
          <a:bodyPr wrap="square" rtlCol="0">
            <a:spAutoFit/>
          </a:bodyPr>
          <a:lstStyle/>
          <a:p>
            <a:pPr>
              <a:spcBef>
                <a:spcPts val="600"/>
              </a:spcBef>
            </a:pPr>
            <a:r>
              <a:rPr lang="en" sz="2000" b="1" dirty="0"/>
              <a:t>Waaqayyo maaliif kennaalee adda addaa namoota adda addaatiif kenna? (1 Qor.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510761253"/>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rPr>
              <a:t>KENNAALEE BAAY’EE, KAN KENNU TOKKICHA</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a:t>
            </a:r>
            <a:r>
              <a:rPr lang="en-US" sz="1600" b="1" dirty="0" err="1">
                <a:solidFill>
                  <a:schemeClr val="accent5">
                    <a:lumMod val="50000"/>
                  </a:schemeClr>
                </a:solidFill>
                <a:latin typeface="Comic Sans MS" panose="030F0702030302020204" pitchFamily="66" charset="0"/>
              </a:rPr>
              <a:t>Kennaawwan</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gosa</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garaa</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garaatu</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jira</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Hafuurri</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garuu</a:t>
            </a:r>
            <a:r>
              <a:rPr lang="en-US" sz="1600" b="1" dirty="0">
                <a:solidFill>
                  <a:schemeClr val="accent5">
                    <a:lumMod val="50000"/>
                  </a:schemeClr>
                </a:solidFill>
                <a:latin typeface="Comic Sans MS" panose="030F0702030302020204" pitchFamily="66" charset="0"/>
              </a:rPr>
              <a:t> </a:t>
            </a:r>
            <a:r>
              <a:rPr lang="en-US" sz="1600" b="1" dirty="0" err="1">
                <a:solidFill>
                  <a:schemeClr val="accent5">
                    <a:lumMod val="50000"/>
                  </a:schemeClr>
                </a:solidFill>
                <a:latin typeface="Comic Sans MS" panose="030F0702030302020204" pitchFamily="66" charset="0"/>
              </a:rPr>
              <a:t>tokkuma</a:t>
            </a:r>
            <a:r>
              <a:rPr lang="en-US" sz="1600" b="1" dirty="0">
                <a:solidFill>
                  <a:schemeClr val="accent5">
                    <a:lumMod val="50000"/>
                  </a:schemeClr>
                </a:solidFill>
                <a:latin typeface="Comic Sans MS" panose="030F0702030302020204" pitchFamily="66" charset="0"/>
              </a:rPr>
              <a:t>.</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a:t>
            </a:r>
            <a:r>
              <a:rPr lang="en-US" sz="1200" b="1" dirty="0" err="1">
                <a:solidFill>
                  <a:schemeClr val="accent5">
                    <a:lumMod val="50000"/>
                  </a:schemeClr>
                </a:solidFill>
                <a:latin typeface="Comic Sans MS" panose="030F0702030302020204" pitchFamily="66" charset="0"/>
              </a:rPr>
              <a:t>Qorontoos</a:t>
            </a:r>
            <a:r>
              <a:rPr lang="en" sz="1200" b="1" dirty="0">
                <a:solidFill>
                  <a:schemeClr val="accent5">
                    <a:lumMod val="50000"/>
                  </a:schemeClr>
                </a:solidFill>
                <a:latin typeface="Comic Sans MS" panose="030F0702030302020204" pitchFamily="66" charset="0"/>
              </a:rPr>
              <a:t>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40071" y="2168188"/>
            <a:ext cx="454347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Kennaaleen Hafuuraa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“faayidaa waldaatiif” dhimma itti baa’amu.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Eenyu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akka kaayyoo kennameef fiixaan baasuuf dhimma itti ba’u Waaqayyo duwwaatu beeka.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MISEENSOTA BAAY’EE, QAAMA TOKKICHA</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Dhagni</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kutaa</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baay’ee</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qabaatu</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illee</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dhagnuma</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tokko</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kutaawwan</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dhgnaa</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yoo</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baay’atan</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illee</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hundi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isaanii</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dhagnuma</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tokko</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ta’u</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Kiristoosis</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US"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akkusuma</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Qorontoos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828810" cy="1200329"/>
          </a:xfrm>
          <a:prstGeom prst="rect">
            <a:avLst/>
          </a:prstGeom>
          <a:noFill/>
        </p:spPr>
        <p:txBody>
          <a:bodyPr wrap="square" rtlCol="0">
            <a:spAutoFit/>
          </a:bodyPr>
          <a:lstStyle/>
          <a:p>
            <a:pPr>
              <a:spcBef>
                <a:spcPts val="600"/>
              </a:spcBef>
            </a:pPr>
            <a:r>
              <a:rPr lang="en" b="1" dirty="0"/>
              <a:t>Waaqayyo tokkicha, garuu tokkoo tokkoon miseensa Sada Tokkummaa hojii Ofii Isaatii qaba. Akkasuma, waldaan tokkicha, tokkoo tokkoon qabiyyee isaatii akka qaama Kiristoos isa Lafa irra jiruutti hojii ofii isaatii qaba (1 Qor.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12729"/>
            <a:ext cx="6577780" cy="1477328"/>
          </a:xfrm>
          <a:prstGeom prst="rect">
            <a:avLst/>
          </a:prstGeom>
          <a:noFill/>
        </p:spPr>
        <p:txBody>
          <a:bodyPr wrap="square">
            <a:spAutoFit/>
          </a:bodyPr>
          <a:lstStyle/>
          <a:p>
            <a:pPr>
              <a:spcBef>
                <a:spcPts val="600"/>
              </a:spcBef>
            </a:pPr>
            <a:r>
              <a:rPr lang="en" b="1" dirty="0"/>
              <a:t>Kun namni hundinuu barbaachisaa akka ta’e agarsiisa; jechuunis eenyu illee isa kaan irra hin caalu jechuu dha; namni hundinuu fayyummaa isa kaaniitiif eeggachuu qaba jechuu dha; namni hundinuu tokkummaa waldaatiif hojjechuu qaba jechuu dha (1 Qor.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9" y="447839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405222"/>
            <a:ext cx="6000135"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Phaawuloos</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xiinxala qaama namaa fayyadamuudhaan tokkummaa adda addummaa waldaa keessaa ibsa.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Iji “kennaa” arguu qaba, gurri garuu kennaa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arguu hin qabu.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Haa ta’u malee, lamaanuu walii wajjin</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hojjechuudhaan wal deggeru.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Bifa wal fakkaatuun, waldaa keessatti, namni hundinuu akka kennaa isaaf kennameetti hojjeta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(1 Qor.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5972175" y="298385"/>
            <a:ext cx="6229351" cy="1938992"/>
          </a:xfrm>
          <a:prstGeom prst="rect">
            <a:avLst/>
          </a:prstGeom>
          <a:noFill/>
        </p:spPr>
        <p:txBody>
          <a:bodyPr wrap="square">
            <a:spAutoFit/>
          </a:bodyPr>
          <a:lstStyle/>
          <a:p>
            <a:pPr algn="ctr"/>
            <a:r>
              <a:rPr lang="en-US" sz="6000" b="1" dirty="0">
                <a:ln w="13462">
                  <a:solidFill>
                    <a:schemeClr val="bg1"/>
                  </a:solidFill>
                  <a:prstDash val="solid"/>
                </a:ln>
                <a:solidFill>
                  <a:schemeClr val="accent5">
                    <a:lumMod val="50000"/>
                  </a:schemeClr>
                </a:solidFill>
                <a:effectLst>
                  <a:outerShdw dist="38100" dir="2700000" algn="bl" rotWithShape="0">
                    <a:schemeClr val="accent5"/>
                  </a:outerShdw>
                </a:effectLst>
              </a:rPr>
              <a:t>KAN TOKKUMMEESSU</a:t>
            </a:r>
            <a:endParaRPr lang="en" sz="60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3409167930"/>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86804"/>
            <a:ext cx="9577388" cy="707886"/>
          </a:xfrm>
          <a:prstGeom prst="rect">
            <a:avLst/>
          </a:prstGeom>
          <a:noFill/>
        </p:spPr>
        <p:txBody>
          <a:bodyPr wrap="square">
            <a:spAutoFit/>
          </a:bodyPr>
          <a:lstStyle/>
          <a:p>
            <a:pPr algn="ctr"/>
            <a:r>
              <a:rPr lang="en" sz="40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OL-AANTUMMAA JAALALAA</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2" y="504152"/>
            <a:ext cx="9577388" cy="646331"/>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Isin</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garuu</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jabeessaatii</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kennaa</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caalu</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barbaadaa</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Amma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illee</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ani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karaa</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karaa</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hundumaa</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caalu</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isnitti</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nan </a:t>
            </a:r>
            <a:r>
              <a:rPr lang="en-US"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agarsiisa</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Qorontoos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66324"/>
            <a:ext cx="3448052" cy="2862322"/>
          </a:xfrm>
          <a:prstGeom prst="rect">
            <a:avLst/>
          </a:prstGeom>
          <a:noFill/>
        </p:spPr>
        <p:txBody>
          <a:bodyPr wrap="square" rtlCol="0">
            <a:spAutoFit/>
          </a:bodyPr>
          <a:lstStyle/>
          <a:p>
            <a:pPr>
              <a:spcBef>
                <a:spcPts val="600"/>
              </a:spcBef>
            </a:pPr>
            <a:r>
              <a:rPr lang="en" sz="2000" b="1" dirty="0"/>
              <a:t>Jaalalli kennaa miti, garuu “karaa, karaa hundumaa caalu dha” (1 Qor. 12:31). Jireenya amanaa keessatti, inni ija Hafuura Qulqulluuti (Galaat. 5:22). Kennaaleen Hafuuraa karaa jaalalaa qofa sirriitti dhimma itti baa’amuu danda’u.</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465092" cy="1754326"/>
          </a:xfrm>
          <a:prstGeom prst="rect">
            <a:avLst/>
          </a:prstGeom>
          <a:noFill/>
        </p:spPr>
        <p:txBody>
          <a:bodyPr wrap="square">
            <a:spAutoFit/>
          </a:bodyPr>
          <a:lstStyle/>
          <a:p>
            <a:pPr>
              <a:spcBef>
                <a:spcPts val="600"/>
              </a:spcBef>
            </a:pPr>
            <a:r>
              <a:rPr lang="en" b="1" dirty="0"/>
              <a:t>Kennaan afaan haaraa dubbachuu, jaalala of keessaa hin qabu taanaan, “akka sibiila iyyuu ykn akka kilillee qillisuu ti.”Kennaan raajii, kennaan beekumsaa, fi kennaan amantii, jaalala of keessaa hin qabu taanaan homaayyuu miti. Kennaan arjummaa fi kennaan aarsaa ta’uu, jaalala of keessaa hin qabu taanaan gatii hin qabu (1 Qor.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1 Qorontoos 13:4-7 qajeelcha jabaa kennaalee</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hafuuraatiin hojjechuu ilaalchisee amalli sirriin maal akka ta’e agarsiisa:</a:t>
            </a:r>
            <a:endParaRPr kumimoji="0" lang="en"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10944</TotalTime>
  <Words>1371</Words>
  <Application>Microsoft Office PowerPoint</Application>
  <PresentationFormat>Panorámica</PresentationFormat>
  <Paragraphs>108</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vt:lpstr>
      <vt:lpstr>Constantia</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123</cp:revision>
  <dcterms:created xsi:type="dcterms:W3CDTF">2026-07-08T13:31:31Z</dcterms:created>
  <dcterms:modified xsi:type="dcterms:W3CDTF">2026-08-02T06:12:14Z</dcterms:modified>
</cp:coreProperties>
</file>