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AMALA JAALALAA</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Ol-aantummaa jaalalaa</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a:effectLst>
                <a:outerShdw blurRad="38100" dist="38100" dir="2700000" algn="tl">
                  <a:srgbClr val="000000">
                    <a:alpha val="43137"/>
                  </a:srgbClr>
                </a:outerShdw>
              </a:effectLst>
            </a:rPr>
            <a:t>Karaa baay’ee olaanaa</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Amaloota jaalalaa</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Waanta jaalalli godhu</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Waanta jaalalli HIN goone</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Amala Yesuus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Obsaan danda’uu jaalalaa</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Duudhaa isa caalu</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Obsaa dha</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Garraamii dha</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US" sz="2000" b="1" noProof="0" dirty="0">
              <a:effectLst>
                <a:outerShdw blurRad="38100" dist="38100" dir="2700000" algn="tl">
                  <a:srgbClr val="000000">
                    <a:alpha val="43137"/>
                  </a:srgbClr>
                </a:outerShdw>
              </a:effectLst>
            </a:rPr>
            <a:t>D</a:t>
          </a:r>
          <a:r>
            <a:rPr lang="en" sz="2000" b="1" noProof="0" dirty="0">
              <a:effectLst>
                <a:outerShdw blurRad="38100" dist="38100" dir="2700000" algn="tl">
                  <a:srgbClr val="000000">
                    <a:alpha val="43137"/>
                  </a:srgbClr>
                </a:outerShdw>
              </a:effectLst>
            </a:rPr>
            <a:t>hugaatti gammada</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dirty="0"/>
            <a:t>: hafuura dheeraa qabaachuu, danda’uu, obsuu</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 sz="1800" b="1" noProof="0" dirty="0"/>
            <a:t>Dogoggora warra kaanii obsaa fi danda’uudhaan dabarsuu</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a:t>
          </a:r>
          <a:r>
            <a:rPr lang="en" sz="1800" b="1" noProof="0" dirty="0"/>
            <a:t>: arjummaa gochuu</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US" sz="1800" b="1" noProof="0" dirty="0"/>
            <a:t>A</a:t>
          </a:r>
          <a:r>
            <a:rPr lang="en" sz="1800" b="1" noProof="0" dirty="0"/>
            <a:t>raara qabeessaa fi o’a qabeessa</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miira namaa hubachuu, gammaduufii</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US" sz="1800" b="1" noProof="0" dirty="0"/>
            <a:t>W</a:t>
          </a:r>
          <a:r>
            <a:rPr lang="en" sz="1800" b="1" noProof="0" dirty="0"/>
            <a:t>arra dhugaa deggeranitti gammada</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1800" b="1" noProof="0" dirty="0">
              <a:effectLst>
                <a:outerShdw blurRad="38100" dist="38100" dir="2700000" algn="tl">
                  <a:srgbClr val="000000">
                    <a:alpha val="43137"/>
                  </a:srgbClr>
                </a:outerShdw>
              </a:effectLst>
            </a:rPr>
            <a:t>Waan hundumaa danda’a</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callisaan aguuguu (obsaan danda’uu)</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US" sz="1500" b="1" noProof="0" dirty="0"/>
            <a:t>D</a:t>
          </a:r>
          <a:r>
            <a:rPr lang="en" sz="1500" b="1" noProof="0" dirty="0"/>
            <a:t>ogoggora warra kaanii dhoksuufiidhaan callisee dabarsa, utuu isaan hin saaxilin</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1900" b="1" noProof="0" dirty="0">
              <a:effectLst>
                <a:outerShdw blurRad="38100" dist="38100" dir="2700000" algn="tl">
                  <a:srgbClr val="000000">
                    <a:alpha val="43137"/>
                  </a:srgbClr>
                </a:outerShdw>
              </a:effectLst>
            </a:rPr>
            <a:t>Waan hundumaa amana</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dirty="0"/>
            <a:t>: amantii qabaachuu, gatii kennuu, amanuu</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US" sz="1800" b="1" noProof="0" dirty="0"/>
            <a:t>I</a:t>
          </a:r>
          <a:r>
            <a:rPr lang="en" sz="1800" b="1" noProof="0" dirty="0"/>
            <a:t>tti hin faradu, qooda kanaa faayidaa shakkii itti agarsiisa</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Hundumaa abdata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1" noProof="0" dirty="0"/>
            <a:t> eeguu yk amanuu</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Yeroo hundumaa waanti gaariin tokko akka ta’u eega</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Hundumaa danda’a</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a:t>
          </a:r>
          <a:r>
            <a:rPr lang="en" sz="1600" b="1" noProof="0" dirty="0"/>
            <a:t>dhaabachuu,cimuu, ejjennoo qabaachuu, cichoomuu</a:t>
          </a:r>
          <a:endParaRPr lang="en" sz="1800" b="1" noProof="0"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Haala ulfaataa, qormaataa fi ari’annaa ni danda’a</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Hin hinaafu</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zeloō</a:t>
          </a:r>
          <a:r>
            <a:rPr lang="en" sz="1800" b="1" noProof="0" dirty="0"/>
            <a:t>: miira gubaa qabaachuu</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US" sz="1800" b="1" noProof="0" dirty="0"/>
            <a:t>W</a:t>
          </a:r>
          <a:r>
            <a:rPr lang="en" sz="1800" b="1" noProof="0" dirty="0"/>
            <a:t>arra kennaa biroo qabanitti hin hinaafu</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Hin kooru</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Of bokoksuu</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US" sz="1800" b="1" noProof="0" dirty="0"/>
            <a:t>W</a:t>
          </a:r>
          <a:r>
            <a:rPr lang="en" sz="1800" b="1" noProof="0" dirty="0"/>
            <a:t>arra kaaniin jajamuu hin barbaadu</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Of hin tuulu</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Dhiita’uu, koormaa</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US" sz="1700" b="1" noProof="0" dirty="0"/>
            <a:t>W</a:t>
          </a:r>
          <a:r>
            <a:rPr lang="en" sz="1700" b="1" noProof="0" dirty="0"/>
            <a:t>aa’ee ofii isaatii ilaalcha keessa ba’aa hin qabu</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Ofittoo miti</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garmalee hojjechuu</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US" sz="1800" b="1" noProof="0" dirty="0" err="1"/>
            <a:t>Faallaa</a:t>
          </a:r>
          <a:r>
            <a:rPr lang="en-US" sz="1800" b="1" noProof="0" dirty="0"/>
            <a:t> a</a:t>
          </a:r>
          <a:r>
            <a:rPr lang="en" sz="1800" b="1" noProof="0" dirty="0"/>
            <a:t>adaa hawaasaa fi sonaa hin hojjetu</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Kan ofii hin barbaadu</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barbaaduu</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 sz="1800" b="1" noProof="0" dirty="0"/>
            <a:t> warra kaan gargaaruuf jecha mirga ofii isaa dhaba</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US" sz="2000" b="1" noProof="0" dirty="0">
              <a:effectLst>
                <a:outerShdw blurRad="38100" dist="38100" dir="2700000" algn="tl">
                  <a:srgbClr val="000000">
                    <a:alpha val="43137"/>
                  </a:srgbClr>
                </a:outerShdw>
              </a:effectLst>
            </a:rPr>
            <a:t>D</a:t>
          </a:r>
          <a:r>
            <a:rPr lang="en" sz="2000" b="1" noProof="0" dirty="0">
              <a:effectLst>
                <a:outerShdw blurRad="38100" dist="38100" dir="2700000" algn="tl">
                  <a:srgbClr val="000000">
                    <a:alpha val="43137"/>
                  </a:srgbClr>
                </a:outerShdw>
              </a:effectLst>
            </a:rPr>
            <a:t>afee hin aaru</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dirty="0"/>
            <a:t>: akka inni miidhutti qaruu, kakaasuu ykn tuttuquu</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US" sz="1800" b="1" noProof="0" dirty="0"/>
            <a:t>D</a:t>
          </a:r>
          <a:r>
            <a:rPr lang="en" sz="1800" b="1" noProof="0" dirty="0"/>
            <a:t>afee aarii ykn miira keessa hin galu</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Hamaa hin yaadu</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galmeessuu</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US" sz="1800" b="1" noProof="0" dirty="0"/>
            <a:t>W</a:t>
          </a:r>
          <a:r>
            <a:rPr lang="en" sz="1800" b="1" noProof="0" dirty="0"/>
            <a:t>aan isa aarsu tuffatee dhiisee dhiifama godha</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US" sz="2000" b="1" noProof="0" dirty="0">
              <a:effectLst>
                <a:outerShdw blurRad="38100" dist="38100" dir="2700000" algn="tl">
                  <a:srgbClr val="000000">
                    <a:alpha val="43137"/>
                  </a:srgbClr>
                </a:outerShdw>
              </a:effectLst>
            </a:rPr>
            <a:t>J</a:t>
          </a:r>
          <a:r>
            <a:rPr lang="en" sz="2000" b="1" noProof="0" dirty="0">
              <a:effectLst>
                <a:outerShdw blurRad="38100" dist="38100" dir="2700000" algn="tl">
                  <a:srgbClr val="000000">
                    <a:alpha val="43137"/>
                  </a:srgbClr>
                </a:outerShdw>
              </a:effectLst>
            </a:rPr>
            <a:t>allinatti hin gammadu</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gammaduu ykn namatti toluu</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US" sz="1800" b="1" noProof="0" dirty="0"/>
            <a:t>D</a:t>
          </a:r>
          <a:r>
            <a:rPr lang="en" sz="1800" b="1" noProof="0" dirty="0"/>
            <a:t>ogoggoratti hin gammudu, sirreessuu barbaada malee</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US" sz="2000" b="1" noProof="0" dirty="0"/>
            <a:t>R</a:t>
          </a:r>
          <a:r>
            <a:rPr lang="en" sz="2000" b="1" noProof="0" dirty="0"/>
            <a:t>ukuttaa, arrabsoo fi tuffatamuu danda’ee baate</a:t>
          </a:r>
          <a:br>
            <a:rPr lang="en" sz="2000" b="1" noProof="0" dirty="0"/>
          </a:br>
          <a:r>
            <a:rPr lang="en" sz="2000" b="1" noProof="0" dirty="0"/>
            <a:t>(Maat.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Garraamii dha</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Waa’ee nama dhiphatu kamiif iyyuu ni dhimma</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Baay’ee obse</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Dhugaatti gammada</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US" sz="2000" b="1" noProof="0" dirty="0"/>
            <a:t>D</a:t>
          </a:r>
          <a:r>
            <a:rPr lang="en" sz="2000" b="1" noProof="0" dirty="0"/>
            <a:t>hugaa ibsee sirriitti jala muree barsiise</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Hundumaa danda’a</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US" sz="1900" b="1" noProof="0" dirty="0"/>
            <a:t>D</a:t>
          </a:r>
          <a:r>
            <a:rPr lang="en" sz="1900" b="1" noProof="0" dirty="0"/>
            <a:t>ubartii cubbamtuu sana itti muree ka’ee dhiifama isheef hin goone                    (Yoh.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Waan hundumaa amana</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dirty="0"/>
            <a:t>Amanamummaa Zakkiyoosiin ni amane</a:t>
          </a:r>
          <a:br>
            <a:rPr lang="en" sz="2000" b="1" noProof="0" dirty="0"/>
          </a:br>
          <a:r>
            <a:rPr lang="en" sz="2000" b="1" noProof="0" dirty="0"/>
            <a:t>(Luq.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Waan hundumaa abdata</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Namoota 12 ergama “hin danda’amneef” qopheesse</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Waan hundumaa danda’a</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US" sz="2000" b="1" noProof="0" dirty="0"/>
            <a:t>B</a:t>
          </a:r>
          <a:r>
            <a:rPr lang="en" sz="2000" b="1" noProof="0" dirty="0"/>
            <a:t>eela, tuffatamuu, waraansaa fi ari’annaa danda’e</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Hin hinaafu</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Kabaja hin barbaanne, warra gaddeebi’oo wajjin walitti hidhate</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Hin kooru</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Yooma mootii yuniversii ta’e illee, ittiin of hin jajne</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Of hin bokoksu</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US" sz="2000" b="1" noProof="0" dirty="0">
              <a:solidFill>
                <a:schemeClr val="bg1"/>
              </a:solidFill>
              <a:effectLst>
                <a:outerShdw blurRad="38100" dist="38100" dir="2700000" algn="tl">
                  <a:srgbClr val="000000">
                    <a:alpha val="43137"/>
                  </a:srgbClr>
                </a:outerShdw>
              </a:effectLst>
            </a:rPr>
            <a:t>H</a:t>
          </a:r>
          <a:r>
            <a:rPr lang="en" sz="2000" b="1" noProof="0" dirty="0">
              <a:solidFill>
                <a:schemeClr val="bg1"/>
              </a:solidFill>
              <a:effectLst>
                <a:outerShdw blurRad="38100" dist="38100" dir="2700000" algn="tl">
                  <a:srgbClr val="000000">
                    <a:alpha val="43137"/>
                  </a:srgbClr>
                </a:outerShdw>
              </a:effectLst>
            </a:rPr>
            <a:t>ojii gadi aanaa jedhamu hojjechuuf heyyamamaa ta’e</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Ofittoo miti</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US" sz="2000" b="1" noProof="0" dirty="0">
              <a:solidFill>
                <a:schemeClr val="bg1"/>
              </a:solidFill>
              <a:effectLst>
                <a:outerShdw blurRad="38100" dist="38100" dir="2700000" algn="tl">
                  <a:srgbClr val="000000">
                    <a:alpha val="43137"/>
                  </a:srgbClr>
                </a:outerShdw>
              </a:effectLst>
            </a:rPr>
            <a:t>N</a:t>
          </a:r>
          <a:r>
            <a:rPr lang="en" sz="2000" b="1" noProof="0" dirty="0">
              <a:solidFill>
                <a:schemeClr val="bg1"/>
              </a:solidFill>
              <a:effectLst>
                <a:outerShdw blurRad="38100" dist="38100" dir="2700000" algn="tl">
                  <a:srgbClr val="000000">
                    <a:alpha val="43137"/>
                  </a:srgbClr>
                </a:outerShdw>
              </a:effectLst>
            </a:rPr>
            <a:t>ama hundumaatti kabajaa fi amala gaarii itti agarsiise</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dirty="0">
              <a:solidFill>
                <a:schemeClr val="tx1"/>
              </a:solidFill>
            </a:rPr>
            <a:t>Kan Ofii hin barbaadu</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Yeroo hundaa fedha Abbaa Isaatii godhe                (Yoh.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Dafee hin aaru</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Yeroo isaan Isa rukutan illee, kabajaan deebii kenne</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(Yoh.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dirty="0">
              <a:solidFill>
                <a:schemeClr val="tx1"/>
              </a:solidFill>
            </a:rPr>
            <a:t>Hamaa hin yaadu</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Warra Isa fannisaniif dhiifama kadhate</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(Luq.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US" sz="1800" b="1" noProof="0" dirty="0">
              <a:solidFill>
                <a:schemeClr val="tx1"/>
              </a:solidFill>
            </a:rPr>
            <a:t>J</a:t>
          </a:r>
          <a:r>
            <a:rPr lang="en" sz="1800" b="1" noProof="0" dirty="0">
              <a:solidFill>
                <a:schemeClr val="tx1"/>
              </a:solidFill>
            </a:rPr>
            <a:t>allinatti hin gammadu</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Fariisota warra qajeeloo hin taanetti jabeessee dubbate</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(Maat.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dirty="0">
              <a:effectLst>
                <a:outerShdw blurRad="38100" dist="38100" dir="2700000" algn="tl">
                  <a:srgbClr val="000000">
                    <a:alpha val="43137"/>
                  </a:srgbClr>
                </a:outerShdw>
              </a:effectLst>
            </a:rPr>
            <a:t>AMALA JAALALAA</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Ol-aantummaa jaalalaa</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Karaa baay’ee olaanaa</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Amaloota jaalalaa</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Waanta jaalalli godhu</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Waanta jaalalli HIN goone</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Amala Yesuus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Obsaan danda’uu jaalalaa</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Duudhaa isa caalu</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Obsaa dha</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dirty="0"/>
            <a:t>: hafuura dheeraa qabaachuu, danda’uu, obsuu</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Dogoggora warra kaanii obsaa fi danda’uudhaan dabarsuu</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Garraamii dha</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a:t>
          </a:r>
          <a:r>
            <a:rPr lang="en" sz="1800" b="1" kern="1200" noProof="0" dirty="0"/>
            <a:t>: arjummaa gochuu</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A</a:t>
          </a:r>
          <a:r>
            <a:rPr lang="en" sz="1800" b="1" kern="1200" noProof="0" dirty="0"/>
            <a:t>raara qabeessaa fi o’a qabeessa</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effectLst>
                <a:outerShdw blurRad="38100" dist="38100" dir="2700000" algn="tl">
                  <a:srgbClr val="000000">
                    <a:alpha val="43137"/>
                  </a:srgbClr>
                </a:outerShdw>
              </a:effectLst>
            </a:rPr>
            <a:t>D</a:t>
          </a:r>
          <a:r>
            <a:rPr lang="en" sz="2000" b="1" kern="1200" noProof="0" dirty="0">
              <a:effectLst>
                <a:outerShdw blurRad="38100" dist="38100" dir="2700000" algn="tl">
                  <a:srgbClr val="000000">
                    <a:alpha val="43137"/>
                  </a:srgbClr>
                </a:outerShdw>
              </a:effectLst>
            </a:rPr>
            <a:t>hugaatti gammada</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dirty="0"/>
            <a:t>: miira namaa hubachuu, gammaduufii</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a:t>
          </a:r>
          <a:r>
            <a:rPr lang="en" sz="1800" b="1" kern="1200" noProof="0" dirty="0"/>
            <a:t>arra dhugaa deggeranitti gammada</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Waan hundumaa danda’a</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dirty="0"/>
            <a:t>: callisaan aguuguu (obsaan danda’uu)</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b="1" kern="1200" noProof="0" dirty="0"/>
            <a:t>D</a:t>
          </a:r>
          <a:r>
            <a:rPr lang="en" sz="1500" b="1" kern="1200" noProof="0" dirty="0"/>
            <a:t>ogoggora warra kaanii dhoksuufiidhaan callisee dabarsa, utuu isaan hin saaxilin</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 sz="1900" b="1" kern="1200" noProof="0" dirty="0">
              <a:effectLst>
                <a:outerShdw blurRad="38100" dist="38100" dir="2700000" algn="tl">
                  <a:srgbClr val="000000">
                    <a:alpha val="43137"/>
                  </a:srgbClr>
                </a:outerShdw>
              </a:effectLst>
            </a:rPr>
            <a:t>Waan hundumaa amana</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dirty="0"/>
            <a:t>: amantii qabaachuu, gatii kennuu, amanuu</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I</a:t>
          </a:r>
          <a:r>
            <a:rPr lang="en" sz="1800" b="1" kern="1200" noProof="0" dirty="0"/>
            <a:t>tti hin faradu, qooda kanaa faayidaa shakkii itti agarsiisa</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Hundumaa abdata</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1" kern="1200" noProof="0" dirty="0"/>
            <a:t> eeguu yk amanuu</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Yeroo hundumaa waanti gaariin tokko akka ta’u eega</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Hundumaa danda’a</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dirty="0"/>
            <a:t>: </a:t>
          </a:r>
          <a:r>
            <a:rPr lang="en" sz="1600" b="1" kern="1200" noProof="0" dirty="0"/>
            <a:t>dhaabachuu,cimuu, ejjennoo qabaachuu, cichoomuu</a:t>
          </a:r>
          <a:endParaRPr lang="en" sz="1800" b="1" kern="1200" noProof="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Haala ulfaataa, qormaataa fi ari’annaa ni danda’a</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Hin hinaafu</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zeloō</a:t>
          </a:r>
          <a:r>
            <a:rPr lang="en" sz="1800" b="1" kern="1200" noProof="0" dirty="0"/>
            <a:t>: miira gubaa qabaachuu</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a:t>
          </a:r>
          <a:r>
            <a:rPr lang="en" sz="1800" b="1" kern="1200" noProof="0" dirty="0"/>
            <a:t>arra kennaa biroo qabanitti hin hinaafu</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Hin kooru</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dirty="0"/>
            <a:t>: Of bokoksuu</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a:t>
          </a:r>
          <a:r>
            <a:rPr lang="en" sz="1800" b="1" kern="1200" noProof="0" dirty="0"/>
            <a:t>arra kaaniin jajamuu hin barbaadu</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Of hin tuulu</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dirty="0"/>
            <a:t>: Dhiita’uu, koormaa</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b="1" kern="1200" noProof="0" dirty="0"/>
            <a:t>W</a:t>
          </a:r>
          <a:r>
            <a:rPr lang="en" sz="1700" b="1" kern="1200" noProof="0" dirty="0"/>
            <a:t>aa’ee ofii isaatii ilaalcha keessa ba’aa hin qabu</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Ofittoo miti</a:t>
          </a: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dirty="0"/>
            <a:t>: garmalee hojjechuu</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err="1"/>
            <a:t>Faallaa</a:t>
          </a:r>
          <a:r>
            <a:rPr lang="en-US" sz="1800" b="1" kern="1200" noProof="0" dirty="0"/>
            <a:t> a</a:t>
          </a:r>
          <a:r>
            <a:rPr lang="en" sz="1800" b="1" kern="1200" noProof="0" dirty="0"/>
            <a:t>adaa hawaasaa fi sonaa hin hojjetu</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Kan ofii hin barbaadu</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dirty="0"/>
            <a:t>: barbaaduu</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 warra kaan gargaaruuf jecha mirga ofii isaa dhaba</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effectLst>
                <a:outerShdw blurRad="38100" dist="38100" dir="2700000" algn="tl">
                  <a:srgbClr val="000000">
                    <a:alpha val="43137"/>
                  </a:srgbClr>
                </a:outerShdw>
              </a:effectLst>
            </a:rPr>
            <a:t>D</a:t>
          </a:r>
          <a:r>
            <a:rPr lang="en" sz="2000" b="1" kern="1200" noProof="0" dirty="0">
              <a:effectLst>
                <a:outerShdw blurRad="38100" dist="38100" dir="2700000" algn="tl">
                  <a:srgbClr val="000000">
                    <a:alpha val="43137"/>
                  </a:srgbClr>
                </a:outerShdw>
              </a:effectLst>
            </a:rPr>
            <a:t>afee hin aaru</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paroxynō </a:t>
          </a:r>
          <a:r>
            <a:rPr lang="en" sz="1800" b="1" kern="1200" noProof="0" dirty="0"/>
            <a:t>: akka inni miidhutti qaruu, kakaasuu ykn tuttuquu</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D</a:t>
          </a:r>
          <a:r>
            <a:rPr lang="en" sz="1800" b="1" kern="1200" noProof="0" dirty="0"/>
            <a:t>afee aarii ykn miira keessa hin galu</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Hamaa hin yaadu</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logizomai </a:t>
          </a:r>
          <a:r>
            <a:rPr lang="en" sz="1800" b="1" kern="1200" noProof="0" dirty="0"/>
            <a:t>: galmeessuu</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W</a:t>
          </a:r>
          <a:r>
            <a:rPr lang="en" sz="1800" b="1" kern="1200" noProof="0" dirty="0"/>
            <a:t>aan isa aarsu tuffatee dhiisee dhiifama godha</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effectLst>
                <a:outerShdw blurRad="38100" dist="38100" dir="2700000" algn="tl">
                  <a:srgbClr val="000000">
                    <a:alpha val="43137"/>
                  </a:srgbClr>
                </a:outerShdw>
              </a:effectLst>
            </a:rPr>
            <a:t>J</a:t>
          </a:r>
          <a:r>
            <a:rPr lang="en" sz="2000" b="1" kern="1200" noProof="0" dirty="0">
              <a:effectLst>
                <a:outerShdw blurRad="38100" dist="38100" dir="2700000" algn="tl">
                  <a:srgbClr val="000000">
                    <a:alpha val="43137"/>
                  </a:srgbClr>
                </a:outerShdw>
              </a:effectLst>
            </a:rPr>
            <a:t>allinatti hin gammadu</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dirty="0"/>
            <a:t>: gammaduu ykn namatti toluu</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D</a:t>
          </a:r>
          <a:r>
            <a:rPr lang="en" sz="1800" b="1" kern="1200" noProof="0" dirty="0"/>
            <a:t>ogoggoratti hin gammudu, sirreessuu barbaada malee</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US" sz="2000" b="1" kern="1200" noProof="0" dirty="0"/>
            <a:t>R</a:t>
          </a:r>
          <a:r>
            <a:rPr lang="en" sz="2000" b="1" kern="1200" noProof="0" dirty="0"/>
            <a:t>ukuttaa, arrabsoo fi tuffatamuu danda’ee baate</a:t>
          </a:r>
          <a:br>
            <a:rPr lang="en" sz="2000" b="1" kern="1200" noProof="0" dirty="0"/>
          </a:br>
          <a:r>
            <a:rPr lang="en" sz="2000" b="1" kern="1200" noProof="0" dirty="0"/>
            <a:t>(Maat.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Baay’ee obse</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Waa’ee nama dhiphatu kamiif iyyuu ni dhimma</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Garraamii dha</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US" sz="2000" b="1" kern="1200" noProof="0" dirty="0"/>
            <a:t>D</a:t>
          </a:r>
          <a:r>
            <a:rPr lang="en" sz="2000" b="1" kern="1200" noProof="0" dirty="0"/>
            <a:t>hugaa ibsee sirriitti jala muree barsiise</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Dhugaatti gammada</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lang="en-US" sz="1900" b="1" kern="1200" noProof="0" dirty="0"/>
            <a:t>D</a:t>
          </a:r>
          <a:r>
            <a:rPr lang="en" sz="1900" b="1" kern="1200" noProof="0" dirty="0"/>
            <a:t>ubartii cubbamtuu sana itti muree ka’ee dhiifama isheef hin goone                    (Yoh.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Hundumaa danda’a</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Amanamummaa Zakkiyoosiin ni amane</a:t>
          </a:r>
          <a:br>
            <a:rPr lang="en" sz="2000" b="1" kern="1200" noProof="0" dirty="0"/>
          </a:br>
          <a:r>
            <a:rPr lang="en" sz="2000" b="1" kern="1200" noProof="0" dirty="0"/>
            <a:t>(Luq.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Waan hundumaa amana</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Namoota 12 ergama “hin danda’amneef” qopheesse</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Waan hundumaa abdata</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US" sz="2000" b="1" kern="1200" noProof="0" dirty="0"/>
            <a:t>B</a:t>
          </a:r>
          <a:r>
            <a:rPr lang="en" sz="2000" b="1" kern="1200" noProof="0" dirty="0"/>
            <a:t>eela, tuffatamuu, waraansaa fi ari’annaa danda’e</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Waan hundumaa danda’a</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Kabaja hin barbaanne, warra gaddeebi’oo wajjin walitti hidhate</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Hin hinaafu</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Yooma mootii yuniversii ta’e illee, ittiin of hin jajne</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Hin kooru</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US" sz="2000" b="1" kern="1200" noProof="0" dirty="0">
              <a:solidFill>
                <a:schemeClr val="bg1"/>
              </a:solidFill>
              <a:effectLst>
                <a:outerShdw blurRad="38100" dist="38100" dir="2700000" algn="tl">
                  <a:srgbClr val="000000">
                    <a:alpha val="43137"/>
                  </a:srgbClr>
                </a:outerShdw>
              </a:effectLst>
            </a:rPr>
            <a:t>H</a:t>
          </a:r>
          <a:r>
            <a:rPr lang="en" sz="2000" b="1" kern="1200" noProof="0" dirty="0">
              <a:solidFill>
                <a:schemeClr val="bg1"/>
              </a:solidFill>
              <a:effectLst>
                <a:outerShdw blurRad="38100" dist="38100" dir="2700000" algn="tl">
                  <a:srgbClr val="000000">
                    <a:alpha val="43137"/>
                  </a:srgbClr>
                </a:outerShdw>
              </a:effectLst>
            </a:rPr>
            <a:t>ojii gadi aanaa jedhamu hojjechuuf heyyamamaa ta’e</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Of hin bokoksu</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US" sz="2000" b="1" kern="1200" noProof="0" dirty="0">
              <a:solidFill>
                <a:schemeClr val="bg1"/>
              </a:solidFill>
              <a:effectLst>
                <a:outerShdw blurRad="38100" dist="38100" dir="2700000" algn="tl">
                  <a:srgbClr val="000000">
                    <a:alpha val="43137"/>
                  </a:srgbClr>
                </a:outerShdw>
              </a:effectLst>
            </a:rPr>
            <a:t>N</a:t>
          </a:r>
          <a:r>
            <a:rPr lang="en" sz="2000" b="1" kern="1200" noProof="0" dirty="0">
              <a:solidFill>
                <a:schemeClr val="bg1"/>
              </a:solidFill>
              <a:effectLst>
                <a:outerShdw blurRad="38100" dist="38100" dir="2700000" algn="tl">
                  <a:srgbClr val="000000">
                    <a:alpha val="43137"/>
                  </a:srgbClr>
                </a:outerShdw>
              </a:effectLst>
            </a:rPr>
            <a:t>ama hundumaatti kabajaa fi amala gaarii itti agarsiise</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Ofittoo miti</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Yeroo hundaa fedha Abbaa Isaatii godhe                (Yoh.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Kan Ofii hin barbaadu</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Yeroo isaan Isa rukutan illee, kabajaan deebii kenne</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(Yoh.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Dafee hin aaru</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Warra Isa fannisaniif dhiifama kadhate</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(Luq.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Hamaa hin yaadu</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Fariisota warra qajeeloo hin taanetti jabeessee dubbate</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(Maat.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b="1" kern="1200" noProof="0" dirty="0">
              <a:solidFill>
                <a:schemeClr val="tx1"/>
              </a:solidFill>
            </a:rPr>
            <a:t>J</a:t>
          </a:r>
          <a:r>
            <a:rPr lang="en" sz="1800" b="1" kern="1200" noProof="0" dirty="0">
              <a:solidFill>
                <a:schemeClr val="tx1"/>
              </a:solidFill>
            </a:rPr>
            <a:t>allinatti hin gammadu</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US"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AMALA JAALALAA</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442484" y="3887531"/>
            <a:ext cx="2991333" cy="338554"/>
          </a:xfrm>
          <a:prstGeom prst="rect">
            <a:avLst/>
          </a:prstGeom>
          <a:noFill/>
        </p:spPr>
        <p:txBody>
          <a:bodyPr wrap="none" rtlCol="0">
            <a:spAutoFit/>
          </a:bodyPr>
          <a:lstStyle/>
          <a:p>
            <a:pPr algn="r"/>
            <a:r>
              <a:rPr lang="en-US" sz="1600" b="1" noProof="0" dirty="0" err="1">
                <a:solidFill>
                  <a:srgbClr val="EDE4C9"/>
                </a:solidFill>
                <a:effectLst>
                  <a:outerShdw blurRad="38100" dist="38100" dir="2700000" algn="tl">
                    <a:srgbClr val="000000">
                      <a:alpha val="43137"/>
                    </a:srgbClr>
                  </a:outerShdw>
                </a:effectLst>
              </a:rPr>
              <a:t>Barnoota</a:t>
            </a:r>
            <a:r>
              <a:rPr lang="en" sz="1600" b="1" noProof="0" dirty="0">
                <a:solidFill>
                  <a:srgbClr val="EDE4C9"/>
                </a:solidFill>
                <a:effectLst>
                  <a:outerShdw blurRad="38100" dist="38100" dir="2700000" algn="tl">
                    <a:srgbClr val="000000">
                      <a:alpha val="43137"/>
                    </a:srgbClr>
                  </a:outerShdw>
                </a:effectLst>
              </a:rPr>
              <a:t> 7</a:t>
            </a:r>
            <a:r>
              <a:rPr lang="en-US" sz="1600" b="1" noProof="0" dirty="0" err="1">
                <a:solidFill>
                  <a:srgbClr val="EDE4C9"/>
                </a:solidFill>
                <a:effectLst>
                  <a:outerShdw blurRad="38100" dist="38100" dir="2700000" algn="tl">
                    <a:srgbClr val="000000">
                      <a:alpha val="43137"/>
                    </a:srgbClr>
                  </a:outerShdw>
                </a:effectLst>
              </a:rPr>
              <a:t>ffaa</a:t>
            </a:r>
            <a:r>
              <a:rPr lang="en" sz="1600" b="1" noProof="0" dirty="0">
                <a:solidFill>
                  <a:srgbClr val="EDE4C9"/>
                </a:solidFill>
                <a:effectLst>
                  <a:outerShdw blurRad="38100" dist="38100" dir="2700000" algn="tl">
                    <a:srgbClr val="000000">
                      <a:alpha val="43137"/>
                    </a:srgbClr>
                  </a:outerShdw>
                </a:effectLst>
              </a:rPr>
              <a:t> </a:t>
            </a:r>
            <a:r>
              <a:rPr lang="en-US" sz="1600" b="1" noProof="0" dirty="0" err="1">
                <a:solidFill>
                  <a:srgbClr val="EDE4C9"/>
                </a:solidFill>
                <a:effectLst>
                  <a:outerShdw blurRad="38100" dist="38100" dir="2700000" algn="tl">
                    <a:srgbClr val="000000">
                      <a:alpha val="43137"/>
                    </a:srgbClr>
                  </a:outerShdw>
                </a:effectLst>
              </a:rPr>
              <a:t>Hagayya</a:t>
            </a:r>
            <a:r>
              <a:rPr lang="en" sz="1600" b="1" noProof="0" dirty="0">
                <a:solidFill>
                  <a:srgbClr val="EDE4C9"/>
                </a:solidFill>
                <a:effectLst>
                  <a:outerShdw blurRad="38100" dist="38100" dir="2700000" algn="tl">
                    <a:srgbClr val="000000">
                      <a:alpha val="43137"/>
                    </a:srgbClr>
                  </a:outerShdw>
                </a:effectLst>
              </a:rPr>
              <a:t> 15, 2026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16146210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US"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AMALA YESUUS</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Ajajni</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koo</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isa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kana: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akkuma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Ani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isin</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jaalladhe</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isinis</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wal</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jaalladhaa</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US" sz="1400"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Yohaan</a:t>
            </a:r>
            <a:r>
              <a:rPr lang="en-US"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286232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US" sz="6000" b="1" noProof="0" dirty="0">
                <a:ln/>
                <a:solidFill>
                  <a:srgbClr val="F1CD7E"/>
                </a:solidFill>
                <a:effectLst>
                  <a:outerShdw blurRad="50800" dist="50800" dir="3000000" algn="ctr" rotWithShape="0">
                    <a:schemeClr val="accent5">
                      <a:lumMod val="50000"/>
                    </a:schemeClr>
                  </a:outerShdw>
                </a:effectLst>
              </a:rPr>
              <a:t>OBSAAN DANDA’AUU JAALALAA</a:t>
            </a:r>
            <a:endParaRPr lang="en" sz="6000" b="1" noProof="0"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DUUDHAA ISA CAALU</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“Egaa amantiin, abdii fi jaalalli sadan isaanii iyyuu ni jiraatu. </a:t>
            </a:r>
            <a:r>
              <a:rPr lang="en-US" b="1" noProof="0" dirty="0">
                <a:solidFill>
                  <a:schemeClr val="accent1">
                    <a:lumMod val="75000"/>
                  </a:schemeClr>
                </a:solidFill>
                <a:latin typeface="Comic Sans MS" panose="030F0702030302020204" pitchFamily="66" charset="0"/>
              </a:rPr>
              <a:t>I</a:t>
            </a:r>
            <a:r>
              <a:rPr lang="en" b="1" noProof="0" dirty="0">
                <a:solidFill>
                  <a:schemeClr val="accent1">
                    <a:lumMod val="75000"/>
                  </a:schemeClr>
                </a:solidFill>
                <a:latin typeface="Comic Sans MS" panose="030F0702030302020204" pitchFamily="66" charset="0"/>
              </a:rPr>
              <a:t>saan keessaa garuu jaalalatu caala”</a:t>
            </a:r>
          </a:p>
          <a:p>
            <a:pPr algn="ctr"/>
            <a:r>
              <a:rPr lang="en" sz="1400" b="1" noProof="0" dirty="0">
                <a:solidFill>
                  <a:schemeClr val="accent1">
                    <a:lumMod val="75000"/>
                  </a:schemeClr>
                </a:solidFill>
                <a:latin typeface="Comic Sans MS" panose="030F0702030302020204" pitchFamily="66" charset="0"/>
              </a:rPr>
              <a:t>(1 Qor.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0" y="1401090"/>
            <a:ext cx="6716783" cy="1323439"/>
          </a:xfrm>
          <a:prstGeom prst="rect">
            <a:avLst/>
          </a:prstGeom>
          <a:noFill/>
        </p:spPr>
        <p:txBody>
          <a:bodyPr wrap="square" rtlCol="0">
            <a:spAutoFit/>
          </a:bodyPr>
          <a:lstStyle/>
          <a:p>
            <a:pPr>
              <a:spcBef>
                <a:spcPts val="600"/>
              </a:spcBef>
            </a:pPr>
            <a:r>
              <a:rPr lang="en-US" sz="2000" b="1" noProof="0" dirty="0"/>
              <a:t>W</a:t>
            </a:r>
            <a:r>
              <a:rPr lang="en" sz="2000" b="1" noProof="0" dirty="0"/>
              <a:t>arri Qorontoos yaada isaaniitti waanta jaalalli hin goone agarsiisaa turan: hinaaftota; of tuulu; of jaju; garmalee hojjetu; ofittoo dha; salphaatti aaru; miidhuuf duubatti hin jedhan; cubbuu immoo callisanii ilaalu.</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215" r="4215"/>
          <a:stretch>
            <a:fillRect/>
          </a:stretch>
        </p:blipFill>
        <p:spPr>
          <a:xfrm>
            <a:off x="7172325" y="1489788"/>
            <a:ext cx="4896052"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439302" y="4699668"/>
            <a:ext cx="5752698" cy="1938992"/>
          </a:xfrm>
          <a:prstGeom prst="rect">
            <a:avLst/>
          </a:prstGeom>
          <a:noFill/>
        </p:spPr>
        <p:txBody>
          <a:bodyPr wrap="square">
            <a:spAutoFit/>
          </a:bodyPr>
          <a:lstStyle/>
          <a:p>
            <a:pPr>
              <a:spcBef>
                <a:spcPts val="600"/>
              </a:spcBef>
            </a:pPr>
            <a:r>
              <a:rPr lang="en" sz="2000" b="1" noProof="0" dirty="0"/>
              <a:t>Yeroo Yesuus dhufu, cubbuun jiraachuun isaa ni hafa, Isaa wajjin jireenya bara baraatti gammanna. </a:t>
            </a:r>
            <a:r>
              <a:rPr lang="en-US" sz="2000" b="1" noProof="0" dirty="0"/>
              <a:t>S</a:t>
            </a:r>
            <a:r>
              <a:rPr lang="en" sz="2000" b="1" noProof="0" dirty="0"/>
              <a:t>ana booda, raajiin, afaan haaraan, kennaalee kan biroon, amantii fi abdii dabalatee hin barbaachisan. </a:t>
            </a:r>
            <a:r>
              <a:rPr lang="en-US" sz="2000" b="1" noProof="0" dirty="0"/>
              <a:t>G</a:t>
            </a:r>
            <a:r>
              <a:rPr lang="en" sz="2000" b="1" noProof="0" dirty="0"/>
              <a:t>aruu abdiin bara baraan dhaabatee hafa (1 Qoront.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0" y="2649592"/>
            <a:ext cx="7048500" cy="1631216"/>
          </a:xfrm>
          <a:prstGeom prst="rect">
            <a:avLst/>
          </a:prstGeom>
          <a:noFill/>
        </p:spPr>
        <p:txBody>
          <a:bodyPr wrap="square">
            <a:spAutoFit/>
          </a:bodyPr>
          <a:lstStyle/>
          <a:p>
            <a:pPr>
              <a:spcBef>
                <a:spcPts val="600"/>
              </a:spcBef>
            </a:pPr>
            <a:r>
              <a:rPr lang="en-US" sz="2000" b="1" noProof="0" dirty="0"/>
              <a:t>A</a:t>
            </a:r>
            <a:r>
              <a:rPr lang="en" sz="2000" b="1" noProof="0" dirty="0"/>
              <a:t>kka isaanii hin taanu, kufaatii sana dhiifnee waanta jaalalli barbaadu barbaaduu qabna, akka Phaawuloos nu barsiisu kennaalee hafuuraa keenya sirriitti itti dhimma ba’uuf kana gochuu qabna. </a:t>
            </a:r>
            <a:r>
              <a:rPr lang="en-US" sz="2000" b="1" noProof="0" dirty="0"/>
              <a:t>D</a:t>
            </a:r>
            <a:r>
              <a:rPr lang="en" sz="2000" b="1" noProof="0" dirty="0"/>
              <a:t>uudhaalee lamatti qabamnee jiraachuu akka qabnu nu waama: isaanis amantii fi abdii dha.</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“Waaqayyo jaalala. Jaalallli Abbaa fi kan Ilmaa amala amanaa hundumaati. Sagaleen Waaqayyoo daandii ittiin jaalalli Waaqummaa gara namaa dhufu dha. </a:t>
            </a:r>
            <a:r>
              <a:rPr lang="en" sz="2800" b="1" dirty="0">
                <a:latin typeface="Constantia" panose="02030602050306030303" pitchFamily="18" charset="0"/>
              </a:rPr>
              <a:t>Dhugaan Waaqaa, karaa ittiin beekumsa bira gaa’ani dha. </a:t>
            </a:r>
            <a:r>
              <a:rPr lang="en" sz="2800" b="1" noProof="0" dirty="0">
                <a:latin typeface="Constantia" panose="02030602050306030303" pitchFamily="18" charset="0"/>
              </a:rPr>
              <a:t>Hafuurri Qulqulluun namoota bakka bu’oota Waaqayyoo wajjin hojjetaniif kennama. </a:t>
            </a:r>
            <a:r>
              <a:rPr lang="en-US" sz="2800" b="1" dirty="0">
                <a:latin typeface="Constantia" panose="02030602050306030303" pitchFamily="18" charset="0"/>
              </a:rPr>
              <a:t>Y</a:t>
            </a:r>
            <a:r>
              <a:rPr lang="en" sz="2800" b="1" dirty="0">
                <a:latin typeface="Constantia" panose="02030602050306030303" pitchFamily="18" charset="0"/>
              </a:rPr>
              <a:t>aadaa fi amala geeddera, Isa hin mul’anne arganii akka jiraataniif dandeessisa. </a:t>
            </a:r>
            <a:r>
              <a:rPr lang="en" sz="2800" b="1" noProof="0" dirty="0">
                <a:latin typeface="Constantia" panose="02030602050306030303" pitchFamily="18" charset="0"/>
              </a:rPr>
              <a:t>Jaalala guutuu ta’etti gammaduun kan danda’amu, dhugaa amanuu fi Hafuura Qulqulluu fudhachuudhaan itti gammadama.”</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07886"/>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Egaa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amantiin</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abdii</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fi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jaalalli</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sadan</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isaanii</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iyyuu</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ni</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jiraatu</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Isaan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keessaa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garuu</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jaalalatu</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caala</a:t>
            </a: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a:t>
            </a:r>
            <a:r>
              <a:rPr kumimoji="0" lang="en-US" sz="16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Qoront</a:t>
            </a:r>
            <a:r>
              <a:rPr kumimoji="0" 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13:13)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spcBef>
                <a:spcPts val="600"/>
              </a:spcBef>
            </a:pPr>
            <a:r>
              <a:rPr lang="en" sz="2000" b="1" noProof="0" dirty="0"/>
              <a:t>1 </a:t>
            </a:r>
            <a:r>
              <a:rPr lang="en" sz="2000" b="1" dirty="0"/>
              <a:t>Qorontoos </a:t>
            </a:r>
            <a:r>
              <a:rPr lang="en" sz="2000" b="1" noProof="0" dirty="0"/>
              <a:t>13 “boqonnaa jaalalaa” jedhamee beekama. Jaalala dhiiraa fi dhalaa irratti utuu hin taane, jaalala baay’ee gadi fagoo isa ta’e: jaalala Waaqummaa irratti xiyyeeffata.</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27731242"/>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n" sz="2000" b="1" noProof="0" dirty="0"/>
              <a:t>Jaalalli humna gochaa keenya hundumaa duuba goree dhiibu dha, sababni nuy namoota walitti dhufeenya qabnuuf waan isaan fayyadu goonuuf, sababa jaalalaati.</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n" sz="2000" b="1" noProof="0" dirty="0"/>
              <a:t>Phaawuloos jaalala Waaqayyoo isa onnee keenya keessatti dhangala’e, akkamitti jireenya keenya keessatti akka agarsiifnu bifa dinqii ta’een ibsa (Room.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US"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OL-AANTUMMAA JAALALAA</a:t>
            </a:r>
            <a:endPar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KARAA BAAY’EE OL-AANAA</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65988" y="700772"/>
            <a:ext cx="12257988" cy="369332"/>
          </a:xfrm>
          <a:prstGeom prst="rect">
            <a:avLst/>
          </a:prstGeom>
          <a:noFill/>
        </p:spPr>
        <p:txBody>
          <a:bodyPr wrap="square">
            <a:spAutoFit/>
          </a:bodyPr>
          <a:lstStyle/>
          <a:p>
            <a:pPr algn="ctr"/>
            <a:r>
              <a:rPr lang="en" sz="1500" b="1" noProof="0" dirty="0">
                <a:solidFill>
                  <a:schemeClr val="accent1">
                    <a:lumMod val="50000"/>
                  </a:schemeClr>
                </a:solidFill>
                <a:latin typeface="Comic Sans MS" panose="030F0702030302020204" pitchFamily="66" charset="0"/>
              </a:rPr>
              <a:t>“Isin garuu jabeessaatii kennaa caalu barbaadaa. </a:t>
            </a:r>
            <a:r>
              <a:rPr lang="en-US" sz="1500" b="1" noProof="0" dirty="0">
                <a:solidFill>
                  <a:schemeClr val="accent1">
                    <a:lumMod val="50000"/>
                  </a:schemeClr>
                </a:solidFill>
                <a:latin typeface="Comic Sans MS" panose="030F0702030302020204" pitchFamily="66" charset="0"/>
              </a:rPr>
              <a:t>A</a:t>
            </a:r>
            <a:r>
              <a:rPr lang="en" sz="1500" b="1" noProof="0" dirty="0">
                <a:solidFill>
                  <a:schemeClr val="accent1">
                    <a:lumMod val="50000"/>
                  </a:schemeClr>
                </a:solidFill>
                <a:latin typeface="Comic Sans MS" panose="030F0702030302020204" pitchFamily="66" charset="0"/>
              </a:rPr>
              <a:t>mma illee ani karaa karaa hundumaa caalu isinitti nan argisiisa.”</a:t>
            </a:r>
            <a:r>
              <a:rPr lang="en" b="1" noProof="0" dirty="0">
                <a:solidFill>
                  <a:schemeClr val="accent1">
                    <a:lumMod val="50000"/>
                  </a:schemeClr>
                </a:solidFill>
                <a:latin typeface="Comic Sans MS" panose="030F0702030302020204" pitchFamily="66" charset="0"/>
              </a:rPr>
              <a:t> </a:t>
            </a:r>
            <a:r>
              <a:rPr lang="en" sz="1300" b="1" noProof="0" dirty="0">
                <a:solidFill>
                  <a:schemeClr val="accent1">
                    <a:lumMod val="50000"/>
                  </a:schemeClr>
                </a:solidFill>
                <a:latin typeface="Comic Sans MS" panose="030F0702030302020204" pitchFamily="66" charset="0"/>
              </a:rPr>
              <a:t>(1 Qor. 12:31)</a:t>
            </a: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677108"/>
          </a:xfrm>
          <a:prstGeom prst="rect">
            <a:avLst/>
          </a:prstGeom>
          <a:noFill/>
        </p:spPr>
        <p:txBody>
          <a:bodyPr wrap="square" rtlCol="0">
            <a:spAutoFit/>
          </a:bodyPr>
          <a:lstStyle/>
          <a:p>
            <a:pPr>
              <a:spcBef>
                <a:spcPts val="600"/>
              </a:spcBef>
            </a:pPr>
            <a:r>
              <a:rPr lang="en" sz="1900" b="1" noProof="0" dirty="0"/>
              <a:t>Gosa jaalalaa akkamiiti kan Phaawuloos 1 Qorontoos 13 keessatti dhiheessu, maaliif kennaa hafuuraa kam irra iyyuu caala? (1 Cor.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372475" y="3567466"/>
            <a:ext cx="3734607" cy="2089602"/>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551383" cy="1938992"/>
          </a:xfrm>
          <a:prstGeom prst="rect">
            <a:avLst/>
          </a:prstGeom>
          <a:noFill/>
        </p:spPr>
        <p:txBody>
          <a:bodyPr wrap="square">
            <a:spAutoFit/>
          </a:bodyPr>
          <a:lstStyle/>
          <a:p>
            <a:pPr>
              <a:spcBef>
                <a:spcPts val="600"/>
              </a:spcBef>
            </a:pPr>
            <a:r>
              <a:rPr lang="en" sz="2000" b="1" noProof="0" dirty="0"/>
              <a:t>Jaalala akkasiitiin kaka’ee yoo itti dhimma hin baa’amne, kennaan hafuuraa dhimma baasu tokko iyyuu hin jiru. </a:t>
            </a:r>
            <a:r>
              <a:rPr lang="en-US" sz="2000" b="1" noProof="0" dirty="0"/>
              <a:t>D</a:t>
            </a:r>
            <a:r>
              <a:rPr lang="en" sz="2000" b="1" noProof="0" dirty="0"/>
              <a:t>hugaan jiru, gochaanii fi yaadni keenya hundinuu jaalala </a:t>
            </a:r>
            <a:r>
              <a:rPr lang="en" sz="2000" b="1" i="1" noProof="0" dirty="0"/>
              <a:t>agape</a:t>
            </a:r>
            <a:r>
              <a:rPr lang="en" sz="2000" b="1" noProof="0" dirty="0"/>
              <a:t> tiin dibamuu qaba. </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en-US" sz="2000" b="1" noProof="0" dirty="0"/>
              <a:t>S</a:t>
            </a:r>
            <a:r>
              <a:rPr lang="en" sz="2000" b="1" noProof="0" dirty="0"/>
              <a:t>ababa jallinni baay’atuuf, jaalalli kun ni qabbanaa’a jedhee Yesuus nu akeekkachiisa (Maat. 24:12). Garuu kun mana keenya keessattis haa ta’u, waldaa keenya keessatti heyyamuu hin qabnu.</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50" y="2060034"/>
            <a:ext cx="7858933" cy="1554272"/>
          </a:xfrm>
          <a:prstGeom prst="rect">
            <a:avLst/>
          </a:prstGeom>
          <a:noFill/>
        </p:spPr>
        <p:txBody>
          <a:bodyPr wrap="square">
            <a:spAutoFit/>
          </a:bodyPr>
          <a:lstStyle/>
          <a:p>
            <a:pPr>
              <a:spcBef>
                <a:spcPts val="600"/>
              </a:spcBef>
            </a:pPr>
            <a:r>
              <a:rPr lang="en" sz="1900" b="1" noProof="0" dirty="0"/>
              <a:t>Afaan Giriikiitiin, jaalala hiikuuf jechuuta baay’eetu jira. Phaawuloos </a:t>
            </a:r>
            <a:r>
              <a:rPr lang="en" sz="1900" b="1" i="1" noProof="0" dirty="0"/>
              <a:t>agape </a:t>
            </a:r>
            <a:r>
              <a:rPr lang="en" sz="1900" b="1" noProof="0" dirty="0"/>
              <a:t>jecha jedhu filate (innis jaalala ofittummaa hin qabne, haala irratti hin hundoofne, fi hubataa, kan nageenya michootaa qofa barbaadu), kunis jecha Yohaannis yeroo “Waaqayyo jaalala” jedhu itti fayyadamee wajjin tokko dha (1 Yoh.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1015663"/>
          </a:xfrm>
          <a:prstGeom prst="rect">
            <a:avLst/>
          </a:prstGeom>
          <a:noFill/>
        </p:spPr>
        <p:txBody>
          <a:bodyPr wrap="square">
            <a:spAutoFit/>
            <a:scene3d>
              <a:camera prst="orthographicFront"/>
              <a:lightRig rig="threePt" dir="t"/>
            </a:scene3d>
            <a:sp3d extrusionH="57150">
              <a:bevelT w="50800" h="38100" prst="riblet"/>
            </a:sp3d>
          </a:bodyPr>
          <a:lstStyle/>
          <a:p>
            <a:pPr algn="ctr"/>
            <a:r>
              <a:rPr lang="en-US"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AMALOOTA JAALALAA</a:t>
            </a:r>
            <a:endPar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677108"/>
          </a:xfrm>
          <a:prstGeom prst="rect">
            <a:avLst/>
          </a:prstGeom>
          <a:noFill/>
        </p:spPr>
        <p:txBody>
          <a:bodyPr wrap="square">
            <a:spAutoFit/>
          </a:bodyPr>
          <a:lstStyle/>
          <a:p>
            <a:pPr algn="ctr"/>
            <a:r>
              <a:rPr lang="en" sz="3800" b="1" noProof="0" dirty="0">
                <a:ln w="13462">
                  <a:solidFill>
                    <a:schemeClr val="bg1"/>
                  </a:solidFill>
                  <a:prstDash val="solid"/>
                </a:ln>
                <a:solidFill>
                  <a:schemeClr val="tx2">
                    <a:lumMod val="50000"/>
                  </a:schemeClr>
                </a:solidFill>
                <a:effectLst>
                  <a:outerShdw dist="38100" dir="2700000" algn="bl" rotWithShape="0">
                    <a:schemeClr val="accent5"/>
                  </a:outerShdw>
                </a:effectLst>
              </a:rPr>
              <a:t>WAANTA JAALALLI GODHU</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861774"/>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5"/>
                </a:solidFill>
                <a:latin typeface="Comic Sans MS" panose="030F0702030302020204" pitchFamily="66" charset="0"/>
              </a:rPr>
              <a:t>“Jaalalli obsa qaba; arjaa dha. </a:t>
            </a:r>
            <a:r>
              <a:rPr lang="en" sz="1600" b="1" dirty="0">
                <a:solidFill>
                  <a:schemeClr val="accent5"/>
                </a:solidFill>
                <a:latin typeface="Comic Sans MS" panose="030F0702030302020204" pitchFamily="66" charset="0"/>
              </a:rPr>
              <a:t>[…] jaalalli dhugaatti gammada; jaalalli waan hunda ni obsa; waan hunda abdata; waan hunda keessattis jabaatee dhaabata.</a:t>
            </a:r>
            <a:r>
              <a:rPr lang="en" sz="1600" b="1" noProof="0" dirty="0">
                <a:solidFill>
                  <a:schemeClr val="accent5"/>
                </a:solidFill>
                <a:latin typeface="Comic Sans MS" panose="030F0702030302020204" pitchFamily="66" charset="0"/>
              </a:rPr>
              <a:t>”</a:t>
            </a:r>
            <a:r>
              <a:rPr lang="en" b="1" noProof="0" dirty="0">
                <a:solidFill>
                  <a:schemeClr val="accent5"/>
                </a:solidFill>
                <a:latin typeface="Comic Sans MS" panose="030F0702030302020204" pitchFamily="66" charset="0"/>
              </a:rPr>
              <a:t> </a:t>
            </a:r>
            <a:r>
              <a:rPr lang="en" sz="1400" b="1" noProof="0" dirty="0">
                <a:solidFill>
                  <a:schemeClr val="accent5"/>
                </a:solidFill>
                <a:latin typeface="Comic Sans MS" panose="030F0702030302020204" pitchFamily="66" charset="0"/>
              </a:rPr>
              <a:t>(1 Qor.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3814468468"/>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138773"/>
          </a:xfrm>
          <a:prstGeom prst="rect">
            <a:avLst/>
          </a:prstGeom>
          <a:noFill/>
        </p:spPr>
        <p:txBody>
          <a:bodyPr wrap="square">
            <a:spAutoFit/>
          </a:bodyPr>
          <a:lstStyle/>
          <a:p>
            <a:pPr algn="ctr"/>
            <a:r>
              <a:rPr lang="en" sz="34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WAANTA JAALALLI HIN GOONE</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58242"/>
            <a:ext cx="3581400" cy="1323439"/>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Jaalalli hin hinaafu; hin kooru; of hin tuulu; ofittoo miti; dafee hin aaru; hammina namatti hin lakkaa’u. hamaatti hin gammadu […]” </a:t>
            </a:r>
            <a:r>
              <a:rPr lang="en" sz="1200" b="1" noProof="0" dirty="0">
                <a:solidFill>
                  <a:schemeClr val="accent3">
                    <a:lumMod val="75000"/>
                  </a:schemeClr>
                </a:solidFill>
                <a:latin typeface="Comic Sans MS" panose="030F0702030302020204" pitchFamily="66" charset="0"/>
              </a:rPr>
              <a:t>(1 Qor.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765454086"/>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AMALA YESUUS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“Ajajni koo isa kana: akkuma ani isin jaalladhetti isinis wal jaalladhaa.”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(Yohaan.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605708179"/>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2005</TotalTime>
  <Words>1136</Words>
  <Application>Microsoft Office PowerPoint</Application>
  <PresentationFormat>Panorámica</PresentationFormat>
  <Paragraphs>117</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vt:lpstr>
      <vt:lpstr>Arial</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158</cp:revision>
  <dcterms:created xsi:type="dcterms:W3CDTF">2026-07-11T14:17:46Z</dcterms:created>
  <dcterms:modified xsi:type="dcterms:W3CDTF">2026-08-14T13:57:00Z</dcterms:modified>
</cp:coreProperties>
</file>