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69" r:id="rId3"/>
    <p:sldId id="281" r:id="rId4"/>
    <p:sldId id="270" r:id="rId5"/>
    <p:sldId id="271" r:id="rId6"/>
    <p:sldId id="260" r:id="rId7"/>
    <p:sldId id="274" r:id="rId8"/>
    <p:sldId id="275" r:id="rId9"/>
    <p:sldId id="276" r:id="rId10"/>
    <p:sldId id="272" r:id="rId11"/>
    <p:sldId id="279" r:id="rId12"/>
    <p:sldId id="280" r:id="rId13"/>
    <p:sldId id="267" r:id="rId14"/>
    <p:sldId id="268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168" autoAdjust="0"/>
  </p:normalViewPr>
  <p:slideViewPr>
    <p:cSldViewPr snapToGrid="0">
      <p:cViewPr varScale="1">
        <p:scale>
          <a:sx n="107" d="100"/>
          <a:sy n="107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#1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#1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#2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#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" sz="2400" b="1" dirty="0">
              <a:solidFill>
                <a:schemeClr val="bg2">
                  <a:lumMod val="50000"/>
                </a:schemeClr>
              </a:solidFill>
            </a:rPr>
            <a:t>Du’aa ka’uu Yesuus</a:t>
          </a:r>
          <a:endParaRPr lang="es-ES" sz="2400" dirty="0">
            <a:solidFill>
              <a:schemeClr val="bg2">
                <a:lumMod val="50000"/>
              </a:schemeClr>
            </a:solidFill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Du’aa ka’uun taatee seenaatii?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Qoront. 15:1-11)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" sz="2400" b="1" dirty="0">
              <a:solidFill>
                <a:schemeClr val="accent3">
                  <a:lumMod val="50000"/>
                </a:schemeClr>
              </a:solidFill>
            </a:rPr>
            <a:t>Bu’aa du’aa ka’uu Yesuus</a:t>
          </a:r>
          <a:endParaRPr lang="es-ES" sz="2400" dirty="0">
            <a:solidFill>
              <a:schemeClr val="accent3">
                <a:lumMod val="50000"/>
              </a:schemeClr>
            </a:solidFill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Utuu Kiristoos du’aa hin kaane ta’eehoo?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Qoron. 15:12-19)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Du’aa ka’uun wabii maalii qaba?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Qoront. 15:20-34)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" sz="2400" b="1" dirty="0">
              <a:solidFill>
                <a:schemeClr val="accent5">
                  <a:lumMod val="50000"/>
                </a:schemeClr>
              </a:solidFill>
            </a:rPr>
            <a:t>Du’aa ka’uu keenya</a:t>
          </a:r>
          <a:endParaRPr lang="es-ES" sz="2400" dirty="0">
            <a:solidFill>
              <a:schemeClr val="accent5">
                <a:lumMod val="50000"/>
              </a:schemeClr>
            </a:solidFill>
          </a:endParaRP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Qaama maaliitiin du’aa kaana?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Qoron. 15:35-49)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Yoom du’aa kaana?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Qoront. 15:50-58)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#1" qsCatId="simple" csTypeId="urn:microsoft.com/office/officeart/2005/8/colors/accent1_3#1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 lallabama</a:t>
          </a: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 fudhatama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Namni itti jabaata</a:t>
          </a: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Fayyinni ni fudhatama</a:t>
          </a:r>
          <a:endParaRPr lang="es-ES" sz="2000" b="1" dirty="0">
            <a:solidFill>
              <a:schemeClr val="tx1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26718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Kiristoos cubbuu keenyaaf du’e</a:t>
          </a: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Kiristoos ni awwaalame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Kiristoos guyyaa 3ffaatti du’aa ka’e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1205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#2" qsCatId="simple" csTypeId="urn:microsoft.com/office/officeart/2005/8/colors/accent0_2#1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" sz="2000" b="1" dirty="0">
              <a:solidFill>
                <a:srgbClr val="6B00B4"/>
              </a:solidFill>
            </a:rPr>
            <a:t>Pheexiroosii fi warra 12n</a:t>
          </a:r>
          <a:endParaRPr lang="es-ES" sz="2000" b="1" dirty="0">
            <a:solidFill>
              <a:srgbClr val="6B00B4"/>
            </a:solidFill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-US" sz="2000" b="1" dirty="0">
              <a:solidFill>
                <a:srgbClr val="6B00B4"/>
              </a:solidFill>
            </a:rPr>
            <a:t>O</a:t>
          </a:r>
          <a:r>
            <a:rPr lang="en" sz="2000" b="1" dirty="0">
              <a:solidFill>
                <a:srgbClr val="6B00B4"/>
              </a:solidFill>
            </a:rPr>
            <a:t>bboloota 500 ol</a:t>
          </a:r>
          <a:endParaRPr lang="es-ES" sz="2000" b="1" dirty="0">
            <a:solidFill>
              <a:srgbClr val="6B00B4"/>
            </a:solidFill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" sz="2000" b="1" dirty="0">
              <a:solidFill>
                <a:srgbClr val="6B00B4"/>
              </a:solidFill>
            </a:rPr>
            <a:t>Yaaqoobii fi bartoota</a:t>
          </a:r>
          <a:endParaRPr lang="es-ES" sz="2000" b="1" dirty="0">
            <a:solidFill>
              <a:srgbClr val="6B00B4"/>
            </a:solidFill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n" sz="2000" b="1" dirty="0">
              <a:solidFill>
                <a:srgbClr val="6B00B4"/>
              </a:solidFill>
            </a:rPr>
            <a:t>Phaawuloos “isa hanquu”</a:t>
          </a:r>
          <a:endParaRPr lang="es-ES" sz="2000" b="1" dirty="0">
            <a:solidFill>
              <a:srgbClr val="6B00B4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#3" qsCatId="simple" csTypeId="urn:microsoft.com/office/officeart/2005/8/colors/colorful4#2" csCatId="colorful" phldr="1"/>
      <dgm:spPr/>
      <dgm:t>
        <a:bodyPr/>
        <a:lstStyle/>
        <a:p>
          <a:endParaRPr lang="es-ES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Wangeela lallabuun akkasumaani [hiikkaa hin qabu] (1 Qor. 15:14a)</a:t>
          </a:r>
          <a:endParaRPr lang="es-ES" sz="2000" dirty="0"/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es-ES" sz="20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es-ES" sz="20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/>
            <a:t>Amantiin keenya akkasumaani [hiikkaa hin qabu] (1 Qor. 15:14b) [faayida-maleessa] (1 Qor. 15:17a)</a:t>
          </a:r>
          <a:endParaRPr lang="es-ES" sz="1800" dirty="0"/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es-ES" sz="20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es-ES" sz="20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Nuy dhuga-baatota sobduu dha (1 Qor. 15:15)</a:t>
          </a:r>
          <a:endParaRPr lang="es-ES" sz="2000" dirty="0"/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es-ES" sz="20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es-ES" sz="20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Nuy amma iyyuu cubbuuma keenya keessa jirra (1 Qor. 15:17b)</a:t>
          </a:r>
          <a:endParaRPr lang="es-ES" sz="2000" dirty="0"/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es-ES" sz="20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es-ES" sz="20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Warri du’an deebi’anii hin jiraatan (1 Qorontoos 15:18)</a:t>
          </a:r>
          <a:endParaRPr lang="es-ES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es-ES" sz="20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es-ES" sz="20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/>
      <dgm:spPr/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/>
      <dgm:spPr/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#1" qsCatId="3D" csTypeId="urn:microsoft.com/office/officeart/2005/8/colors/accent0_1#1" csCatId="mainScheme" phldr="1"/>
      <dgm:spPr/>
      <dgm:t>
        <a:bodyPr/>
        <a:lstStyle/>
        <a:p>
          <a:endParaRPr lang="es-ES"/>
        </a:p>
      </dgm:t>
    </dgm:pt>
    <dgm:pt modelId="{E43E1EF8-035D-4E2C-8DDD-8C63DBBAE97A}">
      <dgm:prSet custT="1"/>
      <dgm:spPr/>
      <dgm:t>
        <a:bodyPr/>
        <a:lstStyle/>
        <a:p>
          <a:r>
            <a:rPr lang="en" sz="1400" b="1" dirty="0"/>
            <a:t>1 Qoront. 15:30-32</a:t>
          </a:r>
          <a:endParaRPr lang="es-ES" sz="1400" dirty="0"/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r>
            <a:rPr lang="en" sz="1400" b="1" dirty="0"/>
            <a:t>1 Qoront. 15:33-34</a:t>
          </a:r>
          <a:endParaRPr lang="es-ES" sz="1400" dirty="0"/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C1E2BEB7-2105-476A-866F-F1D660B0BD9A}">
      <dgm:prSet custT="1"/>
      <dgm:spPr/>
      <dgm:t>
        <a:bodyPr/>
        <a:lstStyle/>
        <a:p>
          <a:r>
            <a:rPr lang="en" sz="2000" b="1" dirty="0"/>
            <a:t>Dhiphina ykn balaa yoo qabaate illee, wangeela lallabuun nuuf mala.</a:t>
          </a:r>
          <a:endParaRPr lang="es-ES" sz="2000" dirty="0"/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/>
        <a:lstStyle/>
        <a:p>
          <a:r>
            <a:rPr lang="en" sz="2000" b="1" dirty="0"/>
            <a:t>Jireenya qajeelfama Macaafa Qulqulluu wajjin adeemnu jiraachuun nuuf mala.</a:t>
          </a:r>
          <a:endParaRPr lang="es-ES" sz="2000" dirty="0"/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44794" custLinFactNeighborY="6098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LinFactNeighborX="-11692" custLinFactNeighborY="-686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42962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LinFactNeighborX="97287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#2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Qaamota biqilaa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Qor. 15:35-38)</a:t>
          </a: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Sanyiitu faca’a</a:t>
          </a:r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Qaamota qaamaa </a:t>
          </a:r>
          <a:b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Qor. 15:39)</a:t>
          </a: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Midhaantu haamama</a:t>
          </a:r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Qaamota namaa</a:t>
          </a:r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Qaamota bineensaa</a:t>
          </a:r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Qaama Qurxummii</a:t>
          </a:r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Qaama Simbiraa</a:t>
          </a:r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Qaamota samii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Qor. 15:40-41)</a:t>
          </a: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Ulfina aduu</a:t>
          </a:r>
          <a:endParaRPr lang="es-ES" sz="2000" b="1" dirty="0"/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Ulfina ji’aa</a:t>
          </a:r>
          <a:endParaRPr lang="es-ES" sz="2000" b="1" dirty="0"/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US" sz="2000" b="1" dirty="0"/>
            <a:t>U</a:t>
          </a:r>
          <a:r>
            <a:rPr lang="en" sz="2000" b="1" dirty="0"/>
            <a:t>lfina urjootaa</a:t>
          </a:r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1800" b="1" dirty="0"/>
            <a:t>Hundinuu, ulfina ofii isaatii (ifa) qaba</a:t>
          </a:r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" sz="1900" b="1" dirty="0"/>
            <a:t>Waaqayyo biqiloota hundaaf qaama barbaade kenna</a:t>
          </a:r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6062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75782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23939" custLinFactNeighborX="75782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75782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33349" custLinFactNeighborX="75782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#2" qsCatId="3D" csTypeId="urn:microsoft.com/office/officeart/2005/8/colors/colorful5#2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800" b="1" dirty="0"/>
            <a:t>Qaama ammaa</a:t>
          </a:r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Kan du’u</a:t>
          </a: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800" b="1" dirty="0"/>
            <a:t>Qaama du’aa ka’e</a:t>
          </a:r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Kan hin duune</a:t>
          </a: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Ulfina kan hin qabne</a:t>
          </a: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Ulfina qabeessa</a:t>
          </a: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Dadhabaa</a:t>
          </a: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Humna qabeessa</a:t>
          </a: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Namummaa</a:t>
          </a: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Hafuurummaa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2">
                  <a:lumMod val="50000"/>
                </a:schemeClr>
              </a:solidFill>
            </a:rPr>
            <a:t>Du’aa ka’uu Yesuus</a:t>
          </a:r>
          <a:endParaRPr lang="es-ES" sz="240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Du’aa ka’uun taatee seenaatii?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Qoront. 15:1-11)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accent3">
                  <a:lumMod val="50000"/>
                </a:schemeClr>
              </a:solidFill>
            </a:rPr>
            <a:t>Bu’aa du’aa ka’uu Yesuus</a:t>
          </a:r>
          <a:endParaRPr lang="es-ES" sz="24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Utuu Kiristoos du’aa hin kaane ta’eehoo?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Qoron. 15:12-19)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956168"/>
        <a:ext cx="3463144" cy="877996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Du’aa ka’uun wabii maalii qaba?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Qoront. 15:20-34)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2032277"/>
        <a:ext cx="3463144" cy="877996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accent5">
                  <a:lumMod val="50000"/>
                </a:schemeClr>
              </a:solidFill>
            </a:rPr>
            <a:t>Du’aa ka’uu keenya</a:t>
          </a:r>
          <a:endParaRPr lang="es-ES" sz="2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Qaama maaliitiin du’aa kaana?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Qoron. 15:35-49)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956168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Yoom du’aa kaana?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Qoront. 15:50-58)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2032277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6024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 lallabama</a:t>
          </a:r>
        </a:p>
      </dsp:txBody>
      <dsp:txXfrm>
        <a:off x="23708" y="17684"/>
        <a:ext cx="1500079" cy="568398"/>
      </dsp:txXfrm>
    </dsp:sp>
    <dsp:sp modelId="{AF37FF43-353A-4927-B701-7D3665336D78}">
      <dsp:nvSpPr>
        <dsp:cNvPr id="0" name=""/>
        <dsp:cNvSpPr/>
      </dsp:nvSpPr>
      <dsp:spPr>
        <a:xfrm>
          <a:off x="1695016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1695016" y="187645"/>
        <a:ext cx="227860" cy="228474"/>
      </dsp:txXfrm>
    </dsp:sp>
    <dsp:sp modelId="{EAD085D7-2CFB-403A-908B-420116A5AECF}">
      <dsp:nvSpPr>
        <dsp:cNvPr id="0" name=""/>
        <dsp:cNvSpPr/>
      </dsp:nvSpPr>
      <dsp:spPr>
        <a:xfrm>
          <a:off x="2155650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 fudhatama</a:t>
          </a:r>
        </a:p>
      </dsp:txBody>
      <dsp:txXfrm>
        <a:off x="2173334" y="17684"/>
        <a:ext cx="1500079" cy="568398"/>
      </dsp:txXfrm>
    </dsp:sp>
    <dsp:sp modelId="{C5E937D9-F6F8-4C40-A5FD-52900AF2D166}">
      <dsp:nvSpPr>
        <dsp:cNvPr id="0" name=""/>
        <dsp:cNvSpPr/>
      </dsp:nvSpPr>
      <dsp:spPr>
        <a:xfrm>
          <a:off x="3844642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3844642" y="187645"/>
        <a:ext cx="227860" cy="228474"/>
      </dsp:txXfrm>
    </dsp:sp>
    <dsp:sp modelId="{513371BA-BC18-4303-A20F-DD0852FD91EA}">
      <dsp:nvSpPr>
        <dsp:cNvPr id="0" name=""/>
        <dsp:cNvSpPr/>
      </dsp:nvSpPr>
      <dsp:spPr>
        <a:xfrm>
          <a:off x="4305277" y="0"/>
          <a:ext cx="194568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Namni itti jabaata</a:t>
          </a:r>
        </a:p>
      </dsp:txBody>
      <dsp:txXfrm>
        <a:off x="4322961" y="17684"/>
        <a:ext cx="1910320" cy="568398"/>
      </dsp:txXfrm>
    </dsp:sp>
    <dsp:sp modelId="{304BD7EC-1449-4DA1-963A-84B74052439F}">
      <dsp:nvSpPr>
        <dsp:cNvPr id="0" name=""/>
        <dsp:cNvSpPr/>
      </dsp:nvSpPr>
      <dsp:spPr>
        <a:xfrm>
          <a:off x="6404509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6404509" y="187645"/>
        <a:ext cx="227860" cy="228474"/>
      </dsp:txXfrm>
    </dsp:sp>
    <dsp:sp modelId="{F9596D62-913C-41FA-ADE4-FD54834BAACF}">
      <dsp:nvSpPr>
        <dsp:cNvPr id="0" name=""/>
        <dsp:cNvSpPr/>
      </dsp:nvSpPr>
      <dsp:spPr>
        <a:xfrm>
          <a:off x="6865144" y="0"/>
          <a:ext cx="168228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Fayyinni ni fudhatama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6882828" y="17684"/>
        <a:ext cx="1646914" cy="568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212" y="0"/>
          <a:ext cx="270000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Kiristoos cubbuu keenyaaf du’e</a:t>
          </a:r>
        </a:p>
      </dsp:txBody>
      <dsp:txXfrm>
        <a:off x="22896" y="17684"/>
        <a:ext cx="2664637" cy="568398"/>
      </dsp:txXfrm>
    </dsp:sp>
    <dsp:sp modelId="{AF37FF43-353A-4927-B701-7D3665336D78}">
      <dsp:nvSpPr>
        <dsp:cNvPr id="0" name=""/>
        <dsp:cNvSpPr/>
      </dsp:nvSpPr>
      <dsp:spPr>
        <a:xfrm>
          <a:off x="290528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2905285" y="153032"/>
        <a:ext cx="296899" cy="297700"/>
      </dsp:txXfrm>
    </dsp:sp>
    <dsp:sp modelId="{EAD085D7-2CFB-403A-908B-420116A5AECF}">
      <dsp:nvSpPr>
        <dsp:cNvPr id="0" name=""/>
        <dsp:cNvSpPr/>
      </dsp:nvSpPr>
      <dsp:spPr>
        <a:xfrm>
          <a:off x="3505486" y="0"/>
          <a:ext cx="20006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Kiristoos ni awwaalame</a:t>
          </a:r>
        </a:p>
      </dsp:txBody>
      <dsp:txXfrm>
        <a:off x="3523170" y="17684"/>
        <a:ext cx="1965303" cy="568398"/>
      </dsp:txXfrm>
    </dsp:sp>
    <dsp:sp modelId="{C5E937D9-F6F8-4C40-A5FD-52900AF2D166}">
      <dsp:nvSpPr>
        <dsp:cNvPr id="0" name=""/>
        <dsp:cNvSpPr/>
      </dsp:nvSpPr>
      <dsp:spPr>
        <a:xfrm>
          <a:off x="570622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5706225" y="153032"/>
        <a:ext cx="296899" cy="297700"/>
      </dsp:txXfrm>
    </dsp:sp>
    <dsp:sp modelId="{513371BA-BC18-4303-A20F-DD0852FD91EA}">
      <dsp:nvSpPr>
        <dsp:cNvPr id="0" name=""/>
        <dsp:cNvSpPr/>
      </dsp:nvSpPr>
      <dsp:spPr>
        <a:xfrm>
          <a:off x="6306426" y="0"/>
          <a:ext cx="224181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Kiristoos guyyaa 3ffaatti du’aa ka’e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24110" y="17684"/>
        <a:ext cx="2206444" cy="568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61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rgbClr val="6B00B4"/>
              </a:solidFill>
            </a:rPr>
            <a:t>Pheexiroosii fi warra 12n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23303" y="17684"/>
        <a:ext cx="1541803" cy="568398"/>
      </dsp:txXfrm>
    </dsp:sp>
    <dsp:sp modelId="{AF37FF43-353A-4927-B701-7D3665336D78}">
      <dsp:nvSpPr>
        <dsp:cNvPr id="0" name=""/>
        <dsp:cNvSpPr/>
      </dsp:nvSpPr>
      <dsp:spPr>
        <a:xfrm>
          <a:off x="174050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1740507" y="184541"/>
        <a:ext cx="234052" cy="234682"/>
      </dsp:txXfrm>
    </dsp:sp>
    <dsp:sp modelId="{EAD085D7-2CFB-403A-908B-420116A5AECF}">
      <dsp:nvSpPr>
        <dsp:cNvPr id="0" name=""/>
        <dsp:cNvSpPr/>
      </dsp:nvSpPr>
      <dsp:spPr>
        <a:xfrm>
          <a:off x="221365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6B00B4"/>
              </a:solidFill>
            </a:rPr>
            <a:t>O</a:t>
          </a:r>
          <a:r>
            <a:rPr lang="en" sz="2000" b="1" kern="1200" dirty="0">
              <a:solidFill>
                <a:srgbClr val="6B00B4"/>
              </a:solidFill>
            </a:rPr>
            <a:t>bboloota 500 ol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2231343" y="17684"/>
        <a:ext cx="1541803" cy="568398"/>
      </dsp:txXfrm>
    </dsp:sp>
    <dsp:sp modelId="{C5E937D9-F6F8-4C40-A5FD-52900AF2D166}">
      <dsp:nvSpPr>
        <dsp:cNvPr id="0" name=""/>
        <dsp:cNvSpPr/>
      </dsp:nvSpPr>
      <dsp:spPr>
        <a:xfrm>
          <a:off x="394854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3948547" y="184541"/>
        <a:ext cx="234052" cy="234682"/>
      </dsp:txXfrm>
    </dsp:sp>
    <dsp:sp modelId="{513371BA-BC18-4303-A20F-DD0852FD91EA}">
      <dsp:nvSpPr>
        <dsp:cNvPr id="0" name=""/>
        <dsp:cNvSpPr/>
      </dsp:nvSpPr>
      <dsp:spPr>
        <a:xfrm>
          <a:off x="4421699" y="0"/>
          <a:ext cx="176726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rgbClr val="6B00B4"/>
              </a:solidFill>
            </a:rPr>
            <a:t>Yaaqoobii fi bartoota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4439383" y="17684"/>
        <a:ext cx="1731899" cy="568398"/>
      </dsp:txXfrm>
    </dsp:sp>
    <dsp:sp modelId="{304BD7EC-1449-4DA1-963A-84B74052439F}">
      <dsp:nvSpPr>
        <dsp:cNvPr id="0" name=""/>
        <dsp:cNvSpPr/>
      </dsp:nvSpPr>
      <dsp:spPr>
        <a:xfrm>
          <a:off x="6346684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6346684" y="184541"/>
        <a:ext cx="234052" cy="234682"/>
      </dsp:txXfrm>
    </dsp:sp>
    <dsp:sp modelId="{F9596D62-913C-41FA-ADE4-FD54834BAACF}">
      <dsp:nvSpPr>
        <dsp:cNvPr id="0" name=""/>
        <dsp:cNvSpPr/>
      </dsp:nvSpPr>
      <dsp:spPr>
        <a:xfrm>
          <a:off x="6819835" y="0"/>
          <a:ext cx="172799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rgbClr val="6B00B4"/>
              </a:solidFill>
            </a:rPr>
            <a:t>Phaawuloos “isa hanquu”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6837519" y="17684"/>
        <a:ext cx="1692628" cy="5683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0" y="0"/>
          <a:ext cx="1957086" cy="195708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978543" y="0"/>
          <a:ext cx="10862583" cy="1957086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Wangeela lallabuun akkasumaani [hiikkaa hin qabu] (1 Qor. 15:14a)</a:t>
          </a:r>
          <a:endParaRPr lang="es-ES" sz="2000" kern="1200" dirty="0"/>
        </a:p>
      </dsp:txBody>
      <dsp:txXfrm>
        <a:off x="978543" y="0"/>
        <a:ext cx="10862583" cy="313133"/>
      </dsp:txXfrm>
    </dsp:sp>
    <dsp:sp modelId="{08CB1732-E410-44DE-BAB3-B3DB1EF5E491}">
      <dsp:nvSpPr>
        <dsp:cNvPr id="0" name=""/>
        <dsp:cNvSpPr/>
      </dsp:nvSpPr>
      <dsp:spPr>
        <a:xfrm>
          <a:off x="205494" y="313133"/>
          <a:ext cx="1546098" cy="15460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978543" y="313133"/>
          <a:ext cx="10862583" cy="1546098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/>
            <a:t>Amantiin keenya akkasumaani [hiikkaa hin qabu] (1 Qor. 15:14b) [faayida-maleessa] (1 Qor. 15:17a)</a:t>
          </a:r>
          <a:endParaRPr lang="es-ES" sz="1800" kern="1200" dirty="0"/>
        </a:p>
      </dsp:txBody>
      <dsp:txXfrm>
        <a:off x="978543" y="313133"/>
        <a:ext cx="10862583" cy="313133"/>
      </dsp:txXfrm>
    </dsp:sp>
    <dsp:sp modelId="{07C7EC39-99BA-42BB-A972-C76C08FD5A7F}">
      <dsp:nvSpPr>
        <dsp:cNvPr id="0" name=""/>
        <dsp:cNvSpPr/>
      </dsp:nvSpPr>
      <dsp:spPr>
        <a:xfrm>
          <a:off x="410988" y="626267"/>
          <a:ext cx="1135110" cy="11351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978543" y="626267"/>
          <a:ext cx="10862583" cy="1135110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Nuy dhuga-baatota sobduu dha (1 Qor. 15:15)</a:t>
          </a:r>
          <a:endParaRPr lang="es-ES" sz="2000" kern="1200" dirty="0"/>
        </a:p>
      </dsp:txBody>
      <dsp:txXfrm>
        <a:off x="978543" y="626267"/>
        <a:ext cx="10862583" cy="313133"/>
      </dsp:txXfrm>
    </dsp:sp>
    <dsp:sp modelId="{01D62694-46A6-4FA3-9691-3354DD0B7495}">
      <dsp:nvSpPr>
        <dsp:cNvPr id="0" name=""/>
        <dsp:cNvSpPr/>
      </dsp:nvSpPr>
      <dsp:spPr>
        <a:xfrm>
          <a:off x="616482" y="939401"/>
          <a:ext cx="724122" cy="72412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978543" y="939401"/>
          <a:ext cx="10862583" cy="724122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Nuy amma iyyuu cubbuuma keenya keessa jirra (1 Qor. 15:17b)</a:t>
          </a:r>
          <a:endParaRPr lang="es-ES" sz="2000" kern="1200" dirty="0"/>
        </a:p>
      </dsp:txBody>
      <dsp:txXfrm>
        <a:off x="978543" y="939401"/>
        <a:ext cx="10862583" cy="313133"/>
      </dsp:txXfrm>
    </dsp:sp>
    <dsp:sp modelId="{36461A45-8793-413D-9A01-83C1F803C4B6}">
      <dsp:nvSpPr>
        <dsp:cNvPr id="0" name=""/>
        <dsp:cNvSpPr/>
      </dsp:nvSpPr>
      <dsp:spPr>
        <a:xfrm>
          <a:off x="821976" y="1252535"/>
          <a:ext cx="313133" cy="3131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978543" y="1252535"/>
          <a:ext cx="10862583" cy="313133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Warri du’an deebi’anii hin jiraatan (1 Qorontoos 15:18)</a:t>
          </a:r>
          <a:endParaRPr lang="es-ES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78543" y="1252535"/>
        <a:ext cx="10862583" cy="313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406944" y="196383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33074" y="196383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583791" y="196383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09347" y="196383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495726" y="892"/>
          <a:ext cx="2204564" cy="1543278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67327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/>
            <a:t>1 Qoront. 15:30-32</a:t>
          </a:r>
          <a:endParaRPr lang="es-ES" sz="1400" kern="1200" dirty="0"/>
        </a:p>
      </dsp:txBody>
      <dsp:txXfrm>
        <a:off x="673277" y="1556529"/>
        <a:ext cx="2114930" cy="193663"/>
      </dsp:txXfrm>
    </dsp:sp>
    <dsp:sp modelId="{6A701035-EFDB-4B6C-B7A0-DE80378EE925}">
      <dsp:nvSpPr>
        <dsp:cNvPr id="0" name=""/>
        <dsp:cNvSpPr/>
      </dsp:nvSpPr>
      <dsp:spPr>
        <a:xfrm>
          <a:off x="2989037" y="185191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Dhiphina ykn balaa yoo qabaate illee, wangeela lallabuun nuuf mala.</a:t>
          </a:r>
          <a:endParaRPr lang="es-ES" sz="2000" kern="1200" dirty="0"/>
        </a:p>
      </dsp:txBody>
      <dsp:txXfrm>
        <a:off x="2989037" y="185191"/>
        <a:ext cx="2659139" cy="1631523"/>
      </dsp:txXfrm>
    </dsp:sp>
    <dsp:sp modelId="{8763741F-B3F3-44DB-8758-2F6FDA227D2A}">
      <dsp:nvSpPr>
        <dsp:cNvPr id="0" name=""/>
        <dsp:cNvSpPr/>
      </dsp:nvSpPr>
      <dsp:spPr>
        <a:xfrm>
          <a:off x="6144702" y="892"/>
          <a:ext cx="2204564" cy="154327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32270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/>
            <a:t>1 Qoront. 15:33-34</a:t>
          </a:r>
          <a:endParaRPr lang="es-ES" sz="1400" kern="1200" dirty="0"/>
        </a:p>
      </dsp:txBody>
      <dsp:txXfrm>
        <a:off x="6322707" y="1556529"/>
        <a:ext cx="2114930" cy="193663"/>
      </dsp:txXfrm>
    </dsp:sp>
    <dsp:sp modelId="{33F95000-01A7-40D4-B95E-9A5C63CA5C7F}">
      <dsp:nvSpPr>
        <dsp:cNvPr id="0" name=""/>
        <dsp:cNvSpPr/>
      </dsp:nvSpPr>
      <dsp:spPr>
        <a:xfrm>
          <a:off x="8641943" y="196383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Jireenya qajeelfama Macaafa Qulqulluu wajjin adeemnu jiraachuun nuuf mala.</a:t>
          </a:r>
          <a:endParaRPr lang="es-ES" sz="2000" kern="1200" dirty="0"/>
        </a:p>
      </dsp:txBody>
      <dsp:txXfrm>
        <a:off x="8641943" y="196383"/>
        <a:ext cx="2659139" cy="16315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Qaamota biqilaa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Qor. 15:35-38)</a:t>
          </a: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Sanyiitu faca’a</a:t>
          </a:r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Midhaantu haamama</a:t>
          </a:r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900" b="1" kern="1200" dirty="0"/>
            <a:t>Waaqayyo biqiloota hundaaf qaama barbaade kenna</a:t>
          </a:r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Qaamota qaamaa </a:t>
          </a:r>
          <a:b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Qor. 15:39)</a:t>
          </a: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Qaamota namaa</a:t>
          </a:r>
        </a:p>
      </dsp:txBody>
      <dsp:txXfrm>
        <a:off x="5091501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Qaamota bineensaa</a:t>
          </a:r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Qaama Qurxummii</a:t>
          </a:r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Qaama Simbiraa</a:t>
          </a:r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Qaamota samii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Qor. 15:40-41)</a:t>
          </a: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Ulfina aduu</a:t>
          </a:r>
          <a:endParaRPr lang="es-ES" sz="2000" b="1" kern="1200" dirty="0"/>
        </a:p>
      </dsp:txBody>
      <dsp:txXfrm>
        <a:off x="8899169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Ulfina ji’aa</a:t>
          </a:r>
          <a:endParaRPr lang="es-ES" sz="2000" b="1" kern="1200" dirty="0"/>
        </a:p>
      </dsp:txBody>
      <dsp:txXfrm>
        <a:off x="8899169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U</a:t>
          </a:r>
          <a:r>
            <a:rPr lang="en" sz="2000" b="1" kern="1200" dirty="0"/>
            <a:t>lfina urjootaa</a:t>
          </a:r>
        </a:p>
      </dsp:txBody>
      <dsp:txXfrm>
        <a:off x="8899169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760063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/>
            <a:t>Hundinuu, ulfina ofii isaatii (ifa) qaba</a:t>
          </a:r>
        </a:p>
      </dsp:txBody>
      <dsp:txXfrm>
        <a:off x="8899169" y="4151412"/>
        <a:ext cx="1711741" cy="7766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 dirty="0"/>
            <a:t>Qaama ammaa</a:t>
          </a:r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Kan du’u</a:t>
          </a:r>
        </a:p>
      </dsp:txBody>
      <dsp:txXfrm>
        <a:off x="264428" y="1398963"/>
        <a:ext cx="1899118" cy="630518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Ulfina kan hin qabne</a:t>
          </a:r>
        </a:p>
      </dsp:txBody>
      <dsp:txXfrm>
        <a:off x="264428" y="2171752"/>
        <a:ext cx="1899118" cy="630518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Dadhabaa</a:t>
          </a:r>
        </a:p>
      </dsp:txBody>
      <dsp:txXfrm>
        <a:off x="264428" y="2944541"/>
        <a:ext cx="1899118" cy="630518"/>
      </dsp:txXfrm>
    </dsp:sp>
    <dsp:sp modelId="{A105ADEC-5198-496D-85FE-C3796490967F}">
      <dsp:nvSpPr>
        <dsp:cNvPr id="0" name=""/>
        <dsp:cNvSpPr/>
      </dsp:nvSpPr>
      <dsp:spPr>
        <a:xfrm>
          <a:off x="244812" y="3697714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Namummaa</a:t>
          </a:r>
        </a:p>
      </dsp:txBody>
      <dsp:txXfrm>
        <a:off x="264428" y="3717330"/>
        <a:ext cx="1899118" cy="630518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 dirty="0"/>
            <a:t>Qaama du’aa ka’e</a:t>
          </a:r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Kan hin duune</a:t>
          </a:r>
        </a:p>
      </dsp:txBody>
      <dsp:txXfrm>
        <a:off x="2869087" y="1398963"/>
        <a:ext cx="1899118" cy="630518"/>
      </dsp:txXfrm>
    </dsp:sp>
    <dsp:sp modelId="{194D72CE-67D1-4742-B9A6-0D1582C12846}">
      <dsp:nvSpPr>
        <dsp:cNvPr id="0" name=""/>
        <dsp:cNvSpPr/>
      </dsp:nvSpPr>
      <dsp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Ulfina qabeessa</a:t>
          </a:r>
        </a:p>
      </dsp:txBody>
      <dsp:txXfrm>
        <a:off x="2869087" y="2171752"/>
        <a:ext cx="1899118" cy="630518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Humna qabeessa</a:t>
          </a:r>
        </a:p>
      </dsp:txBody>
      <dsp:txXfrm>
        <a:off x="2869087" y="2944541"/>
        <a:ext cx="1899118" cy="630518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Hafuurummaa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3717330"/>
        <a:ext cx="189911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#2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15:14 - G2756 - κενός – </a:t>
            </a:r>
            <a:r>
              <a:rPr lang="en" dirty="0" err="1"/>
              <a:t>kenós</a:t>
            </a:r>
            <a:endParaRPr lang="es-ES" dirty="0"/>
          </a:p>
          <a:p>
            <a:r>
              <a:rPr lang="en" dirty="0"/>
              <a:t>Definition: empty (literally or figuratively)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15:17 - G3152 - μάτα </a:t>
            </a:r>
            <a:r>
              <a:rPr lang="en" dirty="0" err="1"/>
              <a:t>ιος </a:t>
            </a:r>
            <a:r>
              <a:rPr lang="en" dirty="0"/>
              <a:t>– </a:t>
            </a:r>
            <a:r>
              <a:rPr lang="en" dirty="0" err="1"/>
              <a:t>mátaios</a:t>
            </a:r>
            <a:endParaRPr lang="es-ES" dirty="0"/>
          </a:p>
          <a:p>
            <a:r>
              <a:rPr lang="en" dirty="0"/>
              <a:t>Definition: empty, that is (literally) useless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2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13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22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31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22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08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9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4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773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0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71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37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35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2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9.jpeg"/><Relationship Id="rId3" Type="http://schemas.openxmlformats.org/officeDocument/2006/relationships/diagramData" Target="../diagrams/data2.xml"/><Relationship Id="rId21" Type="http://schemas.openxmlformats.org/officeDocument/2006/relationships/image" Target="../media/image11.jpe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8.jpg"/><Relationship Id="rId16" Type="http://schemas.openxmlformats.org/officeDocument/2006/relationships/diagramColors" Target="../diagrams/colors4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18.jpeg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microsoft.com/office/2007/relationships/hdphoto" Target="../media/hdphoto2.wdp"/><Relationship Id="rId5" Type="http://schemas.openxmlformats.org/officeDocument/2006/relationships/diagramData" Target="../diagrams/data6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207334" y="273776"/>
            <a:ext cx="11777332" cy="556357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/>
            <a:r>
              <a:rPr lang="en-US" sz="4000" b="1">
                <a:ln/>
                <a:solidFill>
                  <a:schemeClr val="bg2"/>
                </a:solidFill>
              </a:rPr>
              <a:t>HUMNA </a:t>
            </a:r>
            <a:r>
              <a:rPr lang="en-US" sz="4000" b="1" dirty="0">
                <a:ln/>
                <a:solidFill>
                  <a:schemeClr val="bg2"/>
                </a:solidFill>
              </a:rPr>
              <a:t>DU’AA KA’UU KIRISTOOS</a:t>
            </a:r>
            <a:endParaRPr lang="en" sz="4000" b="1" dirty="0">
              <a:ln/>
              <a:solidFill>
                <a:schemeClr val="bg2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241F47-C3C1-A1E3-F2DA-E302E98D8B0C}"/>
              </a:ext>
            </a:extLst>
          </p:cNvPr>
          <p:cNvSpPr txBox="1"/>
          <p:nvPr/>
        </p:nvSpPr>
        <p:spPr>
          <a:xfrm>
            <a:off x="0" y="6519446"/>
            <a:ext cx="29913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Barnoota</a:t>
            </a:r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</a:t>
            </a:r>
            <a:r>
              <a:rPr lang="en-US" sz="1600" b="1" dirty="0" err="1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ffaa</a:t>
            </a:r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dirty="0" err="1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Hagayya</a:t>
            </a:r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22, 2026</a:t>
            </a:r>
          </a:p>
        </p:txBody>
      </p:sp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QAAMA MAALIITIIN DU’AA KAANA?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166686" y="712291"/>
            <a:ext cx="118586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Ka’uun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warra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du’aniis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akkasuma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ta’uuf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jira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wanta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badutu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awwaalama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wanta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hin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badnetu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kaafama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</a:t>
            </a:r>
            <a:r>
              <a:rPr lang="e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 </a:t>
            </a:r>
            <a:r>
              <a:rPr lang="en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Qoront. 15:42)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0752459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124157" y="1297066"/>
            <a:ext cx="6755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Wal-tarree qaama isa du’aa ka’ee: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8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3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F16A0FF-8245-100A-A1EE-7678710720B9}"/>
              </a:ext>
            </a:extLst>
          </p:cNvPr>
          <p:cNvSpPr/>
          <p:nvPr/>
        </p:nvSpPr>
        <p:spPr>
          <a:xfrm>
            <a:off x="214271" y="1244669"/>
            <a:ext cx="5045399" cy="856645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sp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" sz="2000" b="1" kern="1200" dirty="0">
                <a:solidFill>
                  <a:schemeClr val="tx1"/>
                </a:solidFill>
              </a:rPr>
              <a:t>Garaa garummaan qaama ammaatii fi qaama du’aa ka’ee maali?</a:t>
            </a:r>
            <a:br>
              <a:rPr lang="en" sz="2000" b="1" kern="1200" dirty="0">
                <a:solidFill>
                  <a:schemeClr val="tx1"/>
                </a:solidFill>
              </a:rPr>
            </a:br>
            <a:r>
              <a:rPr lang="en" sz="2000" b="1" kern="1200" dirty="0">
                <a:solidFill>
                  <a:schemeClr val="tx1"/>
                </a:solidFill>
              </a:rPr>
              <a:t>(1 Qor. 15:42-44)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494613" y="5184864"/>
            <a:ext cx="66761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b="1" dirty="0"/>
              <a:t>Addaam qaama lafarraa qaba ture, Addaam Inni lammataa [Yesuus] qaama waaqarraa qaba. Yeroo du’aa ka’uutti, qaamni keenya gosa qaama Kiristoositti geedderama, innis, kan hin duune, ulfina qabeessa, humna qabeessa, hafuuraa, fi qaama samiiti (1 Qor. 15:45-49).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4816737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QAAMA MAALIITIIN DU’AA KAANA?</a:t>
            </a:r>
            <a:endParaRPr lang="en" sz="4400" b="1" dirty="0">
              <a:ln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0" y="623840"/>
            <a:ext cx="121707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Ka’uun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warra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du’aniis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akkasuma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ta’uuf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jira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wanta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badutu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awwaalama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wanta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hin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badnetu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kaafama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</a:t>
            </a:r>
            <a:r>
              <a:rPr lang="en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en" sz="1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Qorontos</a:t>
            </a:r>
            <a:r>
              <a:rPr lang="en" sz="1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15:42)</a:t>
            </a: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YOOM DU’AA KAANA?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923925" y="696565"/>
            <a:ext cx="10344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Nuy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hundumti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keenya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in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geeddaramna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malee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hin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duunu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dhoksaan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ani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isinitti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himuuf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jedhes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isa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kana.—</a:t>
            </a:r>
            <a:r>
              <a:rPr lang="e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Qoront. 15:51)</a:t>
            </a:r>
            <a:endParaRPr lang="es-ES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1926904" y="1403501"/>
            <a:ext cx="81794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Utuu guyyaa du’aa ka’uu hin murteessin, guyyaa sana qaamni keenya maal akka ta’us utuu adda hin baasin, Phaawuloos “foonnii fi dhiigni mootummaa Waaqayyoo hin dhaalu” jedha (1 Qor. 15:50). Sana jechuun, du’aa ka’uu booda qaama qabatamaa hin qabnu jechuudhaa?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388" y="1466006"/>
            <a:ext cx="1915491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2949" y="4453828"/>
            <a:ext cx="2312095" cy="2230534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4447" y="4453828"/>
            <a:ext cx="2515088" cy="22305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3" y="1435400"/>
            <a:ext cx="1717797" cy="293926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4E5F6CA-E006-4618-4187-3E1308A16959}"/>
              </a:ext>
            </a:extLst>
          </p:cNvPr>
          <p:cNvSpPr txBox="1"/>
          <p:nvPr/>
        </p:nvSpPr>
        <p:spPr>
          <a:xfrm>
            <a:off x="0" y="4619916"/>
            <a:ext cx="70096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Dhufaatii isa lammataa irratti, qaamni inni du’u kun gara qaama isa hin duunee, sanyii isa Yesuus ittiin du’aa ka’eetti geedderama (1 Qor. 15:51-55; Luq. 24:36-40).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1926904" y="2952090"/>
            <a:ext cx="817948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“Foonnii fi dhiigni” yeroo hundumaa “namummaa” ibsuudhaaf itti dhimma baa’ame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(Maat. 16:17; Gal. 1:16; Efees. 6:12; Ibro. 2:14). Phaawuloos asitti wal tarree waa kaa’a: jiraattotni lafa irraa = ni du’u; jiraattotni waaqa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irraa = hin du’an. Asitti qaama tortoru qabna, kanaaf fudhannee samii dhaquu hin dandeenyu.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0C88CC-1110-BFE8-04B1-C2B0B7D2E8EF}"/>
              </a:ext>
            </a:extLst>
          </p:cNvPr>
          <p:cNvSpPr txBox="1"/>
          <p:nvPr/>
        </p:nvSpPr>
        <p:spPr>
          <a:xfrm>
            <a:off x="0" y="5605922"/>
            <a:ext cx="723206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Warra Yesuusitti boqotaniif, akka waanta battalumti tokko darbeetti itti dhagahama. Sekondii tokko dura du’uu isaaniitu itti dhagahame, amma immoo Yesuus utuu dhufuu argan (1 Qor. 15:52).</a:t>
            </a:r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368595" y="1680278"/>
            <a:ext cx="1182340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latin typeface="Constantia" panose="02030602050306030303" pitchFamily="18" charset="0"/>
              </a:rPr>
              <a:t>“Du’aa ka’uun Yesuus, fakkeenya warri Isatti boqotan hundinuu dhuma irratti kaa’aniiti. </a:t>
            </a:r>
            <a:r>
              <a:rPr lang="en-US" sz="2400" b="1" dirty="0" err="1">
                <a:latin typeface="Constantia" panose="02030602050306030303" pitchFamily="18" charset="0"/>
              </a:rPr>
              <a:t>Qaamni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Fayyisaa</a:t>
            </a:r>
            <a:r>
              <a:rPr lang="en-US" sz="2400" b="1" dirty="0">
                <a:latin typeface="Constantia" panose="02030602050306030303" pitchFamily="18" charset="0"/>
              </a:rPr>
              <a:t> Isa </a:t>
            </a:r>
            <a:r>
              <a:rPr lang="en-US" sz="2400" b="1" dirty="0" err="1">
                <a:latin typeface="Constantia" panose="02030602050306030303" pitchFamily="18" charset="0"/>
              </a:rPr>
              <a:t>ka’ee</a:t>
            </a:r>
            <a:r>
              <a:rPr lang="en-US" sz="2400" b="1" dirty="0">
                <a:latin typeface="Constantia" panose="02030602050306030303" pitchFamily="18" charset="0"/>
              </a:rPr>
              <a:t>,  </a:t>
            </a:r>
            <a:r>
              <a:rPr lang="en-US" sz="2400" b="1" dirty="0" err="1">
                <a:latin typeface="Constantia" panose="02030602050306030303" pitchFamily="18" charset="0"/>
              </a:rPr>
              <a:t>amalli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Isaa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dubbannaan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Isaa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hundinuu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hordoftoota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Isaatiif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haaraa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miti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latin typeface="Constantia" panose="02030602050306030303" pitchFamily="18" charset="0"/>
              </a:rPr>
              <a:t>Akkuma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kanatti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warri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Yesuusitti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boqotan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deebi’anii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ka’u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latin typeface="Constantia" panose="02030602050306030303" pitchFamily="18" charset="0"/>
              </a:rPr>
              <a:t>Akkuma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bartoonni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Yesuusiin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beekanitti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hiriyoota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keenya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barra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latin typeface="Constantia" panose="02030602050306030303" pitchFamily="18" charset="0"/>
              </a:rPr>
              <a:t>Yooma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jireenya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du’u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ammaa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kanaan</a:t>
            </a:r>
            <a:r>
              <a:rPr lang="en-US" sz="2400" b="1" dirty="0">
                <a:latin typeface="Constantia" panose="02030602050306030303" pitchFamily="18" charset="0"/>
              </a:rPr>
              <a:t>: </a:t>
            </a:r>
            <a:r>
              <a:rPr lang="en-US" sz="2400" b="1" dirty="0" err="1">
                <a:latin typeface="Constantia" panose="02030602050306030303" pitchFamily="18" charset="0"/>
              </a:rPr>
              <a:t>naafa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dhukkubsatoo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ykn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bifa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kan</a:t>
            </a:r>
            <a:r>
              <a:rPr lang="en-US" sz="2400" b="1" dirty="0">
                <a:latin typeface="Constantia" panose="02030602050306030303" pitchFamily="18" charset="0"/>
              </a:rPr>
              <a:t> badan </a:t>
            </a:r>
            <a:r>
              <a:rPr lang="en-US" sz="2400" b="1" dirty="0" err="1">
                <a:latin typeface="Constantia" panose="02030602050306030303" pitchFamily="18" charset="0"/>
              </a:rPr>
              <a:t>taa’an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illee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qaama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isaanii</a:t>
            </a:r>
            <a:r>
              <a:rPr lang="en-US" sz="2400" b="1" dirty="0">
                <a:latin typeface="Constantia" panose="02030602050306030303" pitchFamily="18" charset="0"/>
              </a:rPr>
              <a:t> isa </a:t>
            </a:r>
            <a:r>
              <a:rPr lang="en-US" sz="2400" b="1" dirty="0" err="1">
                <a:latin typeface="Constantia" panose="02030602050306030303" pitchFamily="18" charset="0"/>
              </a:rPr>
              <a:t>du’aa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ka’uu</a:t>
            </a:r>
            <a:r>
              <a:rPr lang="en-US" sz="2400" b="1" dirty="0">
                <a:latin typeface="Constantia" panose="02030602050306030303" pitchFamily="18" charset="0"/>
              </a:rPr>
              <a:t> fi </a:t>
            </a:r>
            <a:r>
              <a:rPr lang="en-US" sz="2400" b="1" dirty="0" err="1">
                <a:latin typeface="Constantia" panose="02030602050306030303" pitchFamily="18" charset="0"/>
              </a:rPr>
              <a:t>ulfina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qabeessa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sanaan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eenyummaan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isaan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ittiin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beekaman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sirriitti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turfama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ifa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ulfina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qabeessa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Yesuus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irraa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calaqqisuun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fuula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isaanii</a:t>
            </a:r>
            <a:r>
              <a:rPr lang="en-US" sz="2400" b="1" dirty="0">
                <a:latin typeface="Constantia" panose="02030602050306030303" pitchFamily="18" charset="0"/>
              </a:rPr>
              <a:t> isa </a:t>
            </a:r>
            <a:r>
              <a:rPr lang="en-US" sz="2400" b="1" dirty="0" err="1">
                <a:latin typeface="Constantia" panose="02030602050306030303" pitchFamily="18" charset="0"/>
              </a:rPr>
              <a:t>calaqqisuu</a:t>
            </a:r>
            <a:r>
              <a:rPr lang="en-US" sz="2400" b="1" dirty="0">
                <a:latin typeface="Constantia" panose="02030602050306030303" pitchFamily="18" charset="0"/>
              </a:rPr>
              <a:t> fi </a:t>
            </a:r>
            <a:r>
              <a:rPr lang="en-US" sz="2400" b="1" dirty="0" err="1">
                <a:latin typeface="Constantia" panose="02030602050306030303" pitchFamily="18" charset="0"/>
              </a:rPr>
              <a:t>danaa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fuula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warra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jaallannuu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hubanna</a:t>
            </a:r>
            <a:r>
              <a:rPr lang="en-US" sz="2400" b="1" dirty="0">
                <a:latin typeface="Constantia" panose="02030602050306030303" pitchFamily="18" charset="0"/>
              </a:rPr>
              <a:t>.</a:t>
            </a:r>
            <a:r>
              <a:rPr lang="en" sz="2400" b="1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8886805" y="669852"/>
            <a:ext cx="32063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/>
              <a:t>The Faith I Live By, June 23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CFBBE-2B04-42C2-E13D-D8027ADA8D07}"/>
              </a:ext>
            </a:extLst>
          </p:cNvPr>
          <p:cNvSpPr txBox="1"/>
          <p:nvPr/>
        </p:nvSpPr>
        <p:spPr>
          <a:xfrm>
            <a:off x="0" y="17445"/>
            <a:ext cx="121919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Kiristoos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du’aa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hin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kaafamne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erga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ta’ee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lallabuun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keenya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dhimma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hin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baasu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amanachuun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keessanis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dhimma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hin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kutu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. . 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Kiristoos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du’aa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hin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kaafamne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erga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ta’ee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amantiin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keessan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immoo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waa’ee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hin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baasu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cubbuun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keessan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ammuma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iyyuu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isini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irra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jiru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.”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Qoron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15:14–17)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65100">
                  <a:srgbClr val="4296B4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9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3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220724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2176462" y="105013"/>
            <a:ext cx="100155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Akka falaasama warra Giriikitti – tiyoorii Pilaatoo irratti hundaa’uudhaan – qaamni inni hamaan kun, hidhamaa lubbuu hin duuneeti. Yaada kana irra dhaabachuudhaan, qaamni du’aa ka’uun warra Giriikiif ykn warra Roomaatiif, hiikkaa maalii qaba?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93512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2176462" y="1098917"/>
            <a:ext cx="6893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Sababa kanaatiif, warri Qorontoos jiraachuu du’aa ka’uu amanuu didan. Dhimma kana Phaawuloos xalayaa isaa warra Qorontoosiif barreesse isa duraa keessatti ibseera.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370" y="1144048"/>
            <a:ext cx="2916865" cy="218764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2176463" y="2400598"/>
            <a:ext cx="68931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Kun dhimma salphaa miti. Du’aa ka’uun kallattiidhaan fayyinaa wajjin walitti hidhata.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u’aa ka’uun hin jiru taanaan… wangeela lallabuun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maaliif barbaachiseree?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0" y="528564"/>
            <a:ext cx="6140486" cy="231524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DU’AA KA’UU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 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YESUUS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C3C99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0" y="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DU’AA KA’UUN TAATEE SEENAATII?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1" y="641410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Hundumaa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irra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caalaa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waanan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ofii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kootii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fudhadhe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isinitti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dabarsee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kenneera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innis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caaffanni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qulqullaa’oon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akka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jedhanitti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Kiristoos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cubbuu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keenyaaf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du’eera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Inni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awwaalameera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caaffanni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qulqullaa’oon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akka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jedhanitti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guyyaa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sadaffaattis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du’aa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kaafameera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Qoront. 15:3-4)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228599" y="1609514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Utuu dhimma du’aa ka’uu isa warri Qorontoos irratti shakkii godhatan hin kaasin dura, Phaawuloos wangeelli akkamitti akka hojjetu yaadachiisa (1 Qor. 15:1-2):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2610481"/>
              </p:ext>
            </p:extLst>
          </p:nvPr>
        </p:nvGraphicFramePr>
        <p:xfrm>
          <a:off x="228599" y="2360385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228598" y="3007136"/>
            <a:ext cx="873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And what is the gospel that is preached? (1 Cor. 15:3-4)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7003865"/>
              </p:ext>
            </p:extLst>
          </p:nvPr>
        </p:nvGraphicFramePr>
        <p:xfrm>
          <a:off x="228598" y="3450231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228598" y="4096982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Du’aa ka’uun taatee seenaa akka ta’e akkamitti beekna? Yesuusiin Isa du’aa ka’e eenyutu arge? (1 Qor. 15:5-8)</a:t>
            </a:r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0553587"/>
              </p:ext>
            </p:extLst>
          </p:nvPr>
        </p:nvGraphicFramePr>
        <p:xfrm>
          <a:off x="228597" y="4847853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1AFDA-E581-194A-04FD-BD91315A518E}"/>
              </a:ext>
            </a:extLst>
          </p:cNvPr>
          <p:cNvSpPr txBox="1"/>
          <p:nvPr/>
        </p:nvSpPr>
        <p:spPr>
          <a:xfrm>
            <a:off x="228597" y="5494603"/>
            <a:ext cx="85534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Wangeelli hojii Waaqayyoo isa “akka Macaafa Qulqulluutti” hojjetamu dha. Innis, karoora dursee qabame isa du’aa ka’uun shoora bu’uuraa keessatti taphatu dha. Namni shakkii qabu jiraa? </a:t>
            </a:r>
            <a:r>
              <a:rPr lang="en-US" sz="2000" b="1" dirty="0"/>
              <a:t>D</a:t>
            </a:r>
            <a:r>
              <a:rPr lang="en" sz="2000" b="1" dirty="0"/>
              <a:t>huga baatota yeroo sana turan haa gaafatan!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3" y="1665658"/>
            <a:ext cx="2909951" cy="143154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3242944"/>
            <a:ext cx="2909952" cy="1745971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5134653"/>
            <a:ext cx="2909952" cy="1626663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35BC0E3-6FE4-4491-BA19-C0126066A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11BD18-218F-49C7-BE16-82AEA08B2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996627-3E00-4A50-8640-F4F7D38C5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19555D-3337-4F1A-9AFF-1DA3B921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5E7AE0-415D-4236-B5E6-F2FC68DB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94175" y="190100"/>
            <a:ext cx="6476332" cy="231524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r>
              <a:rPr lang="en-US" noProof="0" dirty="0">
                <a:solidFill>
                  <a:srgbClr val="207A3E"/>
                </a:solidFill>
              </a:rPr>
              <a:t>BU’AA </a:t>
            </a:r>
            <a:r>
              <a:rPr lang="en-US" noProof="0" dirty="0">
                <a:solidFill>
                  <a:srgbClr val="7030A0"/>
                </a:solidFill>
              </a:rPr>
              <a:t>DU’AA KA’UU YESUUS</a:t>
            </a:r>
            <a:endParaRPr lang="en" noProof="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C77E75-CDC4-7D8C-5FCC-182476684D9F}"/>
              </a:ext>
            </a:extLst>
          </p:cNvPr>
          <p:cNvSpPr txBox="1"/>
          <p:nvPr/>
        </p:nvSpPr>
        <p:spPr>
          <a:xfrm>
            <a:off x="0" y="40422"/>
            <a:ext cx="101966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UTUU KIRISTOOS DU’AA HIN KAANE TA’EEHOO?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D170E-9940-87F9-6F58-F7AAC90623ED}"/>
              </a:ext>
            </a:extLst>
          </p:cNvPr>
          <p:cNvSpPr txBox="1"/>
          <p:nvPr/>
        </p:nvSpPr>
        <p:spPr>
          <a:xfrm>
            <a:off x="779929" y="643622"/>
            <a:ext cx="8385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Kiristoos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du’aa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hin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kaafamne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erga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ta’ee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lallabuun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keenya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dhimma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hin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baasu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amanachuun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keessanis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dhimma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hin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kutu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Qoront. 15:14)</a:t>
            </a:r>
            <a:endParaRPr lang="es-ES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FD97FF-8391-975F-98BF-A10C4E03F3FD}"/>
              </a:ext>
            </a:extLst>
          </p:cNvPr>
          <p:cNvSpPr txBox="1"/>
          <p:nvPr/>
        </p:nvSpPr>
        <p:spPr>
          <a:xfrm>
            <a:off x="350873" y="1413064"/>
            <a:ext cx="98244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Jiraachuu du’aa ka’uu haaluun, amantii Kiristiyaanaa dhaabbannaa dhabsiisa, sababni isaa “warri du’an ka’uun hin jiru erga ta’ee, Kristoosis immoo du’aa hin kaafamne” (1 Qoront. 15:12-13). Yesuus du’aa hin kaane taanaan immoo…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119071"/>
              </p:ext>
            </p:extLst>
          </p:nvPr>
        </p:nvGraphicFramePr>
        <p:xfrm>
          <a:off x="175437" y="2461790"/>
          <a:ext cx="11841127" cy="195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4C0F01B-21F6-5182-A576-44DEA921711E}"/>
              </a:ext>
            </a:extLst>
          </p:cNvPr>
          <p:cNvSpPr txBox="1"/>
          <p:nvPr/>
        </p:nvSpPr>
        <p:spPr>
          <a:xfrm>
            <a:off x="2303715" y="4430590"/>
            <a:ext cx="639722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b="1" dirty="0"/>
              <a:t>Du’aa ka’uun hin jiru taanaan, Yesuus nama qajeelaa sababa malee ajjeefame, fayyisuu hin dandeenye dha jechuu dha. “Amma garuu Kiristoos warra du’an keessaa kaafameera” (1 Qoront. 15:20a</a:t>
            </a:r>
            <a:r>
              <a:rPr lang="en" sz="1400" b="1" dirty="0"/>
              <a:t>) </a:t>
            </a:r>
            <a:r>
              <a:rPr lang="en" b="1" dirty="0"/>
              <a:t>. Fayyisaa JIRAATAA qabana.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410AF5-62D4-18C5-2C2C-FA03B6A4D9A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22" y="4640420"/>
            <a:ext cx="2107179" cy="2111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D215C30-9F52-DCB5-C552-B1F6083A41E4}"/>
              </a:ext>
            </a:extLst>
          </p:cNvPr>
          <p:cNvGrpSpPr/>
          <p:nvPr/>
        </p:nvGrpSpPr>
        <p:grpSpPr>
          <a:xfrm>
            <a:off x="10281683" y="124595"/>
            <a:ext cx="1687034" cy="2228776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r>
                <a:rPr lang="en" sz="16600" b="1" dirty="0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7EC1ECFA-61E8-12BF-DB5B-1BA73CF774E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5265" y="4685774"/>
            <a:ext cx="2922180" cy="2020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CC32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AA5C59-4825-4A24-CBC9-E2FA7DE3E918}"/>
              </a:ext>
            </a:extLst>
          </p:cNvPr>
          <p:cNvSpPr txBox="1"/>
          <p:nvPr/>
        </p:nvSpPr>
        <p:spPr>
          <a:xfrm>
            <a:off x="2303715" y="5674376"/>
            <a:ext cx="68615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Sababa kanaa, wangeelli</a:t>
            </a:r>
            <a:r>
              <a:rPr kumimoji="0" lang="en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hiikkaa namaaf kenna; amantiin keenyas akkasuma; nuy dhuga-baatota amanamoodha; cubbuun keenya nuuf dhiifameera; warri Kiristoositti du’anis du’aa ni kaafamu.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2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Graphic spid="2" grpId="0" uiExpand="1">
        <p:bldSub>
          <a:bldDgm bld="one"/>
        </p:bldSub>
      </p:bldGraphic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737740-F932-027B-790C-68531A7BF27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DU’AA KA’UUN WABII MAALII QABA?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4D1622-D06C-97F7-B691-2DA9790E7EDE}"/>
              </a:ext>
            </a:extLst>
          </p:cNvPr>
          <p:cNvSpPr txBox="1"/>
          <p:nvPr/>
        </p:nvSpPr>
        <p:spPr>
          <a:xfrm>
            <a:off x="947737" y="686516"/>
            <a:ext cx="10296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Amma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garuu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Kiristoos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warra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du’an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keessaa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kaafameera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warra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obbaafatan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keessaas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isatu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jalqaba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ka’e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Qoront. 15:20)</a:t>
            </a:r>
            <a:endParaRPr lang="es-ES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738869-54F1-4837-F082-7CD873D29B02}"/>
              </a:ext>
            </a:extLst>
          </p:cNvPr>
          <p:cNvSpPr txBox="1"/>
          <p:nvPr/>
        </p:nvSpPr>
        <p:spPr>
          <a:xfrm>
            <a:off x="2158409" y="1398025"/>
            <a:ext cx="100335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Wabiin jalqabaa du’aa ka’uu Yesuusiin warra karoora fayyinaa fudhataniif kenname – Addaam irraa kaasee hamma xumura lafaatti warra jiraniif – yoo duune illee deebinee ni jiraanna. (1 Qor. 15:20-23).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0028308"/>
              </p:ext>
            </p:extLst>
          </p:nvPr>
        </p:nvGraphicFramePr>
        <p:xfrm>
          <a:off x="233915" y="4887142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343" y="2260901"/>
            <a:ext cx="3331535" cy="249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F0BA21-58CA-3355-B7B0-5E53E96D9FEB}"/>
              </a:ext>
            </a:extLst>
          </p:cNvPr>
          <p:cNvSpPr txBox="1"/>
          <p:nvPr/>
        </p:nvSpPr>
        <p:spPr>
          <a:xfrm>
            <a:off x="2158409" y="2365448"/>
            <a:ext cx="627321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Erga du’aa kaanee booda maaltu taa’a? Du’a mo’achuudhaan, Yesuus diinota Isaa injifateera (1 Qor. 15:25-26). Sana booda, Yesuus waan hundumaa Abbaatti dabarse, akkasittis “Waaqayyo waan hundumaa harka jala galfate” (1 Qor. 15:24, 28).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E09E5-300D-DBE5-C2D5-ACDA8D53ECC1}"/>
              </a:ext>
            </a:extLst>
          </p:cNvPr>
          <p:cNvSpPr txBox="1"/>
          <p:nvPr/>
        </p:nvSpPr>
        <p:spPr>
          <a:xfrm>
            <a:off x="2158409" y="4000160"/>
            <a:ext cx="62732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Wabii gara fuulduraatti</a:t>
            </a:r>
            <a:r>
              <a:rPr kumimoji="0" lang="en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arganne kana malee, Phaawuloos wabii lama kan jireenya keenya guyyaa guyyaa irratti dhiibbaa qabu nuuf kenna: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9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686A60-FA74-431A-515D-EBAEC38D8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CB11E698-96B6-38A5-4EA4-037503A6D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996C699-098C-1A4B-B7D0-710F9A6C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7AAE2274-515C-9F87-67BB-CC9DB8524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B5C596D-ACBC-C3AF-1AB5-F8E831F7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333544" y="1037551"/>
            <a:ext cx="6140486" cy="231524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DU’AA KA’UU KEENYA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3E58AC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981</TotalTime>
  <Words>1361</Words>
  <Application>Microsoft Office PowerPoint</Application>
  <PresentationFormat>Panorámica</PresentationFormat>
  <Paragraphs>101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Aptos Display</vt:lpstr>
      <vt:lpstr>Constantia</vt:lpstr>
      <vt:lpstr>Aptos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121</cp:revision>
  <dcterms:created xsi:type="dcterms:W3CDTF">2026-07-19T13:36:46Z</dcterms:created>
  <dcterms:modified xsi:type="dcterms:W3CDTF">2026-08-20T19:17:06Z</dcterms:modified>
</cp:coreProperties>
</file>