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100" d="100"/>
          <a:sy n="100" d="100"/>
        </p:scale>
        <p:origin x="96"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1" qsCatId="3D" csTypeId="urn:microsoft.com/office/officeart/2005/8/colors/colorful1#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n" sz="2400" b="1" dirty="0">
              <a:solidFill>
                <a:schemeClr val="bg1"/>
              </a:solidFill>
            </a:rPr>
            <a:t>Nuy…</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n" sz="2400" b="1" dirty="0">
              <a:solidFill>
                <a:schemeClr val="bg1"/>
              </a:solidFill>
            </a:rPr>
            <a:t>Garuu…</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s-ES" sz="2000" b="1" dirty="0">
              <a:solidFill>
                <a:schemeClr val="tx1"/>
              </a:solidFill>
            </a:rPr>
            <a:t>In </a:t>
          </a:r>
          <a:r>
            <a:rPr lang="es-ES" sz="2000" b="1" dirty="0" err="1">
              <a:solidFill>
                <a:schemeClr val="tx1"/>
              </a:solidFill>
            </a:rPr>
            <a:t>rakkanna</a:t>
          </a:r>
          <a:endParaRPr lang="en"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Badduu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baanu</a:t>
          </a:r>
          <a:endParaRPr lang="en"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s-ES" sz="1600" b="1" dirty="0" err="1">
              <a:solidFill>
                <a:schemeClr val="tx1"/>
              </a:solidFill>
            </a:rPr>
            <a:t>Waan</a:t>
          </a:r>
          <a:r>
            <a:rPr lang="es-ES" sz="1600" b="1" dirty="0">
              <a:solidFill>
                <a:schemeClr val="tx1"/>
              </a:solidFill>
            </a:rPr>
            <a:t> </a:t>
          </a:r>
          <a:r>
            <a:rPr lang="es-ES" sz="1600" b="1" dirty="0" err="1">
              <a:solidFill>
                <a:schemeClr val="tx1"/>
              </a:solidFill>
            </a:rPr>
            <a:t>goonu</a:t>
          </a:r>
          <a:r>
            <a:rPr lang="es-ES" sz="1600" b="1" dirty="0">
              <a:solidFill>
                <a:schemeClr val="tx1"/>
              </a:solidFill>
            </a:rPr>
            <a:t> in </a:t>
          </a:r>
          <a:r>
            <a:rPr lang="es-ES" sz="1600" b="1" dirty="0" err="1">
              <a:solidFill>
                <a:schemeClr val="tx1"/>
              </a:solidFill>
            </a:rPr>
            <a:t>wallaalla</a:t>
          </a:r>
          <a:endParaRPr lang="en" sz="16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Abdii</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kutannu</a:t>
          </a:r>
          <a:endParaRPr lang="en"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n-US" sz="2000" b="1" dirty="0">
              <a:solidFill>
                <a:schemeClr val="tx1"/>
              </a:solidFill>
            </a:rPr>
            <a:t>I</a:t>
          </a:r>
          <a:r>
            <a:rPr lang="en" sz="2000" b="1" dirty="0">
              <a:solidFill>
                <a:schemeClr val="tx1"/>
              </a:solidFill>
            </a:rPr>
            <a:t>n ari’atamna</a:t>
          </a: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Hin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gatamnu</a:t>
          </a:r>
          <a:endParaRPr lang="en"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s-ES" sz="2000" b="1" dirty="0" err="1">
              <a:solidFill>
                <a:schemeClr val="tx1"/>
              </a:solidFill>
            </a:rPr>
            <a:t>Lafaan</a:t>
          </a:r>
          <a:r>
            <a:rPr lang="es-ES" sz="2000" b="1" dirty="0">
              <a:solidFill>
                <a:schemeClr val="tx1"/>
              </a:solidFill>
            </a:rPr>
            <a:t> </a:t>
          </a:r>
          <a:r>
            <a:rPr lang="es-ES" sz="2000" b="1" dirty="0" err="1">
              <a:solidFill>
                <a:schemeClr val="tx1"/>
              </a:solidFill>
            </a:rPr>
            <a:t>dha’amna</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US" sz="2000" b="1" kern="1200" dirty="0">
              <a:solidFill>
                <a:prstClr val="black"/>
              </a:solidFill>
              <a:latin typeface="Aptos" panose="02110004020202020204"/>
              <a:ea typeface="+mn-ea"/>
              <a:cs typeface="+mn-cs"/>
            </a:rPr>
            <a:t>A</a:t>
          </a:r>
          <a:r>
            <a:rPr lang="en" sz="2000" b="1" kern="1200" dirty="0">
              <a:solidFill>
                <a:prstClr val="black"/>
              </a:solidFill>
              <a:latin typeface="Aptos" panose="02110004020202020204"/>
              <a:ea typeface="+mn-ea"/>
              <a:cs typeface="+mn-cs"/>
            </a:rPr>
            <a:t>chumatti hin hafnu</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custLinFactNeighborY="-25603">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1" csCatId="colorful" phldr="1"/>
      <dgm:spPr/>
      <dgm:t>
        <a:bodyPr/>
        <a:lstStyle/>
        <a:p>
          <a:endParaRPr lang="es-ES"/>
        </a:p>
      </dgm:t>
    </dgm:pt>
    <dgm:pt modelId="{BB6BBFFD-427E-464B-BA05-E9DA86C9623E}">
      <dgm:prSet custT="1"/>
      <dgm:spPr/>
      <dgm:t>
        <a:bodyPr/>
        <a:lstStyle/>
        <a:p>
          <a:r>
            <a:rPr lang="en" sz="2000" b="1" dirty="0">
              <a:solidFill>
                <a:schemeClr val="tx1"/>
              </a:solidFill>
            </a:rPr>
            <a:t>Kiristoos jaalala irraa kan ka’e jireenya Isaa kenne. Kun akka nuy Isaaf jiraannuuf nu dirqisiisa (2 Qor. 5:14-15).</a:t>
          </a: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en" sz="1900" b="1" dirty="0">
              <a:solidFill>
                <a:schemeClr val="tx1"/>
              </a:solidFill>
            </a:rPr>
            <a:t>Kiristoos uumama haaraa nu taasiseera. Kun akka nuti jireenya keenya isa moofaa dudduubatti dhiifnu nu dirqisiisa (2 Qor. 5:17)</a:t>
          </a: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en" sz="2000" b="1" dirty="0">
              <a:effectLst>
                <a:outerShdw blurRad="38100" dist="38100" dir="2700000" algn="tl">
                  <a:srgbClr val="000000">
                    <a:alpha val="43137"/>
                  </a:srgbClr>
                </a:outerShdw>
              </a:effectLst>
            </a:rPr>
            <a:t>Kiristoos Waaqatti nu araarse. Kun bakka bu’oota araaraa akka nuy taanu nu dirqisiisa (2 Qor. 5:18-20).</a:t>
          </a: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1" qsCatId="3D" csTypeId="urn:microsoft.com/office/officeart/2005/8/colors/colorful2#1"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en" sz="2000" b="1" dirty="0">
              <a:solidFill>
                <a:schemeClr val="tx1"/>
              </a:solidFill>
            </a:rPr>
            <a:t>Dadhabbii baanna (2 Qor.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Ija Hafuuraa naqachuuf (2 Qor.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Dhugaa fi haqaan deddeebina (2 Qor.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en" sz="2000" b="1" dirty="0">
              <a:solidFill>
                <a:schemeClr val="tx1"/>
              </a:solidFill>
            </a:rPr>
            <a:t>Haala kamiin keessatti jabaannee dhaabanna</a:t>
          </a:r>
          <a:br>
            <a:rPr lang="es-ES" sz="2000" b="1" dirty="0">
              <a:solidFill>
                <a:schemeClr val="tx1"/>
              </a:solidFill>
            </a:rPr>
          </a:br>
          <a:r>
            <a:rPr lang="en" sz="2000" b="1" dirty="0">
              <a:solidFill>
                <a:schemeClr val="tx1"/>
              </a:solidFill>
            </a:rPr>
            <a:t>(2 Qor.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en" sz="2000" b="1" dirty="0">
              <a:solidFill>
                <a:schemeClr val="tx1"/>
              </a:solidFill>
            </a:rPr>
            <a:t>Garaa keenya warra kaaniif banuu (2 Qor. 6:11-13)</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en-US" sz="2000" b="1" dirty="0">
              <a:solidFill>
                <a:schemeClr val="tx1"/>
              </a:solidFill>
            </a:rPr>
            <a:t>D</a:t>
          </a:r>
          <a:r>
            <a:rPr lang="en" sz="2000" b="1" dirty="0">
              <a:solidFill>
                <a:schemeClr val="tx1"/>
              </a:solidFill>
            </a:rPr>
            <a:t>hiibbaa hamaa warra hin amaninii jalaa of baasuu qabna (2 Qor.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1" qsCatId="3D" csTypeId="urn:microsoft.com/office/officeart/2005/8/colors/colorful5#1"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en" sz="2400" b="1" dirty="0"/>
            <a:t>Kan waamaman</a:t>
          </a: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Bakka cubbuutii ba’uuf</a:t>
          </a: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Cubbamootattii gargar of baasuuf</a:t>
          </a: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n" sz="2400" b="1" dirty="0"/>
            <a:t>Bu’aa isaa</a:t>
          </a:r>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Isinii wajjin Nan jiraadha</a:t>
          </a:r>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Abbaa keessan Nan taa’a</a:t>
          </a:r>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Waan xuraa’aa tuquu dhiisuuf</a:t>
          </a:r>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Isin Nan simadha</a:t>
          </a:r>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Waaqa keessan Nan taa’a</a:t>
          </a:r>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Saba Koo in taatu</a:t>
          </a:r>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1" qsCatId="simple" csTypeId="urn:microsoft.com/office/officeart/2005/8/colors/accent1_2#1"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rPr>
            <a:t>Nuy…</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In </a:t>
          </a:r>
          <a:r>
            <a:rPr lang="es-ES" sz="2000" b="1" kern="1200" dirty="0" err="1">
              <a:solidFill>
                <a:schemeClr val="tx1"/>
              </a:solidFill>
            </a:rPr>
            <a:t>rakkanna</a:t>
          </a:r>
          <a:endParaRPr lang="en"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22228"/>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b="1" kern="1200" dirty="0" err="1">
              <a:solidFill>
                <a:schemeClr val="tx1"/>
              </a:solidFill>
            </a:rPr>
            <a:t>Waan</a:t>
          </a:r>
          <a:r>
            <a:rPr lang="es-ES" sz="1600" b="1" kern="1200" dirty="0">
              <a:solidFill>
                <a:schemeClr val="tx1"/>
              </a:solidFill>
            </a:rPr>
            <a:t> </a:t>
          </a:r>
          <a:r>
            <a:rPr lang="es-ES" sz="1600" b="1" kern="1200" dirty="0" err="1">
              <a:solidFill>
                <a:schemeClr val="tx1"/>
              </a:solidFill>
            </a:rPr>
            <a:t>goonu</a:t>
          </a:r>
          <a:r>
            <a:rPr lang="es-ES" sz="1600" b="1" kern="1200" dirty="0">
              <a:solidFill>
                <a:schemeClr val="tx1"/>
              </a:solidFill>
            </a:rPr>
            <a:t> in </a:t>
          </a:r>
          <a:r>
            <a:rPr lang="es-ES" sz="1600" b="1" kern="1200" dirty="0" err="1">
              <a:solidFill>
                <a:schemeClr val="tx1"/>
              </a:solidFill>
            </a:rPr>
            <a:t>wallaalla</a:t>
          </a:r>
          <a:endParaRPr lang="en" sz="1600" b="1" kern="1200" dirty="0">
            <a:solidFill>
              <a:schemeClr val="tx1"/>
            </a:solidFill>
          </a:endParaRPr>
        </a:p>
      </dsp:txBody>
      <dsp:txXfrm>
        <a:off x="313274" y="829815"/>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I</a:t>
          </a:r>
          <a:r>
            <a:rPr lang="en" sz="2000" b="1" kern="1200" dirty="0">
              <a:solidFill>
                <a:schemeClr val="tx1"/>
              </a:solidFill>
            </a:rPr>
            <a:t>n ari’atamna</a:t>
          </a: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Lafaan</a:t>
          </a:r>
          <a:r>
            <a:rPr lang="es-ES" sz="2000" b="1" kern="1200" dirty="0">
              <a:solidFill>
                <a:schemeClr val="tx1"/>
              </a:solidFill>
            </a:rPr>
            <a:t> </a:t>
          </a:r>
          <a:r>
            <a:rPr lang="es-ES" sz="2000" b="1" kern="1200" dirty="0" err="1">
              <a:solidFill>
                <a:schemeClr val="tx1"/>
              </a:solidFill>
            </a:rPr>
            <a:t>dha’amna</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rPr>
            <a:t>Garuu…</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Badduu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baanu</a:t>
          </a:r>
          <a:endParaRPr lang="en"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Abdii</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kutannu</a:t>
          </a:r>
          <a:endParaRPr lang="en"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Hin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gatamnu</a:t>
          </a:r>
          <a:endParaRPr lang="en"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prstClr val="black"/>
              </a:solidFill>
              <a:latin typeface="Aptos" panose="02110004020202020204"/>
              <a:ea typeface="+mn-ea"/>
              <a:cs typeface="+mn-cs"/>
            </a:rPr>
            <a:t>A</a:t>
          </a:r>
          <a:r>
            <a:rPr lang="en" sz="2000" b="1" kern="1200" dirty="0">
              <a:solidFill>
                <a:prstClr val="black"/>
              </a:solidFill>
              <a:latin typeface="Aptos" panose="02110004020202020204"/>
              <a:ea typeface="+mn-ea"/>
              <a:cs typeface="+mn-cs"/>
            </a:rPr>
            <a:t>chumatti hin hafnu</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Kiristoos jaalala irraa kan ka’e jireenya Isaa kenne. Kun akka nuy Isaaf jiraannuuf nu dirqisiisa (2 Qor. 5:14-15).</a:t>
          </a: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 sz="1900" b="1" kern="1200" dirty="0">
              <a:solidFill>
                <a:schemeClr val="tx1"/>
              </a:solidFill>
            </a:rPr>
            <a:t>Kiristoos uumama haaraa nu taasiseera. Kun akka nuti jireenya keenya isa moofaa dudduubatti dhiifnu nu dirqisiisa (2 Qor. 5:17)</a:t>
          </a: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Kiristoos Waaqatti nu araarse. Kun bakka bu’oota araaraa akka nuy taanu nu dirqisiisa (2 Qor. 5:18-20).</a:t>
          </a: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Dadhabbii baanna (2 Qor.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Ija Hafuuraa naqachuuf (2 Qor.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Dhugaa fi haqaan deddeebina (2 Qor.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Haala kamiin keessatti jabaannee dhaabanna</a:t>
          </a:r>
          <a:br>
            <a:rPr lang="es-ES" sz="2000" b="1" kern="1200" dirty="0">
              <a:solidFill>
                <a:schemeClr val="tx1"/>
              </a:solidFill>
            </a:rPr>
          </a:br>
          <a:r>
            <a:rPr lang="en" sz="2000" b="1" kern="1200" dirty="0">
              <a:solidFill>
                <a:schemeClr val="tx1"/>
              </a:solidFill>
            </a:rPr>
            <a:t>(2 Qor.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Garaa keenya warra kaaniif banuu (2 Qor. 6:11-13)</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D</a:t>
          </a:r>
          <a:r>
            <a:rPr lang="en" sz="2000" b="1" kern="1200" dirty="0">
              <a:solidFill>
                <a:schemeClr val="tx1"/>
              </a:solidFill>
            </a:rPr>
            <a:t>hiibbaa hamaa warra hin amaninii jalaa of baasuu qabna (2 Qor.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41929"/>
          <a:ext cx="4724399" cy="17136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33248"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en" sz="2000" b="1" kern="1200" dirty="0"/>
            <a:t>Bakka cubbuutii ba’uuf</a:t>
          </a:r>
        </a:p>
        <a:p>
          <a:pPr marL="228600" lvl="1" indent="-228600" algn="l" defTabSz="889000">
            <a:lnSpc>
              <a:spcPct val="90000"/>
            </a:lnSpc>
            <a:spcBef>
              <a:spcPct val="0"/>
            </a:spcBef>
            <a:spcAft>
              <a:spcPct val="15000"/>
            </a:spcAft>
            <a:buClr>
              <a:schemeClr val="accent5">
                <a:lumMod val="75000"/>
              </a:schemeClr>
            </a:buClr>
            <a:buChar char="•"/>
          </a:pPr>
          <a:r>
            <a:rPr lang="en" sz="2000" b="1" kern="1200" dirty="0"/>
            <a:t>Cubbamootattii gargar of baasuuf</a:t>
          </a:r>
        </a:p>
        <a:p>
          <a:pPr marL="228600" lvl="1" indent="-228600" algn="l" defTabSz="889000">
            <a:lnSpc>
              <a:spcPct val="90000"/>
            </a:lnSpc>
            <a:spcBef>
              <a:spcPct val="0"/>
            </a:spcBef>
            <a:spcAft>
              <a:spcPct val="15000"/>
            </a:spcAft>
            <a:buClr>
              <a:schemeClr val="accent5">
                <a:lumMod val="75000"/>
              </a:schemeClr>
            </a:buClr>
            <a:buChar char="•"/>
          </a:pPr>
          <a:r>
            <a:rPr lang="en" sz="2000" b="1" kern="1200" dirty="0"/>
            <a:t>Waan xuraa’aa tuquu dhiisuuf</a:t>
          </a:r>
        </a:p>
      </dsp:txBody>
      <dsp:txXfrm>
        <a:off x="0" y="241929"/>
        <a:ext cx="4724399" cy="1713600"/>
      </dsp:txXfrm>
    </dsp:sp>
    <dsp:sp modelId="{8CA31D7B-4932-4101-A40D-C4E41FBF3C33}">
      <dsp:nvSpPr>
        <dsp:cNvPr id="0" name=""/>
        <dsp:cNvSpPr/>
      </dsp:nvSpPr>
      <dsp:spPr>
        <a:xfrm>
          <a:off x="236220" y="5769"/>
          <a:ext cx="3307080" cy="4723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 sz="2400" b="1" kern="1200" dirty="0"/>
            <a:t>Kan waamaman</a:t>
          </a:r>
        </a:p>
      </dsp:txBody>
      <dsp:txXfrm>
        <a:off x="259277" y="28826"/>
        <a:ext cx="3260966" cy="426206"/>
      </dsp:txXfrm>
    </dsp:sp>
    <dsp:sp modelId="{0B77B9BE-14BF-4E81-B518-2EB7008C0C27}">
      <dsp:nvSpPr>
        <dsp:cNvPr id="0" name=""/>
        <dsp:cNvSpPr/>
      </dsp:nvSpPr>
      <dsp:spPr>
        <a:xfrm>
          <a:off x="0" y="2278089"/>
          <a:ext cx="4724399" cy="20664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33248"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en" sz="2000" b="1" kern="1200" dirty="0"/>
            <a:t>Isinii wajjin Nan jiraadha</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t>Waaqa keessan Nan taa’a</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t>Saba Koo in taatu</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t>Isin Nan simadha</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t>Abbaa keessan Nan taa’a</a:t>
          </a:r>
        </a:p>
      </dsp:txBody>
      <dsp:txXfrm>
        <a:off x="0" y="2278089"/>
        <a:ext cx="4724399" cy="2066400"/>
      </dsp:txXfrm>
    </dsp:sp>
    <dsp:sp modelId="{10D1A03A-6952-4C5D-9531-7BD8145E38A2}">
      <dsp:nvSpPr>
        <dsp:cNvPr id="0" name=""/>
        <dsp:cNvSpPr/>
      </dsp:nvSpPr>
      <dsp:spPr>
        <a:xfrm>
          <a:off x="236220" y="2041929"/>
          <a:ext cx="3307080" cy="47232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 sz="2400" b="1" kern="1200" dirty="0"/>
            <a:t>Bu’aa isaa</a:t>
          </a:r>
        </a:p>
      </dsp:txBody>
      <dsp:txXfrm>
        <a:off x="259277" y="2064986"/>
        <a:ext cx="3260966"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e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537250"/>
            <a:ext cx="6257925" cy="2123658"/>
          </a:xfrm>
          <a:prstGeom prst="rect">
            <a:avLst/>
          </a:prstGeom>
          <a:noFill/>
        </p:spPr>
        <p:txBody>
          <a:bodyPr wrap="square" rtlCol="0">
            <a:spAutoFit/>
          </a:bodyPr>
          <a:lstStyle/>
          <a:p>
            <a:r>
              <a:rPr lang="en-US" sz="4400" b="1" dirty="0">
                <a:ln w="6600">
                  <a:solidFill>
                    <a:schemeClr val="accent2"/>
                  </a:solidFill>
                  <a:prstDash val="solid"/>
                </a:ln>
                <a:solidFill>
                  <a:srgbClr val="FFFFFF"/>
                </a:solidFill>
                <a:effectLst>
                  <a:outerShdw dist="38100" dir="2700000" algn="tl" rotWithShape="0">
                    <a:schemeClr val="accent2"/>
                  </a:outerShdw>
                </a:effectLst>
              </a:rPr>
              <a:t>TAJAAJILA KIRISTIYAANAA </a:t>
            </a:r>
            <a:r>
              <a:rPr lang="en-US" sz="4400" b="1" dirty="0">
                <a:ln w="6600">
                  <a:solidFill>
                    <a:schemeClr val="accent2"/>
                  </a:solidFill>
                  <a:prstDash val="solid"/>
                </a:ln>
                <a:solidFill>
                  <a:srgbClr val="FFFFFF"/>
                </a:solidFill>
                <a:effectLst>
                  <a:outerShdw dist="38100" dir="2700000" algn="tl" rotWithShape="0">
                    <a:schemeClr val="tx1"/>
                  </a:outerShdw>
                </a:effectLst>
              </a:rPr>
              <a:t>DHUGAA TA’E</a:t>
            </a:r>
            <a:endParaRPr lang="en" sz="4400" b="1" dirty="0">
              <a:ln w="6600">
                <a:solidFill>
                  <a:schemeClr val="accent2"/>
                </a:solidFill>
                <a:prstDash val="solid"/>
              </a:ln>
              <a:solidFill>
                <a:srgbClr val="FFFFFF"/>
              </a:solidFill>
              <a:effectLst>
                <a:outerShdw dist="38100" dir="2700000" algn="tl" rotWithShape="0">
                  <a:schemeClr val="tx1"/>
                </a:outerShdw>
              </a:effectLst>
            </a:endParaRP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945602"/>
            <a:ext cx="1513047" cy="1200329"/>
          </a:xfrm>
          <a:prstGeom prst="rect">
            <a:avLst/>
          </a:prstGeom>
          <a:noFill/>
        </p:spPr>
        <p:txBody>
          <a:bodyPr wrap="square" rtlCol="0">
            <a:spAutoFit/>
            <a:scene3d>
              <a:camera prst="isometricOffAxis2Left"/>
              <a:lightRig rig="threePt" dir="t"/>
            </a:scene3d>
            <a:sp3d/>
          </a:bodyPr>
          <a:lstStyle/>
          <a:p>
            <a:pPr algn="ctr"/>
            <a:r>
              <a:rPr lang="en-US" b="1" dirty="0" err="1">
                <a:solidFill>
                  <a:srgbClr val="543F22"/>
                </a:solidFill>
              </a:rPr>
              <a:t>Barnoota</a:t>
            </a:r>
            <a:r>
              <a:rPr lang="en" b="1" dirty="0">
                <a:solidFill>
                  <a:srgbClr val="543F22"/>
                </a:solidFill>
              </a:rPr>
              <a:t> 10</a:t>
            </a:r>
            <a:r>
              <a:rPr lang="en-US" b="1" dirty="0" err="1">
                <a:solidFill>
                  <a:srgbClr val="543F22"/>
                </a:solidFill>
              </a:rPr>
              <a:t>ffaa</a:t>
            </a:r>
            <a:r>
              <a:rPr lang="en-US" b="1" dirty="0">
                <a:solidFill>
                  <a:srgbClr val="543F22"/>
                </a:solidFill>
              </a:rPr>
              <a:t>,</a:t>
            </a:r>
            <a:r>
              <a:rPr lang="en" b="1" dirty="0">
                <a:solidFill>
                  <a:srgbClr val="543F22"/>
                </a:solidFill>
              </a:rPr>
              <a:t> </a:t>
            </a:r>
            <a:r>
              <a:rPr lang="en-US" b="1" dirty="0" err="1">
                <a:solidFill>
                  <a:srgbClr val="543F22"/>
                </a:solidFill>
              </a:rPr>
              <a:t>Fulbaana</a:t>
            </a:r>
            <a:r>
              <a:rPr lang="en" b="1" dirty="0">
                <a:solidFill>
                  <a:srgbClr val="543F22"/>
                </a:solidFill>
              </a:rPr>
              <a:t> 5, 2026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en-U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BU’AA DHAMAATII WALIINII</a:t>
            </a:r>
            <a:endPar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JAJJABINAA FI GAMMACHUU</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62754" y="673791"/>
            <a:ext cx="12129246"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2">
                    <a:lumMod val="50000"/>
                  </a:schemeClr>
                </a:solidFill>
                <a:latin typeface="Comic Sans MS" panose="030F0702030302020204" pitchFamily="66" charset="0"/>
              </a:rPr>
              <a:t>“</a:t>
            </a:r>
            <a:r>
              <a:rPr lang="en-US" b="1" dirty="0">
                <a:solidFill>
                  <a:schemeClr val="accent2">
                    <a:lumMod val="50000"/>
                  </a:schemeClr>
                </a:solidFill>
                <a:latin typeface="Comic Sans MS" panose="030F0702030302020204" pitchFamily="66" charset="0"/>
              </a:rPr>
              <a:t>Ani </a:t>
            </a:r>
            <a:r>
              <a:rPr lang="en-US" b="1" dirty="0" err="1">
                <a:solidFill>
                  <a:schemeClr val="accent2">
                    <a:lumMod val="50000"/>
                  </a:schemeClr>
                </a:solidFill>
                <a:latin typeface="Comic Sans MS" panose="030F0702030302020204" pitchFamily="66" charset="0"/>
              </a:rPr>
              <a:t>waanan</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isin</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amanadhuuf</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mul’isee</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isinitti</a:t>
            </a:r>
            <a:r>
              <a:rPr lang="en-US" b="1" dirty="0">
                <a:solidFill>
                  <a:schemeClr val="accent2">
                    <a:lumMod val="50000"/>
                  </a:schemeClr>
                </a:solidFill>
                <a:latin typeface="Comic Sans MS" panose="030F0702030302020204" pitchFamily="66" charset="0"/>
              </a:rPr>
              <a:t> nan </a:t>
            </a:r>
            <a:r>
              <a:rPr lang="en-US" b="1" dirty="0" err="1">
                <a:solidFill>
                  <a:schemeClr val="accent2">
                    <a:lumMod val="50000"/>
                  </a:schemeClr>
                </a:solidFill>
                <a:latin typeface="Comic Sans MS" panose="030F0702030302020204" pitchFamily="66" charset="0"/>
              </a:rPr>
              <a:t>dubbadha</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isiniinis</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guddiseen</a:t>
            </a:r>
            <a:r>
              <a:rPr lang="en-US" b="1" dirty="0">
                <a:solidFill>
                  <a:schemeClr val="accent2">
                    <a:lumMod val="50000"/>
                  </a:schemeClr>
                </a:solidFill>
                <a:latin typeface="Comic Sans MS" panose="030F0702030302020204" pitchFamily="66" charset="0"/>
              </a:rPr>
              <a:t> of </a:t>
            </a:r>
            <a:r>
              <a:rPr lang="en-US" b="1" dirty="0" err="1">
                <a:solidFill>
                  <a:schemeClr val="accent2">
                    <a:lumMod val="50000"/>
                  </a:schemeClr>
                </a:solidFill>
                <a:latin typeface="Comic Sans MS" panose="030F0702030302020204" pitchFamily="66" charset="0"/>
              </a:rPr>
              <a:t>jaja</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Garaa</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guutuudhaan</a:t>
            </a:r>
            <a:r>
              <a:rPr lang="en-US" b="1" dirty="0">
                <a:solidFill>
                  <a:schemeClr val="accent2">
                    <a:lumMod val="50000"/>
                  </a:schemeClr>
                </a:solidFill>
                <a:latin typeface="Comic Sans MS" panose="030F0702030302020204" pitchFamily="66" charset="0"/>
              </a:rPr>
              <a:t> nan </a:t>
            </a:r>
            <a:r>
              <a:rPr lang="en-US" b="1" dirty="0" err="1">
                <a:solidFill>
                  <a:schemeClr val="accent2">
                    <a:lumMod val="50000"/>
                  </a:schemeClr>
                </a:solidFill>
                <a:latin typeface="Comic Sans MS" panose="030F0702030302020204" pitchFamily="66" charset="0"/>
              </a:rPr>
              <a:t>jajjabaadha</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rakkina</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keenya</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hundumaa</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keessattis</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gammachuun</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koo</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irra</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darbaa</a:t>
            </a:r>
            <a:r>
              <a:rPr lang="en-US" b="1" dirty="0">
                <a:solidFill>
                  <a:schemeClr val="accent2">
                    <a:lumMod val="50000"/>
                  </a:schemeClr>
                </a:solidFill>
                <a:latin typeface="Comic Sans MS" panose="030F0702030302020204" pitchFamily="66" charset="0"/>
              </a:rPr>
              <a:t> </a:t>
            </a:r>
            <a:r>
              <a:rPr lang="en-US" b="1" dirty="0" err="1">
                <a:solidFill>
                  <a:schemeClr val="accent2">
                    <a:lumMod val="50000"/>
                  </a:schemeClr>
                </a:solidFill>
                <a:latin typeface="Comic Sans MS" panose="030F0702030302020204" pitchFamily="66" charset="0"/>
              </a:rPr>
              <a:t>dha</a:t>
            </a:r>
            <a:r>
              <a:rPr lang="en-US" b="1" dirty="0">
                <a:solidFill>
                  <a:schemeClr val="accent2">
                    <a:lumMod val="50000"/>
                  </a:schemeClr>
                </a:solidFill>
                <a:latin typeface="Comic Sans MS" panose="030F0702030302020204" pitchFamily="66" charset="0"/>
              </a:rPr>
              <a:t>.</a:t>
            </a:r>
            <a:r>
              <a:rPr lang="en" b="1" dirty="0">
                <a:solidFill>
                  <a:schemeClr val="accent2">
                    <a:lumMod val="50000"/>
                  </a:schemeClr>
                </a:solidFill>
                <a:latin typeface="Comic Sans MS" panose="030F0702030302020204" pitchFamily="66" charset="0"/>
              </a:rPr>
              <a:t>” </a:t>
            </a:r>
            <a:r>
              <a:rPr lang="en" sz="1400" b="1" dirty="0">
                <a:solidFill>
                  <a:schemeClr val="accent2">
                    <a:lumMod val="50000"/>
                  </a:schemeClr>
                </a:solidFill>
                <a:latin typeface="Comic Sans MS" panose="030F0702030302020204" pitchFamily="66" charset="0"/>
              </a:rPr>
              <a:t>(2 Qoront. 7:4)</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417203"/>
            <a:ext cx="6570042" cy="1015663"/>
          </a:xfrm>
          <a:prstGeom prst="rect">
            <a:avLst/>
          </a:prstGeom>
          <a:noFill/>
        </p:spPr>
        <p:txBody>
          <a:bodyPr wrap="square" rtlCol="0">
            <a:spAutoFit/>
          </a:bodyPr>
          <a:lstStyle/>
          <a:p>
            <a:pPr>
              <a:spcBef>
                <a:spcPts val="600"/>
              </a:spcBef>
            </a:pPr>
            <a:r>
              <a:rPr lang="en" sz="2000" b="1" dirty="0"/>
              <a:t>Rakkinni kam iyyuu yoo isa mudate, Phaawuloos baay’ee gammadaa ture (2 Qor. 7:4). Gammachuu kana maaltu fide?</a:t>
            </a: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346038"/>
            <a:ext cx="2140919" cy="2410898"/>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571750" y="4557165"/>
            <a:ext cx="9474500" cy="1323439"/>
          </a:xfrm>
          <a:prstGeom prst="rect">
            <a:avLst/>
          </a:prstGeom>
          <a:noFill/>
        </p:spPr>
        <p:txBody>
          <a:bodyPr wrap="square">
            <a:spAutoFit/>
          </a:bodyPr>
          <a:lstStyle/>
          <a:p>
            <a:pPr>
              <a:spcBef>
                <a:spcPts val="600"/>
              </a:spcBef>
            </a:pPr>
            <a:r>
              <a:rPr lang="en" sz="2000" b="1" dirty="0"/>
              <a:t>Kanaaf hundumaafuu jajjabina kenne. Tiitoos, hidhatni Phaawuloos jajjabaateera (2 Qor. 7:7). Phaawuloos dhufaatii Tiitoosiin jajjabaateera (2 Qor. 7:6). Warri Qorontoosis jajjabaataniiru, kun immoo Phaawuloosiif jajjabina fideera (2 Qor.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1" y="2347141"/>
            <a:ext cx="657004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Phaawuloos xalayaa jabaa, warra Qorontoosiin gaddisiise barreesse (2 Qor. 7:8). Garuu gaddi sun gara qalbii jijjiirrannaatti isaan geesse (2 Qor. 7:9-10). Kun walitti dhufeenya isaan Phaawuloosii fi walii walii isaanii wajjin qaban keessatti jijjiirama guutuu ta’e fide (2 Qor. 7:11-12).</a:t>
            </a: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571750" y="5798423"/>
            <a:ext cx="947450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Phaawuloos garuu galata tokko iyyuu itti hin fudhanne. Yoo tiksoonnii fi miseensonni gammachuu gammadanii jajjabaatan, sababni isaa Waaqayyo</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“warra gadi of qaban waan jajjabeessuu fi dha”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Qor. 7:6a).</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2629848" y="683389"/>
            <a:ext cx="9460551" cy="5370701"/>
          </a:xfrm>
          <a:prstGeom prst="rect">
            <a:avLst/>
          </a:prstGeom>
          <a:noFill/>
        </p:spPr>
        <p:txBody>
          <a:bodyPr wrap="square">
            <a:spAutoFit/>
          </a:bodyPr>
          <a:lstStyle/>
          <a:p>
            <a:pPr>
              <a:spcBef>
                <a:spcPts val="600"/>
              </a:spcBef>
            </a:pPr>
            <a:r>
              <a:rPr lang="en" sz="2600" b="1" dirty="0">
                <a:latin typeface="Constantia" panose="02030602050306030303" pitchFamily="18" charset="0"/>
              </a:rPr>
              <a:t>“Tajaajila jechuun tajaajiluu dha, tajaajila kanatti immoo hunduma keenyatu waamame. </a:t>
            </a:r>
            <a:r>
              <a:rPr lang="en-US" sz="2600" b="1" dirty="0" err="1">
                <a:latin typeface="Constantia" panose="02030602050306030303" pitchFamily="18" charset="0"/>
              </a:rPr>
              <a:t>Jireenya</a:t>
            </a:r>
            <a:r>
              <a:rPr lang="en-US" sz="2600" b="1" dirty="0">
                <a:latin typeface="Constantia" panose="02030602050306030303" pitchFamily="18" charset="0"/>
              </a:rPr>
              <a:t> of </a:t>
            </a:r>
            <a:r>
              <a:rPr lang="en-US" sz="2600" b="1" dirty="0" err="1">
                <a:latin typeface="Constantia" panose="02030602050306030303" pitchFamily="18" charset="0"/>
              </a:rPr>
              <a:t>gammachiisuu</a:t>
            </a:r>
            <a:r>
              <a:rPr lang="en-US" sz="2600" b="1" dirty="0">
                <a:latin typeface="Constantia" panose="02030602050306030303" pitchFamily="18" charset="0"/>
              </a:rPr>
              <a:t> </a:t>
            </a:r>
            <a:r>
              <a:rPr lang="en-US" sz="2600" b="1" dirty="0" err="1">
                <a:latin typeface="Constantia" panose="02030602050306030303" pitchFamily="18" charset="0"/>
              </a:rPr>
              <a:t>jiraachuu</a:t>
            </a:r>
            <a:r>
              <a:rPr lang="en-US" sz="2600" b="1" dirty="0">
                <a:latin typeface="Constantia" panose="02030602050306030303" pitchFamily="18" charset="0"/>
              </a:rPr>
              <a:t> </a:t>
            </a:r>
            <a:r>
              <a:rPr lang="en-US" sz="2600" b="1" dirty="0" err="1">
                <a:latin typeface="Constantia" panose="02030602050306030303" pitchFamily="18" charset="0"/>
              </a:rPr>
              <a:t>filachuun</a:t>
            </a:r>
            <a:r>
              <a:rPr lang="en-US" sz="2600" b="1" dirty="0">
                <a:latin typeface="Constantia" panose="02030602050306030303" pitchFamily="18" charset="0"/>
              </a:rPr>
              <a:t> </a:t>
            </a:r>
            <a:r>
              <a:rPr lang="en-US" sz="2600" b="1" dirty="0" err="1">
                <a:latin typeface="Constantia" panose="02030602050306030303" pitchFamily="18" charset="0"/>
              </a:rPr>
              <a:t>Waaqayyoon</a:t>
            </a:r>
            <a:r>
              <a:rPr lang="en-US" sz="2600" b="1" dirty="0">
                <a:latin typeface="Constantia" panose="02030602050306030303" pitchFamily="18" charset="0"/>
              </a:rPr>
              <a:t> </a:t>
            </a:r>
            <a:r>
              <a:rPr lang="en-US" sz="2600" b="1" dirty="0" err="1">
                <a:latin typeface="Constantia" panose="02030602050306030303" pitchFamily="18" charset="0"/>
              </a:rPr>
              <a:t>kabaja</a:t>
            </a:r>
            <a:r>
              <a:rPr lang="en-US" sz="2600" b="1" dirty="0">
                <a:latin typeface="Constantia" panose="02030602050306030303" pitchFamily="18" charset="0"/>
              </a:rPr>
              <a:t> </a:t>
            </a:r>
            <a:r>
              <a:rPr lang="en-US" sz="2600" b="1" dirty="0" err="1">
                <a:latin typeface="Constantia" panose="02030602050306030303" pitchFamily="18" charset="0"/>
              </a:rPr>
              <a:t>dhowwachuu</a:t>
            </a:r>
            <a:r>
              <a:rPr lang="en-US" sz="2600" b="1" dirty="0">
                <a:latin typeface="Constantia" panose="02030602050306030303" pitchFamily="18" charset="0"/>
              </a:rPr>
              <a:t> </a:t>
            </a:r>
            <a:r>
              <a:rPr lang="en-US" sz="2600" b="1" dirty="0" err="1">
                <a:latin typeface="Constantia" panose="02030602050306030303" pitchFamily="18" charset="0"/>
              </a:rPr>
              <a:t>dha</a:t>
            </a:r>
            <a:r>
              <a:rPr lang="en-US" sz="2600" b="1" dirty="0">
                <a:latin typeface="Constantia" panose="02030602050306030303" pitchFamily="18" charset="0"/>
              </a:rPr>
              <a:t>. </a:t>
            </a:r>
            <a:r>
              <a:rPr lang="en-US" sz="2600" b="1" dirty="0" err="1">
                <a:latin typeface="Constantia" panose="02030602050306030303" pitchFamily="18" charset="0"/>
              </a:rPr>
              <a:t>Obbolootaa</a:t>
            </a:r>
            <a:r>
              <a:rPr lang="en-US" sz="2600" b="1" dirty="0">
                <a:latin typeface="Constantia" panose="02030602050306030303" pitchFamily="18" charset="0"/>
              </a:rPr>
              <a:t> fi </a:t>
            </a:r>
            <a:r>
              <a:rPr lang="en-US" sz="2600" b="1" dirty="0" err="1">
                <a:latin typeface="Constantia" panose="02030602050306030303" pitchFamily="18" charset="0"/>
              </a:rPr>
              <a:t>obboleettotako</a:t>
            </a:r>
            <a:r>
              <a:rPr lang="en-US" sz="2600" b="1" dirty="0">
                <a:latin typeface="Constantia" panose="02030602050306030303" pitchFamily="18" charset="0"/>
              </a:rPr>
              <a:t>, wagga </a:t>
            </a:r>
            <a:r>
              <a:rPr lang="en-US" sz="2600" b="1" dirty="0" err="1">
                <a:latin typeface="Constantia" panose="02030602050306030303" pitchFamily="18" charset="0"/>
              </a:rPr>
              <a:t>waggaan</a:t>
            </a:r>
            <a:r>
              <a:rPr lang="en-US" sz="2600" b="1" dirty="0">
                <a:latin typeface="Constantia" panose="02030602050306030303" pitchFamily="18" charset="0"/>
              </a:rPr>
              <a:t>, </a:t>
            </a:r>
            <a:r>
              <a:rPr lang="en-US" sz="2600" b="1" dirty="0" err="1">
                <a:latin typeface="Constantia" panose="02030602050306030303" pitchFamily="18" charset="0"/>
              </a:rPr>
              <a:t>lubbuun</a:t>
            </a:r>
            <a:r>
              <a:rPr lang="en-US" sz="2600" b="1" dirty="0">
                <a:latin typeface="Constantia" panose="02030602050306030303" pitchFamily="18" charset="0"/>
              </a:rPr>
              <a:t> </a:t>
            </a:r>
            <a:r>
              <a:rPr lang="en-US" sz="2600" b="1" dirty="0" err="1">
                <a:latin typeface="Constantia" panose="02030602050306030303" pitchFamily="18" charset="0"/>
              </a:rPr>
              <a:t>kumaa</a:t>
            </a:r>
            <a:r>
              <a:rPr lang="en-US" sz="2600" b="1" dirty="0">
                <a:latin typeface="Constantia" panose="02030602050306030303" pitchFamily="18" charset="0"/>
              </a:rPr>
              <a:t> fi </a:t>
            </a:r>
            <a:r>
              <a:rPr lang="en-US" sz="2600" b="1" dirty="0" err="1">
                <a:latin typeface="Constantia" panose="02030602050306030303" pitchFamily="18" charset="0"/>
              </a:rPr>
              <a:t>kitilli</a:t>
            </a:r>
            <a:r>
              <a:rPr lang="en-US" sz="2600" b="1" dirty="0">
                <a:latin typeface="Constantia" panose="02030602050306030303" pitchFamily="18" charset="0"/>
              </a:rPr>
              <a:t> </a:t>
            </a:r>
            <a:r>
              <a:rPr lang="en-US" sz="2600" b="1" dirty="0" err="1">
                <a:latin typeface="Constantia" panose="02030602050306030303" pitchFamily="18" charset="0"/>
              </a:rPr>
              <a:t>akka</a:t>
            </a:r>
            <a:r>
              <a:rPr lang="en-US" sz="2600" b="1" dirty="0">
                <a:latin typeface="Constantia" panose="02030602050306030303" pitchFamily="18" charset="0"/>
              </a:rPr>
              <a:t> </a:t>
            </a:r>
            <a:r>
              <a:rPr lang="en-US" sz="2600" b="1" dirty="0" err="1">
                <a:latin typeface="Constantia" panose="02030602050306030303" pitchFamily="18" charset="0"/>
              </a:rPr>
              <a:t>baduutti</a:t>
            </a:r>
            <a:r>
              <a:rPr lang="en-US" sz="2600" b="1" dirty="0">
                <a:latin typeface="Constantia" panose="02030602050306030303" pitchFamily="18" charset="0"/>
              </a:rPr>
              <a:t> </a:t>
            </a:r>
            <a:r>
              <a:rPr lang="en-US" sz="2600" b="1" dirty="0" err="1">
                <a:latin typeface="Constantia" panose="02030602050306030303" pitchFamily="18" charset="0"/>
              </a:rPr>
              <a:t>jiru</a:t>
            </a:r>
            <a:r>
              <a:rPr lang="en-US" sz="2600" b="1" dirty="0">
                <a:latin typeface="Constantia" panose="02030602050306030303" pitchFamily="18" charset="0"/>
              </a:rPr>
              <a:t> </a:t>
            </a:r>
            <a:r>
              <a:rPr lang="en-US" sz="2600" b="1" dirty="0" err="1">
                <a:latin typeface="Constantia" panose="02030602050306030303" pitchFamily="18" charset="0"/>
              </a:rPr>
              <a:t>ni</a:t>
            </a:r>
            <a:r>
              <a:rPr lang="en-US" sz="2600" b="1" dirty="0">
                <a:latin typeface="Constantia" panose="02030602050306030303" pitchFamily="18" charset="0"/>
              </a:rPr>
              <a:t> </a:t>
            </a:r>
            <a:r>
              <a:rPr lang="en-US" sz="2600" b="1" dirty="0" err="1">
                <a:latin typeface="Constantia" panose="02030602050306030303" pitchFamily="18" charset="0"/>
              </a:rPr>
              <a:t>hubattuu</a:t>
            </a:r>
            <a:r>
              <a:rPr lang="en-US" sz="2600" b="1" dirty="0">
                <a:latin typeface="Constantia" panose="02030602050306030303" pitchFamily="18" charset="0"/>
              </a:rPr>
              <a:t>, </a:t>
            </a:r>
            <a:r>
              <a:rPr lang="en-US" sz="2600" b="1" dirty="0" err="1">
                <a:latin typeface="Constantia" panose="02030602050306030303" pitchFamily="18" charset="0"/>
              </a:rPr>
              <a:t>daandii</a:t>
            </a:r>
            <a:r>
              <a:rPr lang="en-US" sz="2600" b="1" dirty="0">
                <a:latin typeface="Constantia" panose="02030602050306030303" pitchFamily="18" charset="0"/>
              </a:rPr>
              <a:t> </a:t>
            </a:r>
            <a:r>
              <a:rPr lang="en-US" sz="2600" b="1" dirty="0" err="1">
                <a:latin typeface="Constantia" panose="02030602050306030303" pitchFamily="18" charset="0"/>
              </a:rPr>
              <a:t>isaanii</a:t>
            </a:r>
            <a:r>
              <a:rPr lang="en-US" sz="2600" b="1" dirty="0">
                <a:latin typeface="Constantia" panose="02030602050306030303" pitchFamily="18" charset="0"/>
              </a:rPr>
              <a:t> </a:t>
            </a:r>
            <a:r>
              <a:rPr lang="en-US" sz="2600" b="1" dirty="0" err="1">
                <a:latin typeface="Constantia" panose="02030602050306030303" pitchFamily="18" charset="0"/>
              </a:rPr>
              <a:t>irratti</a:t>
            </a:r>
            <a:r>
              <a:rPr lang="en-US" sz="2600" b="1" dirty="0">
                <a:latin typeface="Constantia" panose="02030602050306030303" pitchFamily="18" charset="0"/>
              </a:rPr>
              <a:t> </a:t>
            </a:r>
            <a:r>
              <a:rPr lang="en-US" sz="2600" b="1" dirty="0" err="1">
                <a:latin typeface="Constantia" panose="02030602050306030303" pitchFamily="18" charset="0"/>
              </a:rPr>
              <a:t>ifni</a:t>
            </a:r>
            <a:r>
              <a:rPr lang="en-US" sz="2600" b="1" dirty="0">
                <a:latin typeface="Constantia" panose="02030602050306030303" pitchFamily="18" charset="0"/>
              </a:rPr>
              <a:t> </a:t>
            </a:r>
            <a:r>
              <a:rPr lang="en-US" sz="2600" b="1" dirty="0" err="1">
                <a:latin typeface="Constantia" panose="02030602050306030303" pitchFamily="18" charset="0"/>
              </a:rPr>
              <a:t>dhugaa</a:t>
            </a:r>
            <a:r>
              <a:rPr lang="en-US" sz="2600" b="1" dirty="0">
                <a:latin typeface="Constantia" panose="02030602050306030303" pitchFamily="18" charset="0"/>
              </a:rPr>
              <a:t> </a:t>
            </a:r>
            <a:r>
              <a:rPr lang="en-US" sz="2600" b="1" dirty="0" err="1">
                <a:latin typeface="Constantia" panose="02030602050306030303" pitchFamily="18" charset="0"/>
              </a:rPr>
              <a:t>waan</a:t>
            </a:r>
            <a:r>
              <a:rPr lang="en-US" sz="2600" b="1" dirty="0">
                <a:latin typeface="Constantia" panose="02030602050306030303" pitchFamily="18" charset="0"/>
              </a:rPr>
              <a:t> </a:t>
            </a:r>
            <a:r>
              <a:rPr lang="en-US" sz="2600" b="1" dirty="0" err="1">
                <a:latin typeface="Constantia" panose="02030602050306030303" pitchFamily="18" charset="0"/>
              </a:rPr>
              <a:t>hin</a:t>
            </a:r>
            <a:r>
              <a:rPr lang="en-US" sz="2600" b="1" dirty="0">
                <a:latin typeface="Constantia" panose="02030602050306030303" pitchFamily="18" charset="0"/>
              </a:rPr>
              <a:t> </a:t>
            </a:r>
            <a:r>
              <a:rPr lang="en-US" sz="2600" b="1" dirty="0" err="1">
                <a:latin typeface="Constantia" panose="02030602050306030303" pitchFamily="18" charset="0"/>
              </a:rPr>
              <a:t>ifneef</a:t>
            </a:r>
            <a:r>
              <a:rPr lang="en-US" sz="2600" b="1" dirty="0">
                <a:latin typeface="Constantia" panose="02030602050306030303" pitchFamily="18" charset="0"/>
              </a:rPr>
              <a:t>, </a:t>
            </a:r>
            <a:r>
              <a:rPr lang="en-US" sz="2600" b="1" dirty="0" err="1">
                <a:latin typeface="Constantia" panose="02030602050306030303" pitchFamily="18" charset="0"/>
              </a:rPr>
              <a:t>cubbuutiin</a:t>
            </a:r>
            <a:r>
              <a:rPr lang="en-US" sz="2600" b="1" dirty="0">
                <a:latin typeface="Constantia" panose="02030602050306030303" pitchFamily="18" charset="0"/>
              </a:rPr>
              <a:t> </a:t>
            </a:r>
            <a:r>
              <a:rPr lang="en-US" sz="2600" b="1" dirty="0" err="1">
                <a:latin typeface="Constantia" panose="02030602050306030303" pitchFamily="18" charset="0"/>
              </a:rPr>
              <a:t>du’aa</a:t>
            </a:r>
            <a:r>
              <a:rPr lang="en-US" sz="2600" b="1" dirty="0">
                <a:latin typeface="Constantia" panose="02030602050306030303" pitchFamily="18" charset="0"/>
              </a:rPr>
              <a:t> </a:t>
            </a:r>
            <a:r>
              <a:rPr lang="en-US" sz="2600" b="1" dirty="0" err="1">
                <a:latin typeface="Constantia" panose="02030602050306030303" pitchFamily="18" charset="0"/>
              </a:rPr>
              <a:t>akka</a:t>
            </a:r>
            <a:r>
              <a:rPr lang="en-US" sz="2600" b="1" dirty="0">
                <a:latin typeface="Constantia" panose="02030602050306030303" pitchFamily="18" charset="0"/>
              </a:rPr>
              <a:t> </a:t>
            </a:r>
            <a:r>
              <a:rPr lang="en-US" sz="2600" b="1" dirty="0" err="1">
                <a:latin typeface="Constantia" panose="02030602050306030303" pitchFamily="18" charset="0"/>
              </a:rPr>
              <a:t>jiran</a:t>
            </a:r>
            <a:r>
              <a:rPr lang="en-US" sz="2600" b="1" dirty="0">
                <a:latin typeface="Constantia" panose="02030602050306030303" pitchFamily="18" charset="0"/>
              </a:rPr>
              <a:t> </a:t>
            </a:r>
            <a:r>
              <a:rPr lang="en-US" sz="2600" b="1" dirty="0" err="1">
                <a:latin typeface="Constantia" panose="02030602050306030303" pitchFamily="18" charset="0"/>
              </a:rPr>
              <a:t>beektuu</a:t>
            </a:r>
            <a:r>
              <a:rPr lang="en-US" sz="2600" b="1" dirty="0">
                <a:latin typeface="Constantia" panose="02030602050306030303" pitchFamily="18" charset="0"/>
              </a:rPr>
              <a:t>?</a:t>
            </a:r>
            <a:r>
              <a:rPr lang="en" sz="2600" b="1" dirty="0">
                <a:latin typeface="Constantia" panose="02030602050306030303" pitchFamily="18" charset="0"/>
              </a:rPr>
              <a:t>”</a:t>
            </a:r>
          </a:p>
          <a:p>
            <a:pPr>
              <a:spcBef>
                <a:spcPts val="600"/>
              </a:spcBef>
            </a:pPr>
            <a:r>
              <a:rPr lang="en-US" sz="2600" b="1" dirty="0" err="1">
                <a:latin typeface="Constantia" panose="02030602050306030303" pitchFamily="18" charset="0"/>
              </a:rPr>
              <a:t>Addunyaa</a:t>
            </a:r>
            <a:r>
              <a:rPr lang="en-US" sz="2600" b="1" dirty="0">
                <a:latin typeface="Constantia" panose="02030602050306030303" pitchFamily="18" charset="0"/>
              </a:rPr>
              <a:t> </a:t>
            </a:r>
            <a:r>
              <a:rPr lang="en-US" sz="2600" b="1" dirty="0" err="1">
                <a:latin typeface="Constantia" panose="02030602050306030303" pitchFamily="18" charset="0"/>
              </a:rPr>
              <a:t>keenya</a:t>
            </a:r>
            <a:r>
              <a:rPr lang="en-US" sz="2600" b="1" dirty="0">
                <a:latin typeface="Constantia" panose="02030602050306030303" pitchFamily="18" charset="0"/>
              </a:rPr>
              <a:t> </a:t>
            </a:r>
            <a:r>
              <a:rPr lang="en-US" sz="2600" b="1" dirty="0" err="1">
                <a:latin typeface="Constantia" panose="02030602050306030303" pitchFamily="18" charset="0"/>
              </a:rPr>
              <a:t>keessatti</a:t>
            </a:r>
            <a:r>
              <a:rPr lang="en-US" sz="2600" b="1" dirty="0">
                <a:latin typeface="Constantia" panose="02030602050306030303" pitchFamily="18" charset="0"/>
              </a:rPr>
              <a:t> </a:t>
            </a:r>
            <a:r>
              <a:rPr lang="en-US" sz="2600" b="1" dirty="0" err="1">
                <a:latin typeface="Constantia" panose="02030602050306030303" pitchFamily="18" charset="0"/>
              </a:rPr>
              <a:t>hojiin</a:t>
            </a:r>
            <a:r>
              <a:rPr lang="en-US" sz="2600" b="1" dirty="0">
                <a:latin typeface="Constantia" panose="02030602050306030303" pitchFamily="18" charset="0"/>
              </a:rPr>
              <a:t> </a:t>
            </a:r>
            <a:r>
              <a:rPr lang="en-US" sz="2600" b="1" dirty="0" err="1">
                <a:latin typeface="Constantia" panose="02030602050306030303" pitchFamily="18" charset="0"/>
              </a:rPr>
              <a:t>dinqisiisaan</a:t>
            </a:r>
            <a:r>
              <a:rPr lang="en-US" sz="2600" b="1" dirty="0">
                <a:latin typeface="Constantia" panose="02030602050306030303" pitchFamily="18" charset="0"/>
              </a:rPr>
              <a:t> </a:t>
            </a:r>
            <a:r>
              <a:rPr lang="en-US" sz="2600" b="1" dirty="0" err="1">
                <a:latin typeface="Constantia" panose="02030602050306030303" pitchFamily="18" charset="0"/>
              </a:rPr>
              <a:t>hojjetamuu</a:t>
            </a:r>
            <a:r>
              <a:rPr lang="en-US" sz="2600" b="1" dirty="0">
                <a:latin typeface="Constantia" panose="02030602050306030303" pitchFamily="18" charset="0"/>
              </a:rPr>
              <a:t> </a:t>
            </a:r>
            <a:r>
              <a:rPr lang="en-US" sz="2600" b="1" dirty="0" err="1">
                <a:latin typeface="Constantia" panose="02030602050306030303" pitchFamily="18" charset="0"/>
              </a:rPr>
              <a:t>qabu</a:t>
            </a:r>
            <a:r>
              <a:rPr lang="en-US" sz="2600" b="1" dirty="0">
                <a:latin typeface="Constantia" panose="02030602050306030303" pitchFamily="18" charset="0"/>
              </a:rPr>
              <a:t> </a:t>
            </a:r>
            <a:r>
              <a:rPr lang="en-US" sz="2600" b="1" dirty="0" err="1">
                <a:latin typeface="Constantia" panose="02030602050306030303" pitchFamily="18" charset="0"/>
              </a:rPr>
              <a:t>jira</a:t>
            </a:r>
            <a:r>
              <a:rPr lang="en-US" sz="2600" b="1" dirty="0">
                <a:latin typeface="Constantia" panose="02030602050306030303" pitchFamily="18" charset="0"/>
              </a:rPr>
              <a:t>. </a:t>
            </a:r>
            <a:r>
              <a:rPr lang="en-US" sz="2600" b="1" dirty="0" err="1">
                <a:latin typeface="Constantia" panose="02030602050306030303" pitchFamily="18" charset="0"/>
              </a:rPr>
              <a:t>Dhiironnii</a:t>
            </a:r>
            <a:r>
              <a:rPr lang="en-US" sz="2600" b="1" dirty="0">
                <a:latin typeface="Constantia" panose="02030602050306030303" pitchFamily="18" charset="0"/>
              </a:rPr>
              <a:t> fi </a:t>
            </a:r>
            <a:r>
              <a:rPr lang="en-US" sz="2600" b="1" dirty="0" err="1">
                <a:latin typeface="Constantia" panose="02030602050306030303" pitchFamily="18" charset="0"/>
              </a:rPr>
              <a:t>dubartoonni</a:t>
            </a:r>
            <a:r>
              <a:rPr lang="en-US" sz="2600" b="1" dirty="0">
                <a:latin typeface="Constantia" panose="02030602050306030303" pitchFamily="18" charset="0"/>
              </a:rPr>
              <a:t> </a:t>
            </a:r>
            <a:r>
              <a:rPr lang="en-US" sz="2600" b="1" dirty="0" err="1">
                <a:latin typeface="Constantia" panose="02030602050306030303" pitchFamily="18" charset="0"/>
              </a:rPr>
              <a:t>amantiitti</a:t>
            </a:r>
            <a:r>
              <a:rPr lang="en-US" sz="2600" b="1" dirty="0">
                <a:latin typeface="Constantia" panose="02030602050306030303" pitchFamily="18" charset="0"/>
              </a:rPr>
              <a:t> </a:t>
            </a:r>
            <a:r>
              <a:rPr lang="en-US" sz="2600" b="1" dirty="0" err="1">
                <a:latin typeface="Constantia" panose="02030602050306030303" pitchFamily="18" charset="0"/>
              </a:rPr>
              <a:t>dhufuu</a:t>
            </a:r>
            <a:r>
              <a:rPr lang="en-US" sz="2600" b="1" dirty="0">
                <a:latin typeface="Constantia" panose="02030602050306030303" pitchFamily="18" charset="0"/>
              </a:rPr>
              <a:t> </a:t>
            </a:r>
            <a:r>
              <a:rPr lang="en-US" sz="2600" b="1" dirty="0" err="1">
                <a:latin typeface="Constantia" panose="02030602050306030303" pitchFamily="18" charset="0"/>
              </a:rPr>
              <a:t>qabu</a:t>
            </a:r>
            <a:r>
              <a:rPr lang="en-US" sz="2600" b="1" dirty="0">
                <a:latin typeface="Constantia" panose="02030602050306030303" pitchFamily="18" charset="0"/>
              </a:rPr>
              <a:t>, </a:t>
            </a:r>
            <a:r>
              <a:rPr lang="en-US" sz="2600" b="1" dirty="0" err="1">
                <a:latin typeface="Constantia" panose="02030602050306030303" pitchFamily="18" charset="0"/>
              </a:rPr>
              <a:t>kennaa</a:t>
            </a:r>
            <a:r>
              <a:rPr lang="en-US" sz="2600" b="1" dirty="0">
                <a:latin typeface="Constantia" panose="02030602050306030303" pitchFamily="18" charset="0"/>
              </a:rPr>
              <a:t> </a:t>
            </a:r>
            <a:r>
              <a:rPr lang="en-US" sz="2600" b="1" dirty="0" err="1">
                <a:latin typeface="Constantia" panose="02030602050306030303" pitchFamily="18" charset="0"/>
              </a:rPr>
              <a:t>afaaniitiin</a:t>
            </a:r>
            <a:r>
              <a:rPr lang="en-US" sz="2600" b="1" dirty="0">
                <a:latin typeface="Constantia" panose="02030602050306030303" pitchFamily="18" charset="0"/>
              </a:rPr>
              <a:t> </a:t>
            </a:r>
            <a:r>
              <a:rPr lang="en-US" sz="2600" b="1" dirty="0" err="1">
                <a:latin typeface="Constantia" panose="02030602050306030303" pitchFamily="18" charset="0"/>
              </a:rPr>
              <a:t>miti</a:t>
            </a:r>
            <a:r>
              <a:rPr lang="en-US" sz="2600" b="1" dirty="0">
                <a:latin typeface="Constantia" panose="02030602050306030303" pitchFamily="18" charset="0"/>
              </a:rPr>
              <a:t>, </a:t>
            </a:r>
            <a:r>
              <a:rPr lang="en-US" sz="2600" b="1" dirty="0" err="1">
                <a:latin typeface="Constantia" panose="02030602050306030303" pitchFamily="18" charset="0"/>
              </a:rPr>
              <a:t>dinqii</a:t>
            </a:r>
            <a:r>
              <a:rPr lang="en-US" sz="2600" b="1" dirty="0">
                <a:latin typeface="Constantia" panose="02030602050306030303" pitchFamily="18" charset="0"/>
              </a:rPr>
              <a:t> </a:t>
            </a:r>
            <a:r>
              <a:rPr lang="en-US" sz="2600" b="1" dirty="0" err="1">
                <a:latin typeface="Constantia" panose="02030602050306030303" pitchFamily="18" charset="0"/>
              </a:rPr>
              <a:t>gochuudhaanis</a:t>
            </a:r>
            <a:r>
              <a:rPr lang="en-US" sz="2600" b="1" dirty="0">
                <a:latin typeface="Constantia" panose="02030602050306030303" pitchFamily="18" charset="0"/>
              </a:rPr>
              <a:t> </a:t>
            </a:r>
            <a:r>
              <a:rPr lang="en-US" sz="2600" b="1" dirty="0" err="1">
                <a:latin typeface="Constantia" panose="02030602050306030303" pitchFamily="18" charset="0"/>
              </a:rPr>
              <a:t>miti</a:t>
            </a:r>
            <a:r>
              <a:rPr lang="en-US" sz="2600" b="1" dirty="0">
                <a:latin typeface="Constantia" panose="02030602050306030303" pitchFamily="18" charset="0"/>
              </a:rPr>
              <a:t>, </a:t>
            </a:r>
            <a:r>
              <a:rPr lang="en-US" sz="2600" b="1" dirty="0" err="1">
                <a:latin typeface="Constantia" panose="02030602050306030303" pitchFamily="18" charset="0"/>
              </a:rPr>
              <a:t>Kiristoos</a:t>
            </a:r>
            <a:r>
              <a:rPr lang="en-US" sz="2600" b="1" dirty="0">
                <a:latin typeface="Constantia" panose="02030602050306030303" pitchFamily="18" charset="0"/>
              </a:rPr>
              <a:t> Isa </a:t>
            </a:r>
            <a:r>
              <a:rPr lang="en-US" sz="2600" b="1" dirty="0" err="1">
                <a:latin typeface="Constantia" panose="02030602050306030303" pitchFamily="18" charset="0"/>
              </a:rPr>
              <a:t>fannifame</a:t>
            </a:r>
            <a:r>
              <a:rPr lang="en-US" sz="2600" b="1" dirty="0">
                <a:latin typeface="Constantia" panose="02030602050306030303" pitchFamily="18" charset="0"/>
              </a:rPr>
              <a:t> </a:t>
            </a:r>
            <a:r>
              <a:rPr lang="en-US" sz="2600" b="1" dirty="0" err="1">
                <a:latin typeface="Constantia" panose="02030602050306030303" pitchFamily="18" charset="0"/>
              </a:rPr>
              <a:t>lallabuudhaan</a:t>
            </a:r>
            <a:r>
              <a:rPr lang="en-US" sz="2600" b="1" dirty="0">
                <a:latin typeface="Constantia" panose="02030602050306030303" pitchFamily="18" charset="0"/>
              </a:rPr>
              <a:t> </a:t>
            </a:r>
            <a:r>
              <a:rPr lang="en-US" sz="2600" b="1" dirty="0" err="1">
                <a:latin typeface="Constantia" panose="02030602050306030303" pitchFamily="18" charset="0"/>
              </a:rPr>
              <a:t>malee</a:t>
            </a:r>
            <a:r>
              <a:rPr lang="en-US" sz="2600" b="1" dirty="0">
                <a:latin typeface="Constantia" panose="02030602050306030303" pitchFamily="18" charset="0"/>
              </a:rPr>
              <a:t>. </a:t>
            </a:r>
            <a:r>
              <a:rPr lang="en-US" sz="2600" b="1" dirty="0" err="1">
                <a:latin typeface="Constantia" panose="02030602050306030303" pitchFamily="18" charset="0"/>
              </a:rPr>
              <a:t>Dhamaatii</a:t>
            </a:r>
            <a:r>
              <a:rPr lang="en-US" sz="2600" b="1" dirty="0">
                <a:latin typeface="Constantia" panose="02030602050306030303" pitchFamily="18" charset="0"/>
              </a:rPr>
              <a:t> </a:t>
            </a:r>
            <a:r>
              <a:rPr lang="en-US" sz="2600" b="1" dirty="0" err="1">
                <a:latin typeface="Constantia" panose="02030602050306030303" pitchFamily="18" charset="0"/>
              </a:rPr>
              <a:t>biyya</a:t>
            </a:r>
            <a:r>
              <a:rPr lang="en-US" sz="2600" b="1" dirty="0">
                <a:latin typeface="Constantia" panose="02030602050306030303" pitchFamily="18" charset="0"/>
              </a:rPr>
              <a:t> </a:t>
            </a:r>
            <a:r>
              <a:rPr lang="en-US" sz="2600" b="1" dirty="0" err="1">
                <a:latin typeface="Constantia" panose="02030602050306030303" pitchFamily="18" charset="0"/>
              </a:rPr>
              <a:t>lafaa</a:t>
            </a:r>
            <a:r>
              <a:rPr lang="en-US" sz="2600" b="1" dirty="0">
                <a:latin typeface="Constantia" panose="02030602050306030303" pitchFamily="18" charset="0"/>
              </a:rPr>
              <a:t> </a:t>
            </a:r>
            <a:r>
              <a:rPr lang="en-US" sz="2600" b="1" dirty="0" err="1">
                <a:latin typeface="Constantia" panose="02030602050306030303" pitchFamily="18" charset="0"/>
              </a:rPr>
              <a:t>gara</a:t>
            </a:r>
            <a:r>
              <a:rPr lang="en-US" sz="2600" b="1" dirty="0">
                <a:latin typeface="Constantia" panose="02030602050306030303" pitchFamily="18" charset="0"/>
              </a:rPr>
              <a:t> </a:t>
            </a:r>
            <a:r>
              <a:rPr lang="en-US" sz="2600" b="1" dirty="0" err="1">
                <a:latin typeface="Constantia" panose="02030602050306030303" pitchFamily="18" charset="0"/>
              </a:rPr>
              <a:t>fooyya’aatti</a:t>
            </a:r>
            <a:r>
              <a:rPr lang="en-US" sz="2600" b="1" dirty="0">
                <a:latin typeface="Constantia" panose="02030602050306030303" pitchFamily="18" charset="0"/>
              </a:rPr>
              <a:t> </a:t>
            </a:r>
            <a:r>
              <a:rPr lang="en-US" sz="2600" b="1" dirty="0" err="1">
                <a:latin typeface="Constantia" panose="02030602050306030303" pitchFamily="18" charset="0"/>
              </a:rPr>
              <a:t>fiduuf</a:t>
            </a:r>
            <a:r>
              <a:rPr lang="en-US" sz="2600" b="1" dirty="0">
                <a:latin typeface="Constantia" panose="02030602050306030303" pitchFamily="18" charset="0"/>
              </a:rPr>
              <a:t> </a:t>
            </a:r>
            <a:r>
              <a:rPr lang="en-US" sz="2600" b="1" dirty="0" err="1">
                <a:latin typeface="Constantia" panose="02030602050306030303" pitchFamily="18" charset="0"/>
              </a:rPr>
              <a:t>godhamu</a:t>
            </a:r>
            <a:r>
              <a:rPr lang="en-US" sz="2600" b="1" dirty="0">
                <a:latin typeface="Constantia" panose="02030602050306030303" pitchFamily="18" charset="0"/>
              </a:rPr>
              <a:t> </a:t>
            </a:r>
            <a:r>
              <a:rPr lang="en-US" sz="2600" b="1" dirty="0" err="1">
                <a:latin typeface="Constantia" panose="02030602050306030303" pitchFamily="18" charset="0"/>
              </a:rPr>
              <a:t>maaliif</a:t>
            </a:r>
            <a:r>
              <a:rPr lang="en-US" sz="2600" b="1" dirty="0">
                <a:latin typeface="Constantia" panose="02030602050306030303" pitchFamily="18" charset="0"/>
              </a:rPr>
              <a:t> </a:t>
            </a:r>
            <a:r>
              <a:rPr lang="en-US" sz="2600" b="1" dirty="0" err="1">
                <a:latin typeface="Constantia" panose="02030602050306030303" pitchFamily="18" charset="0"/>
              </a:rPr>
              <a:t>lafarra</a:t>
            </a:r>
            <a:r>
              <a:rPr lang="en-US" sz="2600" b="1" dirty="0">
                <a:latin typeface="Constantia" panose="02030602050306030303" pitchFamily="18" charset="0"/>
              </a:rPr>
              <a:t> </a:t>
            </a:r>
            <a:r>
              <a:rPr lang="en-US" sz="2600" b="1" dirty="0" err="1">
                <a:latin typeface="Constantia" panose="02030602050306030303" pitchFamily="18" charset="0"/>
              </a:rPr>
              <a:t>harkifna</a:t>
            </a:r>
            <a:r>
              <a:rPr lang="en-US" sz="2600" b="1" dirty="0">
                <a:latin typeface="Constantia" panose="02030602050306030303" pitchFamily="18" charset="0"/>
              </a:rPr>
              <a:t>?</a:t>
            </a:r>
            <a:endParaRPr lang="en"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3371820" cy="338554"/>
          </a:xfrm>
          <a:prstGeom prst="rect">
            <a:avLst/>
          </a:prstGeom>
          <a:noFill/>
        </p:spPr>
        <p:txBody>
          <a:bodyPr wrap="none" rtlCol="0">
            <a:spAutoFit/>
          </a:bodyPr>
          <a:lstStyle/>
          <a:p>
            <a:r>
              <a:rPr lang="en" sz="1600" b="1" dirty="0"/>
              <a:t>EGW (</a:t>
            </a:r>
            <a:r>
              <a:rPr lang="en-US" sz="1600" b="1" dirty="0"/>
              <a:t>Reflecting Christ</a:t>
            </a:r>
            <a:r>
              <a:rPr lang="en" sz="1600" b="1" dirty="0"/>
              <a:t>, August 30)</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474259" y="0"/>
            <a:ext cx="7374591"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Karaa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hundumaa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in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rakkanna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garuu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badduu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hin</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baanu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waan</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goonu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in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wallaalla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garuu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abdii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hin</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kutannu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In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ari’ataman</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garuu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hin</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gatamnu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lafaa</a:t>
            </a:r>
            <a:r>
              <a:rPr lang="en-US" b="1" dirty="0">
                <a:solidFill>
                  <a:prstClr val="black"/>
                </a:solidFill>
                <a:effectLst>
                  <a:glow rad="101600">
                    <a:srgbClr val="EEF1F5"/>
                  </a:glow>
                </a:effectLst>
                <a:latin typeface="Comic Sans MS" panose="030F0702030302020204" pitchFamily="66" charset="0"/>
              </a:rPr>
              <a:t>n </a:t>
            </a:r>
            <a:r>
              <a:rPr lang="en-US" b="1" dirty="0" err="1">
                <a:solidFill>
                  <a:prstClr val="black"/>
                </a:solidFill>
                <a:effectLst>
                  <a:glow rad="101600">
                    <a:srgbClr val="EEF1F5"/>
                  </a:glow>
                </a:effectLst>
                <a:latin typeface="Comic Sans MS" panose="030F0702030302020204" pitchFamily="66" charset="0"/>
              </a:rPr>
              <a:t>dha’amna</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garuu</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achumatti</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hin</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hafnu</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Yesuus</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jiraataa</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ta’uun</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Isaa</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dhagni</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keenya</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jiraachuu</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isaatiin</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akka</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mul’atuuf</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yeroo</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hundumaa</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milikkita</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du’atti</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geeffamuu</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Yesuus</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dhagna</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keenyatti</a:t>
            </a:r>
            <a:r>
              <a:rPr lang="en-US" b="1" dirty="0">
                <a:solidFill>
                  <a:prstClr val="black"/>
                </a:solidFill>
                <a:effectLst>
                  <a:glow rad="101600">
                    <a:srgbClr val="EEF1F5"/>
                  </a:glow>
                </a:effectLst>
                <a:latin typeface="Comic Sans MS" panose="030F0702030302020204" pitchFamily="66" charset="0"/>
              </a:rPr>
              <a:t> </a:t>
            </a:r>
            <a:r>
              <a:rPr lang="en-US" b="1" dirty="0" err="1">
                <a:solidFill>
                  <a:prstClr val="black"/>
                </a:solidFill>
                <a:effectLst>
                  <a:glow rad="101600">
                    <a:srgbClr val="EEF1F5"/>
                  </a:glow>
                </a:effectLst>
                <a:latin typeface="Comic Sans MS" panose="030F0702030302020204" pitchFamily="66" charset="0"/>
              </a:rPr>
              <a:t>baannee</a:t>
            </a:r>
            <a:r>
              <a:rPr lang="en-US" b="1" dirty="0">
                <a:solidFill>
                  <a:prstClr val="black"/>
                </a:solidFill>
                <a:effectLst>
                  <a:glow rad="101600">
                    <a:srgbClr val="EEF1F5"/>
                  </a:glow>
                </a:effectLst>
                <a:latin typeface="Comic Sans MS" panose="030F0702030302020204" pitchFamily="66" charset="0"/>
              </a:rPr>
              <a:t> in </a:t>
            </a:r>
            <a:r>
              <a:rPr lang="en-US" b="1" dirty="0" err="1">
                <a:solidFill>
                  <a:prstClr val="black"/>
                </a:solidFill>
                <a:effectLst>
                  <a:glow rad="101600">
                    <a:srgbClr val="EEF1F5"/>
                  </a:glow>
                </a:effectLst>
                <a:latin typeface="Comic Sans MS" panose="030F0702030302020204" pitchFamily="66" charset="0"/>
              </a:rPr>
              <a:t>adeemna</a:t>
            </a:r>
            <a:r>
              <a:rPr lang="en-US" b="1" dirty="0">
                <a:solidFill>
                  <a:prstClr val="black"/>
                </a:solidFill>
                <a:effectLst>
                  <a:glow rad="101600">
                    <a:srgbClr val="EEF1F5"/>
                  </a:glow>
                </a:effectLst>
                <a:latin typeface="Comic Sans MS" panose="030F0702030302020204" pitchFamily="66" charset="0"/>
              </a:rPr>
              <a:t>.</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s-ES" sz="14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(2 </a:t>
            </a:r>
            <a:r>
              <a:rPr kumimoji="0" lang="es-ES" sz="14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Qoront</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4:8–10)</a:t>
            </a: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000" b="1" dirty="0">
                <a:solidFill>
                  <a:srgbClr val="35559D"/>
                </a:solidFill>
              </a:rPr>
              <a:t>HOJII TIKSEE</a:t>
            </a:r>
          </a:p>
          <a:p>
            <a:pPr lvl="1">
              <a:spcBef>
                <a:spcPts val="600"/>
              </a:spcBef>
            </a:pPr>
            <a:r>
              <a:rPr lang="en" sz="2000" b="1" dirty="0"/>
              <a:t>Tajaajiltoota dorgomoo</a:t>
            </a:r>
          </a:p>
          <a:p>
            <a:pPr lvl="1">
              <a:spcBef>
                <a:spcPts val="600"/>
              </a:spcBef>
            </a:pPr>
            <a:r>
              <a:rPr lang="en" sz="2000" b="1" dirty="0"/>
              <a:t>Balaa tajaajilaa</a:t>
            </a:r>
          </a:p>
          <a:p>
            <a:pPr>
              <a:spcBef>
                <a:spcPts val="600"/>
              </a:spcBef>
            </a:pPr>
            <a:r>
              <a:rPr lang="en" sz="2000" b="1" dirty="0">
                <a:solidFill>
                  <a:srgbClr val="BA4242"/>
                </a:solidFill>
              </a:rPr>
              <a:t>HOJII MISEENSOTAA</a:t>
            </a:r>
          </a:p>
          <a:p>
            <a:pPr lvl="1">
              <a:spcBef>
                <a:spcPts val="600"/>
              </a:spcBef>
            </a:pPr>
            <a:r>
              <a:rPr lang="en" sz="2000" b="1" dirty="0"/>
              <a:t>Bakka bu’oota araaraa</a:t>
            </a:r>
          </a:p>
          <a:p>
            <a:pPr lvl="1">
              <a:spcBef>
                <a:spcPts val="600"/>
              </a:spcBef>
            </a:pPr>
            <a:r>
              <a:rPr lang="en" sz="2000" b="1" dirty="0"/>
              <a:t>Waamicha gara qulqullummaatti</a:t>
            </a:r>
          </a:p>
          <a:p>
            <a:pPr>
              <a:spcBef>
                <a:spcPts val="600"/>
              </a:spcBef>
            </a:pPr>
            <a:r>
              <a:rPr lang="en" sz="2000" b="1" dirty="0">
                <a:solidFill>
                  <a:srgbClr val="6B9B32"/>
                </a:solidFill>
              </a:rPr>
              <a:t>BU’AA DHAMAATII WALIINII</a:t>
            </a:r>
          </a:p>
          <a:p>
            <a:pPr lvl="1">
              <a:spcBef>
                <a:spcPts val="600"/>
              </a:spcBef>
            </a:pPr>
            <a:r>
              <a:rPr lang="en" sz="2000" b="1" dirty="0"/>
              <a:t>Jajjabinaa fi gammachuu</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707886"/>
          </a:xfrm>
          <a:prstGeom prst="rect">
            <a:avLst/>
          </a:prstGeom>
          <a:noFill/>
        </p:spPr>
        <p:txBody>
          <a:bodyPr wrap="square" rtlCol="0">
            <a:spAutoFit/>
          </a:bodyPr>
          <a:lstStyle/>
          <a:p>
            <a:pPr>
              <a:spcBef>
                <a:spcPts val="600"/>
              </a:spcBef>
            </a:pPr>
            <a:r>
              <a:rPr lang="en" sz="2000" b="1" dirty="0"/>
              <a:t>Jireenyi tikee mijataa dha eenyutu jedhe? Tajaajiltoonni wangeelaa itti gaafatamummaa guddaa baatu, dhamaatiin isaaniis balaa irraa bilisa miti.</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Yeroo waldaan tajaajiltota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ishee wajjin ta’uudhaan jijjiirama murteessaa akkaataa jireenyaa keessatti fudhattu, daandii jajjabinaa fi gammachuu hundumaaf ta’uudhaan, hojii araarsuu hojjeta. </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015663"/>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Jaalalli isaan</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lubbuu badaa jiraniif qaban</a:t>
            </a:r>
            <a:r>
              <a:rPr lang="en" sz="2000" b="1" dirty="0">
                <a:solidFill>
                  <a:prstClr val="black"/>
                </a:solidFill>
              </a:rPr>
              <a:t>, kunuunsi jabaan warra </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wangeela fudhatan bakkatti eeguu fi isaan ijaaruuf gochuun irra jiru, amala tajaajiltoota dhugaa yeeyyii butatu irraa adda taasisu dha. </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en-US"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HOJII TIKSEE</a:t>
            </a:r>
            <a:endPar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n" sz="4400" b="1" spc="600" dirty="0">
                <a:ln w="13462">
                  <a:noFill/>
                  <a:prstDash val="solid"/>
                </a:ln>
                <a:solidFill>
                  <a:schemeClr val="accent2">
                    <a:lumMod val="75000"/>
                  </a:schemeClr>
                </a:solidFill>
                <a:effectLst>
                  <a:outerShdw dist="25400" dir="2700000" algn="bl" rotWithShape="0">
                    <a:srgbClr val="FFFF00"/>
                  </a:outerShdw>
                </a:effectLst>
              </a:rPr>
              <a:t>TAJAAJILTOOTA DORGOMOO</a:t>
            </a: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83810"/>
            <a:ext cx="6664717" cy="1477328"/>
          </a:xfrm>
          <a:prstGeom prst="rect">
            <a:avLst/>
          </a:prstGeom>
          <a:noFill/>
        </p:spPr>
        <p:txBody>
          <a:bodyPr wrap="square" rtlCol="0">
            <a:spAutoFit/>
          </a:bodyPr>
          <a:lstStyle/>
          <a:p>
            <a:pPr>
              <a:spcBef>
                <a:spcPts val="600"/>
              </a:spcBef>
            </a:pPr>
            <a:r>
              <a:rPr lang="en" b="1" dirty="0"/>
              <a:t>Waantotni tokko tokko yeroo keessayyuu badaa hin jijjiiraman. Xalayoonni beekamtii namaaf kennuu, akkuma jaarraa tokkoffaa keessaa, har’a iyyuu balbala namaaf banu. Waldaa Qorontoos keessatti fudhatamuudhaaf Phaawuloos xalayaa beekamtii isa barbaachisee? (2 Qoront. 3:1)</a:t>
            </a:r>
          </a:p>
        </p:txBody>
      </p:sp>
      <p:sp>
        <p:nvSpPr>
          <p:cNvPr id="5" name="CuadroTexto 4">
            <a:extLst>
              <a:ext uri="{FF2B5EF4-FFF2-40B4-BE49-F238E27FC236}">
                <a16:creationId xmlns:a16="http://schemas.microsoft.com/office/drawing/2014/main" id="{07D7612D-EB89-8A24-5E7C-01418387F883}"/>
              </a:ext>
            </a:extLst>
          </p:cNvPr>
          <p:cNvSpPr txBox="1"/>
          <p:nvPr/>
        </p:nvSpPr>
        <p:spPr>
          <a:xfrm>
            <a:off x="3209365" y="658061"/>
            <a:ext cx="8489576"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en-US" b="1" dirty="0" err="1">
                <a:solidFill>
                  <a:srgbClr val="7030A0"/>
                </a:solidFill>
                <a:latin typeface="Comic Sans MS" panose="030F0702030302020204" pitchFamily="66" charset="0"/>
              </a:rPr>
              <a:t>Caaffanni</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keenya</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inni</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nuuf</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dubbatu</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inni</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namni</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hundinuu</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akka</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beekuuf</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akka</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dubbisuuf</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garaa</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keenyatti</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caafame</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isinuma</a:t>
            </a:r>
            <a:r>
              <a:rPr lang="en-US" b="1" dirty="0">
                <a:solidFill>
                  <a:srgbClr val="7030A0"/>
                </a:solidFill>
                <a:latin typeface="Comic Sans MS" panose="030F0702030302020204" pitchFamily="66" charset="0"/>
              </a:rPr>
              <a:t>.</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(2 Qoront. 3:2)</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7520216" y="4603123"/>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23391" y="4025311"/>
            <a:ext cx="5230762" cy="1477328"/>
          </a:xfrm>
          <a:prstGeom prst="rect">
            <a:avLst/>
          </a:prstGeom>
          <a:noFill/>
        </p:spPr>
        <p:txBody>
          <a:bodyPr wrap="square">
            <a:spAutoFit/>
          </a:bodyPr>
          <a:lstStyle/>
          <a:p>
            <a:pPr>
              <a:spcBef>
                <a:spcPts val="600"/>
              </a:spcBef>
            </a:pPr>
            <a:r>
              <a:rPr lang="en" b="1" dirty="0"/>
              <a:t>Phaawuloosii fi gargaartotni isaa “akka tajaajiltoota kakuu haaraatti dorgomoo turan” (2 Qor. 3:6). Kakuu ulfina qabeessa, karaa Hafuuraa jireenya bara baraatiif onnee irratti barreeffame dha. </a:t>
            </a: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27107" y="2808449"/>
            <a:ext cx="671789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Xalayaa beekamtii jira jedhamu qaba ture: innis</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warra Qorontoos mataa isaaniiti </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(2 Qor. 3:2). Onneen isaanii ayyaana Waaqayyootiin jijjiirame, innis karaa lallabbii ergamaa Phaawuloosii fi namoota isaa wajjin hojjetaniiti</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(2 Qor. 3:3).</a:t>
            </a: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549949"/>
            <a:ext cx="5542088"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Garuu kaan kakuu biraa hordofan, innis fayyinni hojii Seeraa isa dhagaa irratti</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barreeffameen, inni immoo ulfina ayyaanaa akka isaan hin argine isaan ittise</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 (2 Qor. 3:7-9).</a:t>
            </a: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BALAA TAJAAJILAA</a:t>
            </a: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Akkuma</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ayyaanni</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Waaqayyoo</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caalaatti</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baay’ate</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irraa</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hafe</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warri</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ulfina</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Waaqayyootiif</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galata</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dhi’eessanis</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akka</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baa’yataniif</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kun</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hundinuu</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isiniif</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ta’e</a:t>
            </a:r>
            <a:r>
              <a:rPr lang="en-U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 Qoront. 4:15)</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867525" cy="1631216"/>
          </a:xfrm>
          <a:prstGeom prst="rect">
            <a:avLst/>
          </a:prstGeom>
          <a:noFill/>
        </p:spPr>
        <p:txBody>
          <a:bodyPr wrap="square" rtlCol="0">
            <a:spAutoFit/>
          </a:bodyPr>
          <a:lstStyle/>
          <a:p>
            <a:pPr>
              <a:spcBef>
                <a:spcPts val="600"/>
              </a:spcBef>
            </a:pPr>
            <a:r>
              <a:rPr lang="en" sz="2000" b="1" dirty="0"/>
              <a:t>Phaawuloos balaa tajaajilli qabu hubateeras baateeras. Balaan kun gatii akka qabus bareera, namoota warra carraa fayyinaa bira akka gaa’an barbaaduuf jecha jaalala irraa kan ka’e baate (2 Qor. 4:15). Hundumaa caalaa, wabii gargaarsa Waaqaa qaba (2 Qor. 4:7-9):</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2524067574"/>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en" sz="2000" b="1" dirty="0"/>
              <a:t>Wangeelli dadhabbii namaa keessaan lallabama, akkasitti ulfinni isaa kan Waaqayyoo qofaa taa’a.</a:t>
            </a: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015663"/>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Dhiphinni, “muddama salphaa yeroo gabaabduuf turu dha” yeroo “ulfina dinqisiisaa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fi bara baraa” isa yeroo du’aa ka’uutti argachuuf adeemnuu wajjin wal bira qabamu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Qor. 4:14-18).</a:t>
            </a: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en-US" sz="6000" b="1" dirty="0">
                <a:ln w="9525">
                  <a:solidFill>
                    <a:schemeClr val="bg1"/>
                  </a:solidFill>
                  <a:prstDash val="solid"/>
                </a:ln>
                <a:solidFill>
                  <a:srgbClr val="C00000"/>
                </a:solidFill>
                <a:effectLst>
                  <a:outerShdw blurRad="12700" dist="38100" dir="2700000" algn="tl" rotWithShape="0">
                    <a:srgbClr val="FFC000"/>
                  </a:outerShdw>
                </a:effectLst>
              </a:rPr>
              <a:t>HOJII MISEENSOTAA</a:t>
            </a:r>
            <a:endParaRPr lang="en" sz="6000" b="1" dirty="0">
              <a:ln w="9525">
                <a:solidFill>
                  <a:schemeClr val="bg1"/>
                </a:solidFill>
                <a:prstDash val="solid"/>
              </a:ln>
              <a:solidFill>
                <a:srgbClr val="C00000"/>
              </a:solidFill>
              <a:effectLst>
                <a:outerShdw blurRad="12700" dist="38100" dir="2700000" algn="tl" rotWithShape="0">
                  <a:srgbClr val="FFC000"/>
                </a:outerShdw>
              </a:effectLst>
            </a:endParaRP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dirty="0">
                <a:ln/>
                <a:solidFill>
                  <a:schemeClr val="accent3"/>
                </a:solidFill>
              </a:rPr>
              <a:t>BAKKA BU’OOTA ARAARAA</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1963271" y="655336"/>
            <a:ext cx="8369873" cy="584775"/>
          </a:xfrm>
          <a:prstGeom prst="rect">
            <a:avLst/>
          </a:prstGeom>
          <a:noFill/>
        </p:spPr>
        <p:txBody>
          <a:bodyPr wrap="square">
            <a:spAutoFit/>
          </a:bodyPr>
          <a:lstStyle/>
          <a:p>
            <a:pPr algn="ctr"/>
            <a:r>
              <a:rPr lang="en" sz="1600" b="1" dirty="0">
                <a:solidFill>
                  <a:schemeClr val="accent6">
                    <a:lumMod val="50000"/>
                  </a:schemeClr>
                </a:solidFill>
                <a:latin typeface="Comic Sans MS" panose="030F0702030302020204" pitchFamily="66" charset="0"/>
              </a:rPr>
              <a:t>“</a:t>
            </a:r>
            <a:r>
              <a:rPr lang="en-US" sz="1600" b="1" dirty="0" err="1">
                <a:solidFill>
                  <a:schemeClr val="accent6">
                    <a:lumMod val="50000"/>
                  </a:schemeClr>
                </a:solidFill>
                <a:latin typeface="Comic Sans MS" panose="030F0702030302020204" pitchFamily="66" charset="0"/>
              </a:rPr>
              <a:t>Kun</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hundumtuu</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Waaqayyo</a:t>
            </a:r>
            <a:r>
              <a:rPr lang="en-US" sz="1600" b="1" dirty="0">
                <a:solidFill>
                  <a:schemeClr val="accent6">
                    <a:lumMod val="50000"/>
                  </a:schemeClr>
                </a:solidFill>
                <a:latin typeface="Comic Sans MS" panose="030F0702030302020204" pitchFamily="66" charset="0"/>
              </a:rPr>
              <a:t> Isa </a:t>
            </a:r>
            <a:r>
              <a:rPr lang="en-US" sz="1600" b="1" dirty="0" err="1">
                <a:solidFill>
                  <a:schemeClr val="accent6">
                    <a:lumMod val="50000"/>
                  </a:schemeClr>
                </a:solidFill>
                <a:latin typeface="Comic Sans MS" panose="030F0702030302020204" pitchFamily="66" charset="0"/>
              </a:rPr>
              <a:t>karaa</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Kiristoos</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ofitti</a:t>
            </a:r>
            <a:r>
              <a:rPr lang="en-US" sz="1600" b="1" dirty="0">
                <a:solidFill>
                  <a:schemeClr val="accent6">
                    <a:lumMod val="50000"/>
                  </a:schemeClr>
                </a:solidFill>
                <a:latin typeface="Comic Sans MS" panose="030F0702030302020204" pitchFamily="66" charset="0"/>
              </a:rPr>
              <a:t> nu </a:t>
            </a:r>
            <a:r>
              <a:rPr lang="en-US" sz="1600" b="1" dirty="0" err="1">
                <a:solidFill>
                  <a:schemeClr val="accent6">
                    <a:lumMod val="50000"/>
                  </a:schemeClr>
                </a:solidFill>
                <a:latin typeface="Comic Sans MS" panose="030F0702030302020204" pitchFamily="66" charset="0"/>
              </a:rPr>
              <a:t>araarse</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biraa</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ta’e</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Inni</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hojii</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araarsuu</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Isaa</a:t>
            </a:r>
            <a:r>
              <a:rPr lang="en-US" sz="1600" b="1" dirty="0">
                <a:solidFill>
                  <a:schemeClr val="accent6">
                    <a:lumMod val="50000"/>
                  </a:schemeClr>
                </a:solidFill>
                <a:latin typeface="Comic Sans MS" panose="030F0702030302020204" pitchFamily="66" charset="0"/>
              </a:rPr>
              <a:t> kanas </a:t>
            </a:r>
            <a:r>
              <a:rPr lang="en-US" sz="1600" b="1" dirty="0" err="1">
                <a:solidFill>
                  <a:schemeClr val="accent6">
                    <a:lumMod val="50000"/>
                  </a:schemeClr>
                </a:solidFill>
                <a:latin typeface="Comic Sans MS" panose="030F0702030302020204" pitchFamily="66" charset="0"/>
              </a:rPr>
              <a:t>naootatti</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akka</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dabarsinuuf</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nuuf</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kenne</a:t>
            </a:r>
            <a:r>
              <a:rPr lang="en-US" sz="1600" b="1" dirty="0">
                <a:solidFill>
                  <a:schemeClr val="accent6">
                    <a:lumMod val="50000"/>
                  </a:schemeClr>
                </a:solidFill>
                <a:latin typeface="Comic Sans MS" panose="030F0702030302020204" pitchFamily="66" charset="0"/>
              </a:rPr>
              <a:t>.</a:t>
            </a:r>
            <a:r>
              <a:rPr lang="en" sz="1600" b="1" dirty="0">
                <a:solidFill>
                  <a:schemeClr val="accent6">
                    <a:lumMod val="50000"/>
                  </a:schemeClr>
                </a:solidFill>
                <a:latin typeface="Comic Sans MS" panose="030F0702030302020204" pitchFamily="66" charset="0"/>
              </a:rPr>
              <a:t>” </a:t>
            </a:r>
            <a:r>
              <a:rPr lang="en" sz="1400" b="1" dirty="0">
                <a:solidFill>
                  <a:schemeClr val="accent6">
                    <a:lumMod val="50000"/>
                  </a:schemeClr>
                </a:solidFill>
                <a:latin typeface="Comic Sans MS" panose="030F0702030302020204" pitchFamily="66" charset="0"/>
              </a:rPr>
              <a:t>(2 Qoront. 5:18)</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24870"/>
            <a:ext cx="6833419" cy="1323439"/>
          </a:xfrm>
          <a:prstGeom prst="rect">
            <a:avLst/>
          </a:prstGeom>
          <a:noFill/>
        </p:spPr>
        <p:txBody>
          <a:bodyPr wrap="square" rtlCol="0">
            <a:spAutoFit/>
          </a:bodyPr>
          <a:lstStyle/>
          <a:p>
            <a:pPr>
              <a:spcBef>
                <a:spcPts val="600"/>
              </a:spcBef>
            </a:pPr>
            <a:r>
              <a:rPr lang="en" sz="2000" b="1" dirty="0"/>
              <a:t>Humni jireenya waldaa (fi tokkoo tokkoo miseensaa) bituu qabu isa kana dha: innis “jaalalli Kiristoos nu dirqisiisuu isaati” (2 Qor. 5:14). Jaalalli kun maal of keessaa qaba, maaltus nu dirqisiisa?</a:t>
            </a: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1670831479"/>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254645"/>
            <a:ext cx="7969640" cy="1631216"/>
          </a:xfrm>
          <a:prstGeom prst="rect">
            <a:avLst/>
          </a:prstGeom>
          <a:noFill/>
        </p:spPr>
        <p:txBody>
          <a:bodyPr wrap="square" rtlCol="0">
            <a:spAutoFit/>
          </a:bodyPr>
          <a:lstStyle/>
          <a:p>
            <a:pPr>
              <a:spcBef>
                <a:spcPts val="600"/>
              </a:spcBef>
            </a:pPr>
            <a:r>
              <a:rPr lang="en" sz="2000" b="1" dirty="0"/>
              <a:t>Jaalalli Kiristoos egaatii, gara jireenya jijjiiramaatti nu geessa. Jaalala Kiristoosiin jiraachuunis jaalala sana namoota biroof akka qoodnu nu godha, kun immoo ergaa abdii akka fudhataniif isaan waamuutti nu qajeelcha: innis “Waaqayyotti araaramaa” kan jedhu dha (2 Qor. 5:20).</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23220"/>
          </a:xfrm>
          <a:prstGeom prst="rect">
            <a:avLst/>
          </a:prstGeom>
          <a:noFill/>
        </p:spPr>
        <p:txBody>
          <a:bodyPr wrap="square">
            <a:spAutoFit/>
          </a:bodyPr>
          <a:lstStyle/>
          <a:p>
            <a:pPr algn="ctr"/>
            <a:r>
              <a:rPr lang="en" sz="28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WAAMICHA GARA QULQULLUMMAATTI</a:t>
            </a:r>
          </a:p>
        </p:txBody>
      </p:sp>
      <p:sp>
        <p:nvSpPr>
          <p:cNvPr id="4" name="CuadroTexto 3">
            <a:extLst>
              <a:ext uri="{FF2B5EF4-FFF2-40B4-BE49-F238E27FC236}">
                <a16:creationId xmlns:a16="http://schemas.microsoft.com/office/drawing/2014/main" id="{C342F99C-02E3-EDE9-E014-12DB33F9F14E}"/>
              </a:ext>
            </a:extLst>
          </p:cNvPr>
          <p:cNvSpPr txBox="1"/>
          <p:nvPr/>
        </p:nvSpPr>
        <p:spPr>
          <a:xfrm>
            <a:off x="5838825" y="-32527"/>
            <a:ext cx="6353175" cy="1477328"/>
          </a:xfrm>
          <a:prstGeom prst="rect">
            <a:avLst/>
          </a:prstGeom>
          <a:noFill/>
        </p:spPr>
        <p:txBody>
          <a:bodyPr wrap="square">
            <a:spAutoFit/>
          </a:bodyPr>
          <a:lstStyle/>
          <a:p>
            <a:pPr algn="ctr"/>
            <a:r>
              <a:rPr lang="en" b="1" dirty="0">
                <a:solidFill>
                  <a:schemeClr val="accent3">
                    <a:lumMod val="50000"/>
                  </a:schemeClr>
                </a:solidFill>
                <a:latin typeface="Comic Sans MS" panose="030F0702030302020204" pitchFamily="66" charset="0"/>
              </a:rPr>
              <a:t>“</a:t>
            </a:r>
            <a:r>
              <a:rPr lang="en-US" b="1" dirty="0" err="1">
                <a:solidFill>
                  <a:schemeClr val="accent3">
                    <a:lumMod val="50000"/>
                  </a:schemeClr>
                </a:solidFill>
                <a:latin typeface="Comic Sans MS" panose="030F0702030302020204" pitchFamily="66" charset="0"/>
              </a:rPr>
              <a:t>Yaa</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michootako</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Abdii</a:t>
            </a:r>
            <a:r>
              <a:rPr lang="en-US" b="1" dirty="0">
                <a:solidFill>
                  <a:schemeClr val="accent3">
                    <a:lumMod val="50000"/>
                  </a:schemeClr>
                </a:solidFill>
                <a:latin typeface="Comic Sans MS" panose="030F0702030302020204" pitchFamily="66" charset="0"/>
              </a:rPr>
              <a:t> kana </a:t>
            </a:r>
            <a:r>
              <a:rPr lang="en-US" b="1" dirty="0" err="1">
                <a:solidFill>
                  <a:schemeClr val="accent3">
                    <a:lumMod val="50000"/>
                  </a:schemeClr>
                </a:solidFill>
                <a:latin typeface="Comic Sans MS" panose="030F0702030302020204" pitchFamily="66" charset="0"/>
              </a:rPr>
              <a:t>erga</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qabaannee</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kottaa</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waanuma</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dhagna</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keenyaa</a:t>
            </a:r>
            <a:r>
              <a:rPr lang="en-US" b="1" dirty="0">
                <a:solidFill>
                  <a:schemeClr val="accent3">
                    <a:lumMod val="50000"/>
                  </a:schemeClr>
                </a:solidFill>
                <a:latin typeface="Comic Sans MS" panose="030F0702030302020204" pitchFamily="66" charset="0"/>
              </a:rPr>
              <a:t> fi </a:t>
            </a:r>
            <a:r>
              <a:rPr lang="en-US" b="1" dirty="0" err="1">
                <a:solidFill>
                  <a:schemeClr val="accent3">
                    <a:lumMod val="50000"/>
                  </a:schemeClr>
                </a:solidFill>
                <a:latin typeface="Comic Sans MS" panose="030F0702030302020204" pitchFamily="66" charset="0"/>
              </a:rPr>
              <a:t>hafuura</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keenya</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xureessuttii</a:t>
            </a:r>
            <a:r>
              <a:rPr lang="en-US" b="1" dirty="0">
                <a:solidFill>
                  <a:schemeClr val="accent3">
                    <a:lumMod val="50000"/>
                  </a:schemeClr>
                </a:solidFill>
                <a:latin typeface="Comic Sans MS" panose="030F0702030302020204" pitchFamily="66" charset="0"/>
              </a:rPr>
              <a:t> of in </a:t>
            </a:r>
            <a:r>
              <a:rPr lang="en-US" b="1" dirty="0" err="1">
                <a:solidFill>
                  <a:schemeClr val="accent3">
                    <a:lumMod val="50000"/>
                  </a:schemeClr>
                </a:solidFill>
                <a:latin typeface="Comic Sans MS" panose="030F0702030302020204" pitchFamily="66" charset="0"/>
              </a:rPr>
              <a:t>qulleessina</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Waaqayyoon</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sodaachuutti</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jiraachuudhaanis</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qulqullummaa</a:t>
            </a:r>
            <a:r>
              <a:rPr lang="en-US" b="1" dirty="0">
                <a:solidFill>
                  <a:schemeClr val="accent3">
                    <a:lumMod val="50000"/>
                  </a:schemeClr>
                </a:solidFill>
                <a:latin typeface="Comic Sans MS" panose="030F0702030302020204" pitchFamily="66" charset="0"/>
              </a:rPr>
              <a:t> </a:t>
            </a:r>
            <a:r>
              <a:rPr lang="en-US" b="1" dirty="0" err="1">
                <a:solidFill>
                  <a:schemeClr val="accent3">
                    <a:lumMod val="50000"/>
                  </a:schemeClr>
                </a:solidFill>
                <a:latin typeface="Comic Sans MS" panose="030F0702030302020204" pitchFamily="66" charset="0"/>
              </a:rPr>
              <a:t>fiixaan</a:t>
            </a:r>
            <a:r>
              <a:rPr lang="en-US" b="1" dirty="0">
                <a:solidFill>
                  <a:schemeClr val="accent3">
                    <a:lumMod val="50000"/>
                  </a:schemeClr>
                </a:solidFill>
                <a:latin typeface="Comic Sans MS" panose="030F0702030302020204" pitchFamily="66" charset="0"/>
              </a:rPr>
              <a:t> in </a:t>
            </a:r>
            <a:r>
              <a:rPr lang="en-US" b="1" dirty="0" err="1">
                <a:solidFill>
                  <a:schemeClr val="accent3">
                    <a:lumMod val="50000"/>
                  </a:schemeClr>
                </a:solidFill>
                <a:latin typeface="Comic Sans MS" panose="030F0702030302020204" pitchFamily="66" charset="0"/>
              </a:rPr>
              <a:t>baafanna</a:t>
            </a:r>
            <a:r>
              <a:rPr lang="en-US" b="1" dirty="0">
                <a:solidFill>
                  <a:schemeClr val="accent3">
                    <a:lumMod val="50000"/>
                  </a:schemeClr>
                </a:solidFill>
                <a:latin typeface="Comic Sans MS" panose="030F0702030302020204" pitchFamily="66" charset="0"/>
              </a:rPr>
              <a:t>.</a:t>
            </a:r>
            <a:r>
              <a:rPr lang="en" b="1" dirty="0">
                <a:solidFill>
                  <a:schemeClr val="accent3">
                    <a:lumMod val="50000"/>
                  </a:schemeClr>
                </a:solidFill>
                <a:latin typeface="Comic Sans MS" panose="030F0702030302020204" pitchFamily="66" charset="0"/>
              </a:rPr>
              <a:t>” </a:t>
            </a:r>
            <a:r>
              <a:rPr lang="en" sz="1400" b="1" dirty="0">
                <a:solidFill>
                  <a:schemeClr val="accent3">
                    <a:lumMod val="50000"/>
                  </a:schemeClr>
                </a:solidFill>
                <a:latin typeface="Comic Sans MS" panose="030F0702030302020204" pitchFamily="66" charset="0"/>
              </a:rPr>
              <a:t>(2 Qoront. 7:1)</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0" y="2872712"/>
            <a:ext cx="7249528" cy="677108"/>
          </a:xfrm>
          <a:prstGeom prst="rect">
            <a:avLst/>
          </a:prstGeom>
          <a:noFill/>
        </p:spPr>
        <p:txBody>
          <a:bodyPr wrap="square" rtlCol="0">
            <a:spAutoFit/>
          </a:bodyPr>
          <a:lstStyle/>
          <a:p>
            <a:pPr>
              <a:spcBef>
                <a:spcPts val="600"/>
              </a:spcBef>
            </a:pPr>
            <a:r>
              <a:rPr lang="en" sz="1900" b="1" dirty="0"/>
              <a:t>Waamichi gara qulqullummaatti godhamu jireenya guyyaa guyyaa kan tajaajiltootaa fi kan miseensaa irratti dhiibbaa qaba:</a:t>
            </a: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521290705"/>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5838826" y="1415689"/>
            <a:ext cx="6353176" cy="1015663"/>
          </a:xfrm>
          <a:prstGeom prst="rect">
            <a:avLst/>
          </a:prstGeom>
          <a:noFill/>
        </p:spPr>
        <p:txBody>
          <a:bodyPr wrap="square" rtlCol="0">
            <a:spAutoFit/>
          </a:bodyPr>
          <a:lstStyle/>
          <a:p>
            <a:pPr>
              <a:spcBef>
                <a:spcPts val="600"/>
              </a:spcBef>
            </a:pPr>
            <a:r>
              <a:rPr lang="en" sz="2000" b="1" dirty="0"/>
              <a:t>Kakuu Moofaa keessaa bakka adda addaatii fudhatee itti makuudhaan, waamicha gara qulqullummaa fi bu’aa isaatiitti godhu walitti qaba (2 Qor.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462122283"/>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864</TotalTime>
  <Words>1171</Words>
  <Application>Microsoft Office PowerPoint</Application>
  <PresentationFormat>Panorámica</PresentationFormat>
  <Paragraphs>78</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Aptos</vt:lpstr>
      <vt:lpstr>Constantia</vt:lpstr>
      <vt:lpstr>Comic Sans MS</vt:lpstr>
      <vt:lpstr>Aptos Display</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90</cp:revision>
  <dcterms:created xsi:type="dcterms:W3CDTF">2026-07-25T16:44:22Z</dcterms:created>
  <dcterms:modified xsi:type="dcterms:W3CDTF">2026-09-04T13:25:37Z</dcterms:modified>
</cp:coreProperties>
</file>