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00" d="100"/>
          <a:sy n="100" d="100"/>
        </p:scale>
        <p:origin x="96" y="18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en" sz="2000" dirty="0">
              <a:effectLst/>
            </a:rPr>
            <a:t>Waaqayyo jalqabatti akkamitti namaa wajjin wal quunnama ture?</a:t>
          </a: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n"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pPr>
            <a:defRPr b="1"/>
          </a:pPr>
          <a:r>
            <a:rPr lang="en" sz="2000" dirty="0">
              <a:effectLst/>
            </a:rPr>
            <a:t>Namni Waaqaa wajjin akkamitti wal quunnamtii dhaabe?</a:t>
          </a: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n" sz="2000">
              <a:effectLst>
                <a:outerShdw blurRad="38100" dist="38100" dir="2700000" algn="tl">
                  <a:srgbClr val="000000">
                    <a:alpha val="43137"/>
                  </a:srgbClr>
                </a:outerShdw>
              </a:effectLst>
            </a:rPr>
            <a:t>2</a:t>
          </a:r>
        </a:p>
      </dgm:t>
    </dgm:pt>
    <dgm:pt modelId="{C2BA3E86-0F26-4596-A0F2-D14E11658C57}">
      <dgm:prSet custT="1"/>
      <dgm:spPr/>
      <dgm:t>
        <a:bodyPr/>
        <a:lstStyle/>
        <a:p>
          <a:pPr>
            <a:defRPr b="1"/>
          </a:pPr>
          <a:r>
            <a:rPr lang="en" sz="2000" dirty="0">
              <a:effectLst/>
            </a:rPr>
            <a:t>Waaqayyo akkamitti wal quunnamtii kana iddootti deebisuu yaale?</a:t>
          </a: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n" sz="2000">
              <a:effectLst>
                <a:outerShdw blurRad="38100" dist="38100" dir="2700000" algn="tl">
                  <a:srgbClr val="000000">
                    <a:alpha val="43137"/>
                  </a:srgbClr>
                </a:outerShdw>
              </a:effectLst>
            </a:rPr>
            <a:t>3</a:t>
          </a:r>
        </a:p>
      </dgm:t>
    </dgm:pt>
    <dgm:pt modelId="{19F867EE-A6CF-4EC1-B7D0-A041C3631F9B}">
      <dgm:prSet custT="1"/>
      <dgm:spPr/>
      <dgm:t>
        <a:bodyPr/>
        <a:lstStyle/>
        <a:p>
          <a:pPr>
            <a:defRPr b="1"/>
          </a:pPr>
          <a:r>
            <a:rPr lang="en" sz="2000" dirty="0">
              <a:effectLst/>
            </a:rPr>
            <a:t>Maaliif kallattiidhaan Waaqayyoon quunnamuu hin dandeenyu amma?</a:t>
          </a: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n" sz="2000">
              <a:effectLst>
                <a:outerShdw blurRad="38100" dist="38100" dir="2700000" algn="tl">
                  <a:srgbClr val="000000">
                    <a:alpha val="43137"/>
                  </a:srgbClr>
                </a:outerShdw>
              </a:effectLst>
            </a:rPr>
            <a:t>4</a:t>
          </a:r>
        </a:p>
      </dgm:t>
    </dgm:pt>
    <dgm:pt modelId="{8B0C7391-E68C-4682-8A4C-4B9C2D645174}">
      <dgm:prSet custT="1"/>
      <dgm:spPr/>
      <dgm:t>
        <a:bodyPr/>
        <a:lstStyle/>
        <a:p>
          <a:pPr>
            <a:defRPr b="1"/>
          </a:pPr>
          <a:r>
            <a:rPr lang="en" sz="2000" dirty="0">
              <a:effectLst/>
            </a:rPr>
            <a:t>Waaqayyoo wajjin akkamitti wal quunnamuu dandeenya har’a?</a:t>
          </a: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n"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en" sz="1400" b="1" dirty="0">
              <a:effectLst>
                <a:outerShdw blurRad="38100" dist="38100" dir="2700000" algn="tl">
                  <a:srgbClr val="000000"/>
                </a:outerShdw>
              </a:effectLst>
            </a:rPr>
            <a:t>Hewaaniif</a:t>
          </a: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600" b="1" dirty="0"/>
            <a:t>Miixuudhaan mucaa da’uu</a:t>
          </a:r>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021B1DB6-D02A-4E8D-B7AC-E836E3BCA7A6}">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600" b="1" dirty="0"/>
            <a:t>Addaamii wajjin walqixxummaa dhabuu</a:t>
          </a:r>
          <a:endParaRPr lang="en" sz="1700" b="1" dirty="0"/>
        </a:p>
      </dgm:t>
    </dgm:pt>
    <dgm:pt modelId="{9980F73C-CB45-44FA-9E3C-0564EF0282B4}" type="parTrans" cxnId="{FE8D0AF2-A7D8-4F17-9956-1E2713BF40E1}">
      <dgm:prSet/>
      <dgm:spPr/>
      <dgm:t>
        <a:bodyPr/>
        <a:lstStyle/>
        <a:p>
          <a:endParaRPr lang="es-ES" sz="1800" b="1"/>
        </a:p>
      </dgm:t>
    </dgm:pt>
    <dgm:pt modelId="{562E4D6F-CBD1-400A-9A10-C59C93F50E3B}" type="sibTrans" cxnId="{FE8D0AF2-A7D8-4F17-9956-1E2713BF40E1}">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en" sz="1600" b="1" dirty="0">
              <a:effectLst>
                <a:outerShdw blurRad="38100" dist="38100" dir="2700000" algn="tl">
                  <a:srgbClr val="000000"/>
                </a:outerShdw>
              </a:effectLst>
            </a:rPr>
            <a:t>Addaamiif</a:t>
          </a: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Dafqee akka hojjetu</a:t>
          </a:r>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8BEAD1FD-ECBD-4D3D-B0C1-7E2E90F51283}">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en" sz="1800" b="1" dirty="0"/>
            <a:t>Nyaata akka facaafatu</a:t>
          </a:r>
        </a:p>
      </dgm:t>
    </dgm:pt>
    <dgm:pt modelId="{889DB5CB-48AE-4F98-8F96-B4F9A4CD236A}" type="parTrans" cxnId="{F6F6539F-B9D9-4B24-B0BE-8C488D125352}">
      <dgm:prSet/>
      <dgm:spPr/>
      <dgm:t>
        <a:bodyPr/>
        <a:lstStyle/>
        <a:p>
          <a:endParaRPr lang="es-ES" sz="1800" b="1"/>
        </a:p>
      </dgm:t>
    </dgm:pt>
    <dgm:pt modelId="{413303E2-B150-4A8E-9770-D00A2A18B900}" type="sibTrans" cxnId="{F6F6539F-B9D9-4B24-B0BE-8C488D125352}">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en" sz="1800" b="1" dirty="0">
              <a:effectLst>
                <a:outerShdw blurRad="38100" dist="38100" dir="2700000" algn="tl">
                  <a:srgbClr val="000000"/>
                </a:outerShdw>
              </a:effectLst>
            </a:rPr>
            <a:t>Hundaaf</a:t>
          </a: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Du’a</a:t>
          </a:r>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5EC58BFE-0277-4390-AD79-14367E5AD8E1}">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en" sz="1800" b="1" dirty="0"/>
            <a:t>Waaqattii addaan ba’uu</a:t>
          </a:r>
        </a:p>
      </dgm:t>
    </dgm:pt>
    <dgm:pt modelId="{975FFBFA-8CE4-4038-9454-FE4F568E1493}" type="parTrans" cxnId="{D2B10AC4-FF0E-4496-AC06-B1CB3A1B5092}">
      <dgm:prSet/>
      <dgm:spPr/>
      <dgm:t>
        <a:bodyPr/>
        <a:lstStyle/>
        <a:p>
          <a:endParaRPr lang="es-ES" sz="1800" b="1"/>
        </a:p>
      </dgm:t>
    </dgm:pt>
    <dgm:pt modelId="{E31A2FE3-746B-4027-9AED-25B655BA209D}" type="sibTrans" cxnId="{D2B10AC4-FF0E-4496-AC06-B1CB3A1B5092}">
      <dgm:prSet/>
      <dgm:spPr/>
      <dgm:t>
        <a:bodyPr/>
        <a:lstStyle/>
        <a:p>
          <a:endParaRPr lang="es-ES" sz="1800" b="1"/>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Y="-41141">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10364" custLinFactNeighborY="-49406">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142910"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94767"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42910"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94767" custScaleY="110364" custLinFactNeighborY="71931">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1E306D33-991A-44C5-8E65-F72783978976}" type="presOf" srcId="{8BEAD1FD-ECBD-4D3D-B0C1-7E2E90F51283}" destId="{B88879ED-2486-40B7-B176-CD90F8AE9BD1}" srcOrd="0" destOrd="1"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6F6539F-B9D9-4B24-B0BE-8C488D125352}" srcId="{2BE56907-F565-4D5E-AC3C-22AF77149957}" destId="{8BEAD1FD-ECBD-4D3D-B0C1-7E2E90F51283}" srcOrd="1" destOrd="0" parTransId="{889DB5CB-48AE-4F98-8F96-B4F9A4CD236A}" sibTransId="{413303E2-B150-4A8E-9770-D00A2A18B900}"/>
    <dgm:cxn modelId="{986EA7A1-AC1F-4BF6-B120-37A037240DEF}" type="presOf" srcId="{5EC58BFE-0277-4390-AD79-14367E5AD8E1}" destId="{10EEF041-E6A6-492D-A7E3-3DB76943A600}" srcOrd="0" destOrd="1" presId="urn:microsoft.com/office/officeart/2005/8/layout/chevron2"/>
    <dgm:cxn modelId="{3CD145BF-3AD1-4EBF-AEFE-01581B9A56AD}" type="presOf" srcId="{B63DCA7F-8D28-40AA-A3F8-06F54B6ED480}" destId="{10EEF041-E6A6-492D-A7E3-3DB76943A600}" srcOrd="0" destOrd="0" presId="urn:microsoft.com/office/officeart/2005/8/layout/chevron2"/>
    <dgm:cxn modelId="{D2B10AC4-FF0E-4496-AC06-B1CB3A1B5092}" srcId="{5092DA41-403F-47B8-91D8-633930F07697}" destId="{5EC58BFE-0277-4390-AD79-14367E5AD8E1}" srcOrd="1" destOrd="0" parTransId="{975FFBFA-8CE4-4038-9454-FE4F568E1493}" sibTransId="{E31A2FE3-746B-4027-9AED-25B655BA209D}"/>
    <dgm:cxn modelId="{EFEFF0C7-1C73-4912-B436-1EBF89C0AB92}" srcId="{E79E71C5-5029-4B57-991B-4DA378104E5D}" destId="{844E2300-1AD3-4457-AA73-22EE5CB99709}" srcOrd="0" destOrd="0" parTransId="{E466BB2A-08D6-4448-85DE-3AE8A51220FC}" sibTransId="{2B93E9AA-9E8C-4993-8BE2-221C3A686CB4}"/>
    <dgm:cxn modelId="{9FCE29E0-B3DB-4D6D-BB39-8C84F8BBA3ED}" type="presOf" srcId="{5092DA41-403F-47B8-91D8-633930F07697}" destId="{50467A6B-5600-4D08-A7A4-1E31712E37CF}" srcOrd="0" destOrd="0" presId="urn:microsoft.com/office/officeart/2005/8/layout/chevron2"/>
    <dgm:cxn modelId="{5DF031E9-188A-4786-B296-158EEDB2BF7F}" type="presOf" srcId="{021B1DB6-D02A-4E8D-B7AC-E836E3BCA7A6}" destId="{EBCB0F9C-9A2A-4CB8-B625-28085C230517}" srcOrd="0" destOrd="1" presId="urn:microsoft.com/office/officeart/2005/8/layout/chevron2"/>
    <dgm:cxn modelId="{EC959EF0-9372-4069-A317-54D1253F5073}" type="presOf" srcId="{B9CDD8B7-96E9-4903-A142-ACCC62634362}" destId="{8A4EBDE7-608C-43FE-B0A9-7B8785ED9B5A}" srcOrd="0" destOrd="0" presId="urn:microsoft.com/office/officeart/2005/8/layout/chevron2"/>
    <dgm:cxn modelId="{FE8D0AF2-A7D8-4F17-9956-1E2713BF40E1}" srcId="{E79E71C5-5029-4B57-991B-4DA378104E5D}" destId="{021B1DB6-D02A-4E8D-B7AC-E836E3BCA7A6}" srcOrd="1" destOrd="0" parTransId="{9980F73C-CB45-44FA-9E3C-0564EF0282B4}" sibTransId="{562E4D6F-CBD1-400A-9A10-C59C93F50E3B}"/>
    <dgm:cxn modelId="{ED3A40F2-5E16-43E8-A08A-2AF7848877D8}" type="presOf" srcId="{E79E71C5-5029-4B57-991B-4DA378104E5D}" destId="{4DFB477E-4F5E-498D-88A5-F919DD0EE08F}" srcOrd="0" destOrd="0"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Waaqayyo jalqabatti akkamitti namaa wajjin wal quunnama ture?</a:t>
          </a: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Namni Waaqaa wajjin akkamitti wal quunnamtii dhaabe?</a:t>
          </a: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Waaqayyo akkamitti wal quunnamtii kana iddootti deebisuu yaale?</a:t>
          </a: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Maaliif kallattiidhaan Waaqayyoon quunnamuu hin dandeenyu amma?</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en" sz="2000" kern="1200" dirty="0">
              <a:effectLst/>
            </a:rPr>
            <a:t>Waaqayyoo wajjin akkamitti wal quunnamuu dandeenya har’a?</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n"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83051" y="36279"/>
          <a:ext cx="579312" cy="753434"/>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 sz="1400" b="1" kern="1200" dirty="0">
              <a:effectLst>
                <a:outerShdw blurRad="38100" dist="38100" dir="2700000" algn="tl">
                  <a:srgbClr val="000000"/>
                </a:outerShdw>
              </a:effectLst>
            </a:rPr>
            <a:t>Hewaaniif</a:t>
          </a:r>
        </a:p>
      </dsp:txBody>
      <dsp:txXfrm rot="-5400000">
        <a:off x="-4010" y="123340"/>
        <a:ext cx="753434" cy="434484"/>
      </dsp:txXfrm>
    </dsp:sp>
    <dsp:sp modelId="{EBCB0F9C-9A2A-4CB8-B625-28085C230517}">
      <dsp:nvSpPr>
        <dsp:cNvPr id="0" name=""/>
        <dsp:cNvSpPr/>
      </dsp:nvSpPr>
      <dsp:spPr>
        <a:xfrm rot="5400000">
          <a:off x="2374434" y="-1553991"/>
          <a:ext cx="540288" cy="3806348"/>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ts val="0"/>
            </a:spcAft>
            <a:buFontTx/>
            <a:buChar char="–"/>
          </a:pPr>
          <a:r>
            <a:rPr lang="en" sz="1600" b="1" kern="1200" dirty="0"/>
            <a:t>Miixuudhaan mucaa da’uu</a:t>
          </a:r>
        </a:p>
        <a:p>
          <a:pPr marL="171450" lvl="1" indent="-171450" algn="l" defTabSz="711200">
            <a:lnSpc>
              <a:spcPct val="90000"/>
            </a:lnSpc>
            <a:spcBef>
              <a:spcPct val="0"/>
            </a:spcBef>
            <a:spcAft>
              <a:spcPts val="0"/>
            </a:spcAft>
            <a:buFontTx/>
            <a:buChar char="–"/>
          </a:pPr>
          <a:r>
            <a:rPr lang="en" sz="1600" b="1" kern="1200" dirty="0"/>
            <a:t>Addaamii wajjin walqixxummaa dhabuu</a:t>
          </a:r>
          <a:endParaRPr lang="en" sz="1700" b="1" kern="1200" dirty="0"/>
        </a:p>
      </dsp:txBody>
      <dsp:txXfrm rot="-5400000">
        <a:off x="741405" y="105413"/>
        <a:ext cx="3779973" cy="487538"/>
      </dsp:txXfrm>
    </dsp:sp>
    <dsp:sp modelId="{7A26033D-C22A-4F50-AA3D-A8F9E6619CC7}">
      <dsp:nvSpPr>
        <dsp:cNvPr id="0" name=""/>
        <dsp:cNvSpPr/>
      </dsp:nvSpPr>
      <dsp:spPr>
        <a:xfrm rot="5400000">
          <a:off x="55541" y="811707"/>
          <a:ext cx="634330" cy="753434"/>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 sz="1600" b="1" kern="1200" dirty="0">
              <a:effectLst>
                <a:outerShdw blurRad="38100" dist="38100" dir="2700000" algn="tl">
                  <a:srgbClr val="000000"/>
                </a:outerShdw>
              </a:effectLst>
            </a:rPr>
            <a:t>Addaamiif</a:t>
          </a:r>
        </a:p>
      </dsp:txBody>
      <dsp:txXfrm rot="-5400000">
        <a:off x="-4011" y="871259"/>
        <a:ext cx="753434" cy="475748"/>
      </dsp:txXfrm>
    </dsp:sp>
    <dsp:sp modelId="{B88879ED-2486-40B7-B176-CD90F8AE9BD1}">
      <dsp:nvSpPr>
        <dsp:cNvPr id="0" name=""/>
        <dsp:cNvSpPr/>
      </dsp:nvSpPr>
      <dsp:spPr>
        <a:xfrm rot="5400000">
          <a:off x="2374434" y="-801121"/>
          <a:ext cx="540288" cy="3806348"/>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Dafqee akka hojjetu</a:t>
          </a:r>
        </a:p>
        <a:p>
          <a:pPr marL="171450" lvl="1" indent="-171450" algn="l" defTabSz="800100">
            <a:lnSpc>
              <a:spcPct val="90000"/>
            </a:lnSpc>
            <a:spcBef>
              <a:spcPct val="0"/>
            </a:spcBef>
            <a:spcAft>
              <a:spcPts val="0"/>
            </a:spcAft>
            <a:buFontTx/>
            <a:buChar char="–"/>
          </a:pPr>
          <a:r>
            <a:rPr lang="en" sz="1800" b="1" kern="1200" dirty="0"/>
            <a:t>Nyaata akka facaafatu</a:t>
          </a:r>
        </a:p>
      </dsp:txBody>
      <dsp:txXfrm rot="-5400000">
        <a:off x="741405" y="858283"/>
        <a:ext cx="3779973" cy="487538"/>
      </dsp:txXfrm>
    </dsp:sp>
    <dsp:sp modelId="{50467A6B-5600-4D08-A7A4-1E31712E37CF}">
      <dsp:nvSpPr>
        <dsp:cNvPr id="0" name=""/>
        <dsp:cNvSpPr/>
      </dsp:nvSpPr>
      <dsp:spPr>
        <a:xfrm rot="5400000">
          <a:off x="54547" y="1603083"/>
          <a:ext cx="636318" cy="753434"/>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Hundaaf</a:t>
          </a:r>
        </a:p>
      </dsp:txBody>
      <dsp:txXfrm rot="-5400000">
        <a:off x="-4010" y="1661641"/>
        <a:ext cx="753434" cy="477239"/>
      </dsp:txXfrm>
    </dsp:sp>
    <dsp:sp modelId="{10EEF041-E6A6-492D-A7E3-3DB76943A600}">
      <dsp:nvSpPr>
        <dsp:cNvPr id="0" name=""/>
        <dsp:cNvSpPr/>
      </dsp:nvSpPr>
      <dsp:spPr>
        <a:xfrm rot="5400000">
          <a:off x="2374434" y="-1331"/>
          <a:ext cx="540288" cy="3806348"/>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r>
            <a:rPr lang="en" sz="1800" b="1" kern="1200" dirty="0"/>
            <a:t>Du’a</a:t>
          </a:r>
        </a:p>
        <a:p>
          <a:pPr marL="171450" lvl="1" indent="-171450" algn="l" defTabSz="800100">
            <a:lnSpc>
              <a:spcPct val="90000"/>
            </a:lnSpc>
            <a:spcBef>
              <a:spcPct val="0"/>
            </a:spcBef>
            <a:spcAft>
              <a:spcPts val="0"/>
            </a:spcAft>
            <a:buFontTx/>
            <a:buChar char="–"/>
          </a:pPr>
          <a:r>
            <a:rPr lang="en" sz="1800" b="1" kern="1200" dirty="0"/>
            <a:t>Waaqattii addaan ba’uu</a:t>
          </a:r>
        </a:p>
      </dsp:txBody>
      <dsp:txXfrm rot="-5400000">
        <a:off x="741405" y="1658074"/>
        <a:ext cx="3779973" cy="487538"/>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703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2124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1341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4233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7996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464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182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1954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08305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83000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2900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A892662-602A-4A2F-8847-CFEE9BEDE8A2}"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29/09/2026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8FD5489-5289-4D40-ADBB-8E38832F3DB7}"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33364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3.png"/><Relationship Id="rId7" Type="http://schemas.openxmlformats.org/officeDocument/2006/relationships/image" Target="../media/image26.jpe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microsoft.com/office/2007/relationships/hdphoto" Target="../media/hdphoto5.wdp"/><Relationship Id="rId2" Type="http://schemas.openxmlformats.org/officeDocument/2006/relationships/image" Target="../media/image28.jpe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jpe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pn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openxmlformats.org/officeDocument/2006/relationships/image" Target="../media/image35.jpeg"/><Relationship Id="rId10" Type="http://schemas.openxmlformats.org/officeDocument/2006/relationships/diagramColors" Target="../diagrams/colors2.xml"/><Relationship Id="rId4" Type="http://schemas.microsoft.com/office/2007/relationships/hdphoto" Target="../media/hdphoto7.wdp"/><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48.png"/><Relationship Id="rId4" Type="http://schemas.openxmlformats.org/officeDocument/2006/relationships/image" Target="../media/image47.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 y="123825"/>
            <a:ext cx="4527176" cy="175432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rPr>
              <a:t>UUMAAN NI DUBBATA</a:t>
            </a:r>
            <a:endParaRPr kumimoji="0" lang="en" sz="5400" b="1" i="0" u="none" strike="noStrike" kern="1200" cap="none" spc="600" normalizeH="0" baseline="0" noProof="0" dirty="0">
              <a:ln>
                <a:solidFill>
                  <a:srgbClr val="F1893B"/>
                </a:solidFill>
              </a:ln>
              <a:solidFill>
                <a:prstClr val="white"/>
              </a:solidFill>
              <a:effectLst>
                <a:glow rad="114300">
                  <a:srgbClr val="FAD8BE">
                    <a:alpha val="75000"/>
                  </a:srgbClr>
                </a:glow>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0182B58B-E9ED-F4B6-9BEA-03BE68F3BA5F}"/>
              </a:ext>
            </a:extLst>
          </p:cNvPr>
          <p:cNvSpPr txBox="1"/>
          <p:nvPr/>
        </p:nvSpPr>
        <p:spPr>
          <a:xfrm>
            <a:off x="8881414" y="6519446"/>
            <a:ext cx="3310586"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Barnoota</a:t>
            </a: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 1</a:t>
            </a:r>
            <a:r>
              <a:rPr kumimoji="0" lang="en-US" sz="1600" b="1" i="0" u="none" strike="noStrike" kern="1200" cap="none" spc="0" normalizeH="0" baseline="0" noProof="0" dirty="0" err="1">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ffaa</a:t>
            </a: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 </a:t>
            </a:r>
            <a:r>
              <a:rPr kumimoji="0" lang="en-US" sz="1600" b="1" i="0" u="none" strike="noStrike" kern="1200" cap="none" spc="0" normalizeH="0" baseline="0" noProof="0" dirty="0" err="1">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Onkoloolessa</a:t>
            </a:r>
            <a:r>
              <a:rPr kumimoji="0" lang="en" sz="1600" b="1" i="0" u="none" strike="noStrike" kern="1200" cap="none" spc="0" normalizeH="0" baseline="0" noProof="0" dirty="0">
                <a:ln>
                  <a:noFill/>
                </a:ln>
                <a:solidFill>
                  <a:srgbClr val="CDE6FF"/>
                </a:solidFill>
                <a:effectLst>
                  <a:glow rad="127000">
                    <a:prstClr val="black">
                      <a:alpha val="42000"/>
                    </a:prstClr>
                  </a:glow>
                  <a:outerShdw blurRad="38100" dist="38100" dir="2700000" algn="tl">
                    <a:srgbClr val="000000">
                      <a:alpha val="43137"/>
                    </a:srgbClr>
                  </a:outerShdw>
                </a:effectLst>
                <a:uLnTx/>
                <a:uFillTx/>
                <a:latin typeface="Aptos" panose="02110004020202020204"/>
                <a:ea typeface="+mn-ea"/>
                <a:cs typeface="+mn-cs"/>
              </a:rPr>
              <a:t> 3, 2026</a:t>
            </a:r>
          </a:p>
        </p:txBody>
      </p:sp>
    </p:spTree>
    <p:extLst>
      <p:ext uri="{BB962C8B-B14F-4D97-AF65-F5344CB8AC3E}">
        <p14:creationId xmlns:p14="http://schemas.microsoft.com/office/powerpoint/2010/main" val="3850088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14131"/>
            <a:ext cx="10285500" cy="1323439"/>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lang="en-US" sz="2000" b="1" dirty="0">
                <a:solidFill>
                  <a:srgbClr val="E97132">
                    <a:lumMod val="75000"/>
                  </a:srgbClr>
                </a:solidFill>
                <a:latin typeface="Comic Sans MS" panose="030F0702030302020204" pitchFamily="66" charset="0"/>
              </a:rPr>
              <a:t>Bara </a:t>
            </a:r>
            <a:r>
              <a:rPr lang="en-US" sz="2000" b="1" dirty="0" err="1">
                <a:solidFill>
                  <a:srgbClr val="E97132">
                    <a:lumMod val="75000"/>
                  </a:srgbClr>
                </a:solidFill>
                <a:latin typeface="Comic Sans MS" panose="030F0702030302020204" pitchFamily="66" charset="0"/>
              </a:rPr>
              <a:t>durii</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Waaqni</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yeroo</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baay’ee</a:t>
            </a:r>
            <a:r>
              <a:rPr lang="en-US" sz="2000" b="1" dirty="0">
                <a:solidFill>
                  <a:srgbClr val="E97132">
                    <a:lumMod val="75000"/>
                  </a:srgbClr>
                </a:solidFill>
                <a:latin typeface="Comic Sans MS" panose="030F0702030302020204" pitchFamily="66" charset="0"/>
              </a:rPr>
              <a:t> fi </a:t>
            </a:r>
            <a:r>
              <a:rPr lang="en-US" sz="2000" b="1" dirty="0" err="1">
                <a:solidFill>
                  <a:srgbClr val="E97132">
                    <a:lumMod val="75000"/>
                  </a:srgbClr>
                </a:solidFill>
                <a:latin typeface="Comic Sans MS" panose="030F0702030302020204" pitchFamily="66" charset="0"/>
              </a:rPr>
              <a:t>karaa</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adda</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addaatiin</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raajotaan</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abbootii</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keenyatti</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dubbatee</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ture</a:t>
            </a:r>
            <a:r>
              <a:rPr lang="en-US" sz="2000" b="1" dirty="0">
                <a:solidFill>
                  <a:srgbClr val="E97132">
                    <a:lumMod val="75000"/>
                  </a:srgbClr>
                </a:solidFill>
                <a:latin typeface="Comic Sans MS" panose="030F0702030302020204" pitchFamily="66" charset="0"/>
              </a:rPr>
              <a:t>; bara </a:t>
            </a:r>
            <a:r>
              <a:rPr lang="en-US" sz="2000" b="1" dirty="0" err="1">
                <a:solidFill>
                  <a:srgbClr val="E97132">
                    <a:lumMod val="75000"/>
                  </a:srgbClr>
                </a:solidFill>
                <a:latin typeface="Comic Sans MS" panose="030F0702030302020204" pitchFamily="66" charset="0"/>
              </a:rPr>
              <a:t>dhumaa</a:t>
            </a:r>
            <a:r>
              <a:rPr lang="en-US" sz="2000" b="1" dirty="0">
                <a:solidFill>
                  <a:srgbClr val="E97132">
                    <a:lumMod val="75000"/>
                  </a:srgbClr>
                </a:solidFill>
                <a:latin typeface="Comic Sans MS" panose="030F0702030302020204" pitchFamily="66" charset="0"/>
              </a:rPr>
              <a:t> kana </a:t>
            </a:r>
            <a:r>
              <a:rPr lang="en-US" sz="2000" b="1" dirty="0" err="1">
                <a:solidFill>
                  <a:srgbClr val="E97132">
                    <a:lumMod val="75000"/>
                  </a:srgbClr>
                </a:solidFill>
                <a:latin typeface="Comic Sans MS" panose="030F0702030302020204" pitchFamily="66" charset="0"/>
              </a:rPr>
              <a:t>keessa</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garuu</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Ilma</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Isaa</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kan</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Inni</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dhaaltuu</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waan</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hundumaa</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godhee</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muudeen</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nutti</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dubbate</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Isumaanis</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addunyaawwan</a:t>
            </a:r>
            <a:r>
              <a:rPr lang="en-US" sz="2000" b="1" dirty="0">
                <a:solidFill>
                  <a:srgbClr val="E97132">
                    <a:lumMod val="75000"/>
                  </a:srgbClr>
                </a:solidFill>
                <a:latin typeface="Comic Sans MS" panose="030F0702030302020204" pitchFamily="66" charset="0"/>
              </a:rPr>
              <a:t> </a:t>
            </a:r>
            <a:r>
              <a:rPr lang="en-US" sz="2000" b="1" dirty="0" err="1">
                <a:solidFill>
                  <a:srgbClr val="E97132">
                    <a:lumMod val="75000"/>
                  </a:srgbClr>
                </a:solidFill>
                <a:latin typeface="Comic Sans MS" panose="030F0702030302020204" pitchFamily="66" charset="0"/>
              </a:rPr>
              <a:t>uume</a:t>
            </a:r>
            <a:r>
              <a:rPr lang="en-US" sz="2000" b="1" dirty="0">
                <a:solidFill>
                  <a:srgbClr val="E97132">
                    <a:lumMod val="75000"/>
                  </a:srgbClr>
                </a:solidFill>
                <a:latin typeface="Comic Sans MS" panose="030F0702030302020204" pitchFamily="66" charset="0"/>
              </a:rPr>
              <a:t>.</a:t>
            </a:r>
            <a:r>
              <a:rPr kumimoji="0" lang="en"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en-US" sz="1600" b="1" i="0" u="none" strike="noStrike" kern="1200" cap="none" spc="0" normalizeH="0" baseline="0" noProof="0" dirty="0" err="1">
                <a:ln>
                  <a:noFill/>
                </a:ln>
                <a:solidFill>
                  <a:srgbClr val="E97132">
                    <a:lumMod val="75000"/>
                  </a:srgbClr>
                </a:solidFill>
                <a:effectLst/>
                <a:uLnTx/>
                <a:uFillTx/>
                <a:latin typeface="Comic Sans MS" panose="030F0702030302020204" pitchFamily="66" charset="0"/>
                <a:ea typeface="+mn-ea"/>
                <a:cs typeface="+mn-cs"/>
              </a:rPr>
              <a:t>Ibroota</a:t>
            </a:r>
            <a:r>
              <a:rPr kumimoji="0" lang="en"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013883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292541243"/>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167211"/>
            <a:ext cx="6236364"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Takkaa </a:t>
            </a:r>
            <a:r>
              <a:rPr kumimoji="0" lang="en" sz="2000" b="1" i="1" u="none" strike="noStrike" kern="1200" cap="none" spc="0" normalizeH="0" baseline="0" noProof="0" dirty="0">
                <a:ln>
                  <a:noFill/>
                </a:ln>
                <a:solidFill>
                  <a:prstClr val="black"/>
                </a:solidFill>
                <a:effectLst/>
                <a:uLnTx/>
                <a:uFillTx/>
                <a:latin typeface="Aptos" panose="02110004020202020204"/>
                <a:ea typeface="+mn-ea"/>
                <a:cs typeface="+mn-cs"/>
              </a:rPr>
              <a:t>kallattiidhaan</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Waaqayyoo</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wajjin haasoftanii beektuu? Takkaa sagalee Isaa dhageessanii beektuu? Deebiin isaa ifaa dha: “Lakki”</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email">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email">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2046104"/>
            <a:ext cx="604837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Waaqayyoo wajjin kallattiidhaan maaliif haasa’uu dadhabne?</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Durumaa kaasee akkas turee?</a:t>
            </a:r>
            <a:r>
              <a:rPr lang="en" sz="2000" b="1" dirty="0">
                <a:solidFill>
                  <a:prstClr val="black"/>
                </a:solidFill>
                <a:latin typeface="Aptos" panose="02110004020202020204"/>
              </a:rPr>
              <a:t> Gara fuulduraatti wajjin haasa’uuhoo ni dandeenyaa?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159342"/>
            <a:ext cx="6048375"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1900" b="1" i="0" u="none" strike="noStrike" kern="1200" cap="none" spc="0" normalizeH="0" baseline="0" noProof="0" dirty="0">
                <a:ln>
                  <a:noFill/>
                </a:ln>
                <a:solidFill>
                  <a:prstClr val="black"/>
                </a:solidFill>
                <a:effectLst/>
                <a:uLnTx/>
                <a:uFillTx/>
                <a:latin typeface="Aptos" panose="02110004020202020204"/>
                <a:ea typeface="+mn-ea"/>
                <a:cs typeface="+mn-cs"/>
              </a:rPr>
              <a:t>Waaqayyoo wajjin karaa al-kallattii qofa haasa’uu dandeenya (kadhaannaadhaan, Macaafa Qulqulluudhaan, raajotaan, …)</a:t>
            </a:r>
          </a:p>
        </p:txBody>
      </p:sp>
    </p:spTree>
    <p:extLst>
      <p:ext uri="{BB962C8B-B14F-4D97-AF65-F5344CB8AC3E}">
        <p14:creationId xmlns:p14="http://schemas.microsoft.com/office/powerpoint/2010/main" val="37624923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12" name="Imagen 11">
            <a:extLst>
              <a:ext uri="{FF2B5EF4-FFF2-40B4-BE49-F238E27FC236}">
                <a16:creationId xmlns:a16="http://schemas.microsoft.com/office/drawing/2014/main" id="{EB32B64C-D6AF-7CD1-AC77-905F335A84D9}"/>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71354" y="1399531"/>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46D666C2-454B-6F6B-3AE8-33A8E757099A}"/>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67543" y="968622"/>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4" name="Imagen 3">
            <a:extLst>
              <a:ext uri="{FF2B5EF4-FFF2-40B4-BE49-F238E27FC236}">
                <a16:creationId xmlns:a16="http://schemas.microsoft.com/office/drawing/2014/main" id="{1E8EAD47-0527-AC10-D901-E25E3E717E37}"/>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5"/>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EB0D663E-83C1-2F27-29E9-236B66FB02E7}"/>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8932407"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pic>
        <p:nvPicPr>
          <p:cNvPr id="2" name="Imagen 1">
            <a:extLst>
              <a:ext uri="{FF2B5EF4-FFF2-40B4-BE49-F238E27FC236}">
                <a16:creationId xmlns:a16="http://schemas.microsoft.com/office/drawing/2014/main" id="{FB147849-8CCC-DD16-4BEF-CCA85E9BC95C}"/>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a:stretch>
            <a:fillRect/>
          </a:stretch>
        </p:blipFill>
        <p:spPr>
          <a:xfrm>
            <a:off x="6176862" y="3858126"/>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FC078393-6A07-1A82-10A8-9E466DDC308F}"/>
              </a:ext>
            </a:extLst>
          </p:cNvPr>
          <p:cNvSpPr txBox="1"/>
          <p:nvPr/>
        </p:nvSpPr>
        <p:spPr>
          <a:xfrm>
            <a:off x="0" y="-5379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WAAQAYYO JALQABA AKKAMITTI NAMATTI DUBBATE?</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504825" y="264052"/>
            <a:ext cx="11182350" cy="646331"/>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Waaqayyo</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Waaqnis</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akkana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jedhee</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nama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ajaje</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muka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iddoo</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biqiltuu</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kana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keessa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jiru</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hunda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irraa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nyaachuu</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ni</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dandeessa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kumimoji="0" lang="en" sz="18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FFCC00">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(Uumam.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739481"/>
            <a:ext cx="5943784"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Jalqabatti,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namni irra akka jiraatuuf Waaqayyo biyya lafaa uume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(Isaa.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Namni amma guutuu ta’ee raawwate, biyya lafaa haaraa uumame irras jiraachuuf qophaa’e (Uum.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5288" y="5333317"/>
            <a:ext cx="6166297"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Guyyuma sana, Hewaaniin lafee cinaachaa Addaam keessaa isa tokko irraa uume (Uum. 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36399"/>
            <a:ext cx="594378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000" b="1" dirty="0">
                <a:solidFill>
                  <a:prstClr val="black"/>
                </a:solidFill>
                <a:latin typeface="Aptos" panose="02110004020202020204"/>
              </a:rPr>
              <a:t>Yeroo waanti hundinuu qophaa’etti, biyyoo lafaa irraa Addaamiin uume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2:4-7).</a:t>
            </a:r>
          </a:p>
        </p:txBody>
      </p:sp>
    </p:spTree>
    <p:extLst>
      <p:ext uri="{BB962C8B-B14F-4D97-AF65-F5344CB8AC3E}">
        <p14:creationId xmlns:p14="http://schemas.microsoft.com/office/powerpoint/2010/main" val="1947284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0-#ppt_w/2"/>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500" fill="hold"/>
                                        <p:tgtEl>
                                          <p:spTgt spid="2"/>
                                        </p:tgtEl>
                                        <p:attrNameLst>
                                          <p:attrName>ppt_x</p:attrName>
                                        </p:attrNameLst>
                                      </p:cBhvr>
                                      <p:tavLst>
                                        <p:tav tm="0">
                                          <p:val>
                                            <p:strVal val="0-#ppt_w/2"/>
                                          </p:val>
                                        </p:tav>
                                        <p:tav tm="100000">
                                          <p:val>
                                            <p:strVal val="#ppt_x"/>
                                          </p:val>
                                        </p:tav>
                                      </p:tavLst>
                                    </p:anim>
                                    <p:anim calcmode="lin" valueType="num">
                                      <p:cBhvr additive="base">
                                        <p:cTn id="56" dur="500" fill="hold"/>
                                        <p:tgtEl>
                                          <p:spTgt spid="2"/>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3"/>
                                        </p:tgtEl>
                                        <p:attrNameLst>
                                          <p:attrName>style.visibility</p:attrName>
                                        </p:attrNameLst>
                                      </p:cBhvr>
                                      <p:to>
                                        <p:strVal val="visible"/>
                                      </p:to>
                                    </p:set>
                                    <p:anim calcmode="lin" valueType="num">
                                      <p:cBhvr>
                                        <p:cTn id="65" dur="1000" fill="hold"/>
                                        <p:tgtEl>
                                          <p:spTgt spid="3"/>
                                        </p:tgtEl>
                                        <p:attrNameLst>
                                          <p:attrName>ppt_w</p:attrName>
                                        </p:attrNameLst>
                                      </p:cBhvr>
                                      <p:tavLst>
                                        <p:tav tm="0">
                                          <p:val>
                                            <p:fltVal val="0"/>
                                          </p:val>
                                        </p:tav>
                                        <p:tav tm="100000">
                                          <p:val>
                                            <p:strVal val="#ppt_w"/>
                                          </p:val>
                                        </p:tav>
                                      </p:tavLst>
                                    </p:anim>
                                    <p:anim calcmode="lin" valueType="num">
                                      <p:cBhvr>
                                        <p:cTn id="66" dur="1000" fill="hold"/>
                                        <p:tgtEl>
                                          <p:spTgt spid="3"/>
                                        </p:tgtEl>
                                        <p:attrNameLst>
                                          <p:attrName>ppt_h</p:attrName>
                                        </p:attrNameLst>
                                      </p:cBhvr>
                                      <p:tavLst>
                                        <p:tav tm="0">
                                          <p:val>
                                            <p:fltVal val="0"/>
                                          </p:val>
                                        </p:tav>
                                        <p:tav tm="100000">
                                          <p:val>
                                            <p:strVal val="#ppt_h"/>
                                          </p:val>
                                        </p:tav>
                                      </p:tavLst>
                                    </p:anim>
                                    <p:anim calcmode="lin" valueType="num">
                                      <p:cBhvr>
                                        <p:cTn id="67" dur="1000" fill="hold"/>
                                        <p:tgtEl>
                                          <p:spTgt spid="3"/>
                                        </p:tgtEl>
                                        <p:attrNameLst>
                                          <p:attrName>style.rotation</p:attrName>
                                        </p:attrNameLst>
                                      </p:cBhvr>
                                      <p:tavLst>
                                        <p:tav tm="0">
                                          <p:val>
                                            <p:fltVal val="90"/>
                                          </p:val>
                                        </p:tav>
                                        <p:tav tm="100000">
                                          <p:val>
                                            <p:fltVal val="0"/>
                                          </p:val>
                                        </p:tav>
                                      </p:tavLst>
                                    </p:anim>
                                    <p:animEffect transition="in" filter="fade">
                                      <p:cBhvr>
                                        <p:cTn id="68" dur="1000"/>
                                        <p:tgtEl>
                                          <p:spTgt spid="3"/>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CE741930-CF69-CEC2-F883-C11D30D009C1}"/>
              </a:ext>
            </a:extLst>
          </p:cNvPr>
          <p:cNvPicPr>
            <a:picLocks noGrp="1" noRo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198498"/>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 name="Imagen 2">
            <a:extLst>
              <a:ext uri="{FF2B5EF4-FFF2-40B4-BE49-F238E27FC236}">
                <a16:creationId xmlns:a16="http://schemas.microsoft.com/office/drawing/2014/main" id="{D5E81767-8AFD-D940-EE66-1BF176FD9A42}"/>
              </a:ext>
            </a:extLst>
          </p:cNvPr>
          <p:cNvPicPr>
            <a:picLocks noGrp="1" noRo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43598" y="120037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Imagen 3">
            <a:extLst>
              <a:ext uri="{FF2B5EF4-FFF2-40B4-BE49-F238E27FC236}">
                <a16:creationId xmlns:a16="http://schemas.microsoft.com/office/drawing/2014/main" id="{A85D7B37-9DB1-0A9B-3355-E3B675515CE2}"/>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4406"/>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agen 4">
            <a:extLst>
              <a:ext uri="{FF2B5EF4-FFF2-40B4-BE49-F238E27FC236}">
                <a16:creationId xmlns:a16="http://schemas.microsoft.com/office/drawing/2014/main" id="{2DFC13C5-825D-4710-0A7E-ECE4CE787233}"/>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4406"/>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379920" y="974336"/>
            <a:ext cx="385970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Adeemsa kana keessatti, walitti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dhufeenya danuutu Waaqayyoo fi Addaam gidduu ture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40" y="5542228"/>
            <a:ext cx="2999608"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Hewaanii wajjin wal barsiisee, gaa’elaan tokko isaan taasise (Uum.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73759" y="4603383"/>
            <a:ext cx="30115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Bineensotaaf akka inni maqaa baasuuf</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gaafate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9" y="3571785"/>
            <a:ext cx="301156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Daangaa inni ce’uu hin</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qabne itti hime</a:t>
            </a:r>
            <a:b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(Uum.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1984876"/>
            <a:ext cx="3075747"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Pct val="150000"/>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Hojii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inni Eden keessatti hojjechuu qabu ilaalchisee qajeelfamoota kenneef</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8229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WAAQAYYO JALQABA AKKAMITTI NAMATTI DUBBATE?</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255035"/>
            <a:ext cx="11182350" cy="646331"/>
          </a:xfrm>
          <a:prstGeom prst="rect">
            <a:avLst/>
          </a:prstGeom>
          <a:noFill/>
        </p:spPr>
        <p:txBody>
          <a:bodyPr wrap="square">
            <a:spAutoFit/>
          </a:bodyPr>
          <a:lstStyle/>
          <a:p>
            <a:pPr lvl="0" algn="ctr">
              <a:defRPr/>
            </a:pPr>
            <a:r>
              <a:rPr lang="e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Waaqayyo</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Waaqnis</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akkana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jedhee</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nama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ajaje</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muka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iddoo</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biqiltuu</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kana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keessa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jiru</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hunda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irraa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nyaachuu</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ni</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dandeessa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 sz="1400"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(Uumam.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0378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89399" y="3669781"/>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98207" y="4793105"/>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926088" y="5606236"/>
            <a:ext cx="308705" cy="308705"/>
          </a:xfrm>
          <a:prstGeom prst="rect">
            <a:avLst/>
          </a:prstGeom>
          <a:effectLst/>
        </p:spPr>
      </p:pic>
    </p:spTree>
    <p:extLst>
      <p:ext uri="{BB962C8B-B14F-4D97-AF65-F5344CB8AC3E}">
        <p14:creationId xmlns:p14="http://schemas.microsoft.com/office/powerpoint/2010/main" val="200652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p:cTn id="28" dur="500" fill="hold"/>
                                        <p:tgtEl>
                                          <p:spTgt spid="2"/>
                                        </p:tgtEl>
                                        <p:attrNameLst>
                                          <p:attrName>ppt_w</p:attrName>
                                        </p:attrNameLst>
                                      </p:cBhvr>
                                      <p:tavLst>
                                        <p:tav tm="0">
                                          <p:val>
                                            <p:strVal val="#ppt_w+.3"/>
                                          </p:val>
                                        </p:tav>
                                        <p:tav tm="100000">
                                          <p:val>
                                            <p:strVal val="#ppt_w"/>
                                          </p:val>
                                        </p:tav>
                                      </p:tavLst>
                                    </p:anim>
                                    <p:anim calcmode="lin" valueType="num">
                                      <p:cBhvr>
                                        <p:cTn id="29" dur="500" fill="hold"/>
                                        <p:tgtEl>
                                          <p:spTgt spid="2"/>
                                        </p:tgtEl>
                                        <p:attrNameLst>
                                          <p:attrName>ppt_h</p:attrName>
                                        </p:attrNameLst>
                                      </p:cBhvr>
                                      <p:tavLst>
                                        <p:tav tm="0">
                                          <p:val>
                                            <p:strVal val="#ppt_h"/>
                                          </p:val>
                                        </p:tav>
                                        <p:tav tm="100000">
                                          <p:val>
                                            <p:strVal val="#ppt_h"/>
                                          </p:val>
                                        </p:tav>
                                      </p:tavLst>
                                    </p:anim>
                                    <p:animEffect transition="in" filter="fade">
                                      <p:cBhvr>
                                        <p:cTn id="30" dur="500"/>
                                        <p:tgtEl>
                                          <p:spTgt spid="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strVal val="#ppt_w+.3"/>
                                          </p:val>
                                        </p:tav>
                                        <p:tav tm="100000">
                                          <p:val>
                                            <p:strVal val="#ppt_w"/>
                                          </p:val>
                                        </p:tav>
                                      </p:tavLst>
                                    </p:anim>
                                    <p:anim calcmode="lin" valueType="num">
                                      <p:cBhvr>
                                        <p:cTn id="47" dur="500" fill="hold"/>
                                        <p:tgtEl>
                                          <p:spTgt spid="3"/>
                                        </p:tgtEl>
                                        <p:attrNameLst>
                                          <p:attrName>ppt_h</p:attrName>
                                        </p:attrNameLst>
                                      </p:cBhvr>
                                      <p:tavLst>
                                        <p:tav tm="0">
                                          <p:val>
                                            <p:strVal val="#ppt_h"/>
                                          </p:val>
                                        </p:tav>
                                        <p:tav tm="100000">
                                          <p:val>
                                            <p:strVal val="#ppt_h"/>
                                          </p:val>
                                        </p:tav>
                                      </p:tavLst>
                                    </p:anim>
                                    <p:animEffect transition="in" filter="fade">
                                      <p:cBhvr>
                                        <p:cTn id="48" dur="500"/>
                                        <p:tgtEl>
                                          <p:spTgt spid="3"/>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4"/>
                                        </p:tgtEl>
                                        <p:attrNameLst>
                                          <p:attrName>style.visibility</p:attrName>
                                        </p:attrNameLst>
                                      </p:cBhvr>
                                      <p:to>
                                        <p:strVal val="visible"/>
                                      </p:to>
                                    </p:set>
                                    <p:anim calcmode="lin" valueType="num">
                                      <p:cBhvr>
                                        <p:cTn id="64" dur="500" fill="hold"/>
                                        <p:tgtEl>
                                          <p:spTgt spid="4"/>
                                        </p:tgtEl>
                                        <p:attrNameLst>
                                          <p:attrName>ppt_w</p:attrName>
                                        </p:attrNameLst>
                                      </p:cBhvr>
                                      <p:tavLst>
                                        <p:tav tm="0">
                                          <p:val>
                                            <p:strVal val="#ppt_w+.3"/>
                                          </p:val>
                                        </p:tav>
                                        <p:tav tm="100000">
                                          <p:val>
                                            <p:strVal val="#ppt_w"/>
                                          </p:val>
                                        </p:tav>
                                      </p:tavLst>
                                    </p:anim>
                                    <p:anim calcmode="lin" valueType="num">
                                      <p:cBhvr>
                                        <p:cTn id="65" dur="500" fill="hold"/>
                                        <p:tgtEl>
                                          <p:spTgt spid="4"/>
                                        </p:tgtEl>
                                        <p:attrNameLst>
                                          <p:attrName>ppt_h</p:attrName>
                                        </p:attrNameLst>
                                      </p:cBhvr>
                                      <p:tavLst>
                                        <p:tav tm="0">
                                          <p:val>
                                            <p:strVal val="#ppt_h"/>
                                          </p:val>
                                        </p:tav>
                                        <p:tav tm="100000">
                                          <p:val>
                                            <p:strVal val="#ppt_h"/>
                                          </p:val>
                                        </p:tav>
                                      </p:tavLst>
                                    </p:anim>
                                    <p:animEffect transition="in" filter="fade">
                                      <p:cBhvr>
                                        <p:cTn id="66" dur="500"/>
                                        <p:tgtEl>
                                          <p:spTgt spid="4"/>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5"/>
                                        </p:tgtEl>
                                        <p:attrNameLst>
                                          <p:attrName>style.visibility</p:attrName>
                                        </p:attrNameLst>
                                      </p:cBhvr>
                                      <p:to>
                                        <p:strVal val="visible"/>
                                      </p:to>
                                    </p:set>
                                    <p:anim calcmode="lin" valueType="num">
                                      <p:cBhvr>
                                        <p:cTn id="82" dur="500" fill="hold"/>
                                        <p:tgtEl>
                                          <p:spTgt spid="5"/>
                                        </p:tgtEl>
                                        <p:attrNameLst>
                                          <p:attrName>ppt_w</p:attrName>
                                        </p:attrNameLst>
                                      </p:cBhvr>
                                      <p:tavLst>
                                        <p:tav tm="0">
                                          <p:val>
                                            <p:strVal val="#ppt_w+.3"/>
                                          </p:val>
                                        </p:tav>
                                        <p:tav tm="100000">
                                          <p:val>
                                            <p:strVal val="#ppt_w"/>
                                          </p:val>
                                        </p:tav>
                                      </p:tavLst>
                                    </p:anim>
                                    <p:anim calcmode="lin" valueType="num">
                                      <p:cBhvr>
                                        <p:cTn id="83" dur="500" fill="hold"/>
                                        <p:tgtEl>
                                          <p:spTgt spid="5"/>
                                        </p:tgtEl>
                                        <p:attrNameLst>
                                          <p:attrName>ppt_h</p:attrName>
                                        </p:attrNameLst>
                                      </p:cBhvr>
                                      <p:tavLst>
                                        <p:tav tm="0">
                                          <p:val>
                                            <p:strVal val="#ppt_h"/>
                                          </p:val>
                                        </p:tav>
                                        <p:tav tm="100000">
                                          <p:val>
                                            <p:strVal val="#ppt_h"/>
                                          </p:val>
                                        </p:tav>
                                      </p:tavLst>
                                    </p:anim>
                                    <p:animEffect transition="in" filter="fade">
                                      <p:cBhvr>
                                        <p:cTn id="84" dur="500"/>
                                        <p:tgtEl>
                                          <p:spTgt spid="5"/>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Imagen 1">
            <a:extLst>
              <a:ext uri="{FF2B5EF4-FFF2-40B4-BE49-F238E27FC236}">
                <a16:creationId xmlns:a16="http://schemas.microsoft.com/office/drawing/2014/main" id="{EF709253-C382-860F-6B94-B37CBA8B42B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69256E9E-DC35-B841-2E04-DCAE089B15FD}"/>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09" y="1682885"/>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5438921A-0E33-2797-3A45-B4756907140B}"/>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7" y="4733660"/>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5EB15589-C8D9-E048-2640-4254B38AF10D}"/>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09"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124904" y="1096777"/>
            <a:ext cx="467003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Amalli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isaanii maal ta’uu akka qabuu fi maal nyaachuu akka qaban Waaqayyo Addaamii fi Hewaaniin qajeelche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131067" y="5634914"/>
            <a:ext cx="466387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Yeroo sanaa jalqabee,</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guyyuma guyyaatti yeroo saafaan qabbanaa’u isaanii wajjin wal arga ture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3:8).</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131067" y="4429978"/>
            <a:ext cx="4479843"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ana booda guyyaa torbaffaa uume, guutummaa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guyyaa sanaa isaanii wajjin yeroo qabaachuuf jecha.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4E1F7F38-D184-D31B-4295-D8613AF5C225}"/>
              </a:ext>
            </a:extLst>
          </p:cNvPr>
          <p:cNvSpPr txBox="1"/>
          <p:nvPr/>
        </p:nvSpPr>
        <p:spPr>
          <a:xfrm>
            <a:off x="124904" y="2609489"/>
            <a:ext cx="4821094"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kka uumama hawaasummaan jiraatuutti isaan uume, dandeettii hariiroo uumuu wajjin, walii isaanii wajjin qofa utuu hin taane, uumama biroo (kan akka ergamootaa wajjin illee).</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9525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WAAQAYYO JALQABA AKKAMITTI NAMATTI DUBBATE?</a:t>
            </a:r>
            <a:endParaRPr kumimoji="0" lang="en" sz="2800" b="1" i="0" u="none" strike="noStrike" kern="1200" cap="none" spc="0" normalizeH="0" baseline="0" noProof="0" dirty="0">
              <a:ln w="10160">
                <a:solidFill>
                  <a:srgbClr val="3399FF"/>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endParaRP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4" y="274243"/>
            <a:ext cx="11182350" cy="646331"/>
          </a:xfrm>
          <a:prstGeom prst="rect">
            <a:avLst/>
          </a:prstGeom>
          <a:noFill/>
        </p:spPr>
        <p:txBody>
          <a:bodyPr wrap="square">
            <a:spAutoFit/>
          </a:bodyPr>
          <a:lstStyle/>
          <a:p>
            <a:pPr lvl="0" algn="ctr">
              <a:defRPr/>
            </a:pPr>
            <a:r>
              <a:rPr lang="e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Waaqayyo</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Waaqnis</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akkana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jedhee</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nama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ajaje</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muka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iddoo</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biqiltuu</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kana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keessa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jiru</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hunda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irraa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nyaachuu</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ni</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dandeessa</a:t>
            </a:r>
            <a:r>
              <a:rPr lang="en-US"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lang="en"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 sz="1400" b="1" dirty="0">
                <a:solidFill>
                  <a:srgbClr val="FFCC00">
                    <a:lumMod val="20000"/>
                    <a:lumOff val="80000"/>
                  </a:srgbClr>
                </a:solidFill>
                <a:effectLst>
                  <a:outerShdw blurRad="38100" dist="38100" dir="2700000" algn="tl">
                    <a:srgbClr val="000000">
                      <a:alpha val="43137"/>
                    </a:srgbClr>
                  </a:outerShdw>
                </a:effectLst>
                <a:latin typeface="Comic Sans MS" panose="030F0702030302020204" pitchFamily="66" charset="0"/>
              </a:rPr>
              <a:t>(Uumam. 2:16)</a:t>
            </a:r>
          </a:p>
        </p:txBody>
      </p:sp>
    </p:spTree>
    <p:extLst>
      <p:ext uri="{BB962C8B-B14F-4D97-AF65-F5344CB8AC3E}">
        <p14:creationId xmlns:p14="http://schemas.microsoft.com/office/powerpoint/2010/main" val="3248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strips(upLeft)">
                                      <p:cBhvr>
                                        <p:cTn id="20" dur="500"/>
                                        <p:tgtEl>
                                          <p:spTgt spid="2"/>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trips(upRight)">
                                      <p:cBhvr>
                                        <p:cTn id="29" dur="500"/>
                                        <p:tgtEl>
                                          <p:spTgt spid="3"/>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strips(downLeft)">
                                      <p:cBhvr>
                                        <p:cTn id="38" dur="500"/>
                                        <p:tgtEl>
                                          <p:spTgt spid="4"/>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strips(downRight)">
                                      <p:cBhvr>
                                        <p:cTn id="47" dur="500"/>
                                        <p:tgtEl>
                                          <p:spTgt spid="5"/>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8" name="Imagen 17">
            <a:extLst>
              <a:ext uri="{FF2B5EF4-FFF2-40B4-BE49-F238E27FC236}">
                <a16:creationId xmlns:a16="http://schemas.microsoft.com/office/drawing/2014/main" id="{890E1C4A-9771-42CE-B5F9-E8321FC82670}"/>
              </a:ext>
            </a:extLst>
          </p:cNvPr>
          <p:cNvPicPr>
            <a:picLocks noGrp="1" noRot="1" noMove="1" noResize="1" noEditPoints="1" noAdjustHandles="1" noChangeArrowheads="1" noChangeShapeType="1" noCrop="1"/>
          </p:cNvPicPr>
          <p:nvPr/>
        </p:nvPicPr>
        <p:blipFill rotWithShape="1">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1" y="4762568"/>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CFF54B60-6590-1F88-1C4E-17AED85B5869}"/>
              </a:ext>
            </a:extLst>
          </p:cNvPr>
          <p:cNvPicPr>
            <a:picLocks noGrp="1" noRo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a:fillRect/>
          </a:stretch>
        </p:blipFill>
        <p:spPr>
          <a:xfrm>
            <a:off x="9617740"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CF41EBB-9F20-FD61-5BB9-E78457F54A40}"/>
              </a:ext>
            </a:extLst>
          </p:cNvPr>
          <p:cNvPicPr>
            <a:picLocks noGrp="1" noRo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Imagen 3">
            <a:extLst>
              <a:ext uri="{FF2B5EF4-FFF2-40B4-BE49-F238E27FC236}">
                <a16:creationId xmlns:a16="http://schemas.microsoft.com/office/drawing/2014/main" id="{88622D7A-788A-CB54-FDAE-E69842DBC2E0}"/>
              </a:ext>
            </a:extLst>
          </p:cNvPr>
          <p:cNvPicPr>
            <a:picLocks noGrp="1" noRot="1" noMove="1" noResize="1" noEditPoints="1" noAdjustHandles="1" noChangeArrowheads="1" noChangeShapeType="1" noCrop="1"/>
          </p:cNvPicPr>
          <p:nvPr/>
        </p:nvPicPr>
        <p:blipFill rotWithShape="1">
          <a:blip r:embed="rId7"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 name="Imagen 1">
            <a:extLst>
              <a:ext uri="{FF2B5EF4-FFF2-40B4-BE49-F238E27FC236}">
                <a16:creationId xmlns:a16="http://schemas.microsoft.com/office/drawing/2014/main" id="{B6CF9115-4C92-26AF-792B-CDB0444AED18}"/>
              </a:ext>
            </a:extLst>
          </p:cNvPr>
          <p:cNvPicPr>
            <a:picLocks noGrp="1" noRot="1" noMove="1" noResize="1" noEditPoints="1" noAdjustHandles="1" noChangeArrowheads="1" noChangeShapeType="1" noCrop="1"/>
          </p:cNvPicPr>
          <p:nvPr/>
        </p:nvPicPr>
        <p:blipFill rotWithShape="1">
          <a:blip r:embed="rId8"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0" cap="none" spc="0" normalizeH="0" baseline="0" noProof="0" dirty="0">
                <a:ln/>
                <a:solidFill>
                  <a:srgbClr val="FFBDBD">
                    <a:lumMod val="50000"/>
                  </a:srgbClr>
                </a:solidFill>
                <a:effectLst/>
                <a:uLnTx/>
                <a:uFillTx/>
                <a:latin typeface="Aptos" panose="02110004020202020204"/>
                <a:ea typeface="+mn-ea"/>
                <a:cs typeface="+mn-cs"/>
              </a:rPr>
              <a:t>NAMNI</a:t>
            </a:r>
            <a:r>
              <a:rPr kumimoji="0" lang="en" sz="2800" b="1" i="0" u="none" strike="noStrike" kern="0" cap="none" spc="0" normalizeH="0" noProof="0" dirty="0">
                <a:ln/>
                <a:solidFill>
                  <a:srgbClr val="FFBDBD">
                    <a:lumMod val="50000"/>
                  </a:srgbClr>
                </a:solidFill>
                <a:effectLst/>
                <a:uLnTx/>
                <a:uFillTx/>
                <a:latin typeface="Aptos" panose="02110004020202020204"/>
                <a:ea typeface="+mn-ea"/>
                <a:cs typeface="+mn-cs"/>
              </a:rPr>
              <a:t> WAAQAA WAJJIN AKKAMITTI WALITTI DHUFEENYA DHAABE?</a:t>
            </a:r>
            <a:endParaRPr kumimoji="0" lang="en" sz="2800" b="1" i="0" u="none" strike="noStrike" kern="0" cap="none" spc="0" normalizeH="0" baseline="0" noProof="0" dirty="0">
              <a:ln/>
              <a:solidFill>
                <a:srgbClr val="FFBDBD">
                  <a:lumMod val="50000"/>
                </a:srgbClr>
              </a:solidFill>
              <a:effectLst/>
              <a:uLnTx/>
              <a:uFillTx/>
              <a:latin typeface="Aptos" panose="02110004020202020204"/>
              <a:ea typeface="+mn-ea"/>
              <a:cs typeface="+mn-cs"/>
            </a:endParaRP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646331"/>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r>
              <a:rPr lang="en-US" b="1" dirty="0" err="1">
                <a:solidFill>
                  <a:srgbClr val="7030A0"/>
                </a:solidFill>
                <a:latin typeface="Comic Sans MS" panose="030F0702030302020204" pitchFamily="66" charset="0"/>
              </a:rPr>
              <a:t>Namichis</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deebisee</a:t>
            </a:r>
            <a:r>
              <a:rPr lang="en-US" b="1" dirty="0">
                <a:solidFill>
                  <a:srgbClr val="7030A0"/>
                </a:solidFill>
                <a:latin typeface="Comic Sans MS" panose="030F0702030302020204" pitchFamily="66" charset="0"/>
              </a:rPr>
              <a:t>, ‘Ani </a:t>
            </a:r>
            <a:r>
              <a:rPr lang="en-US" b="1" dirty="0" err="1">
                <a:solidFill>
                  <a:srgbClr val="7030A0"/>
                </a:solidFill>
                <a:latin typeface="Comic Sans MS" panose="030F0702030302020204" pitchFamily="66" charset="0"/>
              </a:rPr>
              <a:t>utuu</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Ati</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iddoo</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biqiltuu</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keessa</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deemtuu</a:t>
            </a:r>
            <a:r>
              <a:rPr lang="en-US" b="1" dirty="0">
                <a:solidFill>
                  <a:srgbClr val="7030A0"/>
                </a:solidFill>
                <a:latin typeface="Comic Sans MS" panose="030F0702030302020204" pitchFamily="66" charset="0"/>
              </a:rPr>
              <a:t> nan </a:t>
            </a:r>
            <a:r>
              <a:rPr lang="en-US" b="1" dirty="0" err="1">
                <a:solidFill>
                  <a:srgbClr val="7030A0"/>
                </a:solidFill>
                <a:latin typeface="Comic Sans MS" panose="030F0702030302020204" pitchFamily="66" charset="0"/>
              </a:rPr>
              <a:t>dhaga’e</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waan</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qullaa</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koo</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tureefis</a:t>
            </a:r>
            <a:r>
              <a:rPr lang="en-US" b="1" dirty="0">
                <a:solidFill>
                  <a:srgbClr val="7030A0"/>
                </a:solidFill>
                <a:latin typeface="Comic Sans MS" panose="030F0702030302020204" pitchFamily="66" charset="0"/>
              </a:rPr>
              <a:t> nan </a:t>
            </a:r>
            <a:r>
              <a:rPr lang="en-US" b="1" dirty="0" err="1">
                <a:solidFill>
                  <a:srgbClr val="7030A0"/>
                </a:solidFill>
                <a:latin typeface="Comic Sans MS" panose="030F0702030302020204" pitchFamily="66" charset="0"/>
              </a:rPr>
              <a:t>sodaadhe</a:t>
            </a:r>
            <a:r>
              <a:rPr lang="en-US" b="1" dirty="0">
                <a:solidFill>
                  <a:srgbClr val="7030A0"/>
                </a:solidFill>
                <a:latin typeface="Comic Sans MS" panose="030F0702030302020204" pitchFamily="66" charset="0"/>
              </a:rPr>
              <a:t>; nan </a:t>
            </a:r>
            <a:r>
              <a:rPr lang="en-US" b="1" dirty="0" err="1">
                <a:solidFill>
                  <a:srgbClr val="7030A0"/>
                </a:solidFill>
                <a:latin typeface="Comic Sans MS" panose="030F0702030302020204" pitchFamily="66" charset="0"/>
              </a:rPr>
              <a:t>dhokadhes</a:t>
            </a:r>
            <a:r>
              <a:rPr lang="en-US" b="1" dirty="0">
                <a:solidFill>
                  <a:srgbClr val="7030A0"/>
                </a:solidFill>
                <a:latin typeface="Comic Sans MS" panose="030F0702030302020204" pitchFamily="66" charset="0"/>
              </a:rPr>
              <a:t>’ </a:t>
            </a:r>
            <a:r>
              <a:rPr lang="en-US" b="1" dirty="0" err="1">
                <a:solidFill>
                  <a:srgbClr val="7030A0"/>
                </a:solidFill>
                <a:latin typeface="Comic Sans MS" panose="030F0702030302020204" pitchFamily="66" charset="0"/>
              </a:rPr>
              <a:t>jedheen</a:t>
            </a:r>
            <a:r>
              <a:rPr kumimoji="0" lang="en"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(Uumam. 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0" y="2473145"/>
            <a:ext cx="95250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Addaamii fi Hewaan dandeettii bilisummaadhaan waan barbaadan filachuu wajjin uumaman. Bilisummaa sana shaakaluuf, Waaqayyo waan hundumaa kenneefii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muka Ofii Isaaf hambifate qofaa irraa isaan ittise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0" y="6140928"/>
            <a:ext cx="9525007"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Deebii badaan itti aansee dhufe</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isa abboomamuu diduu isaaniitiin yakkummaa itti dhagahame dha, garuu Waaqayyotti himuu hin barbaanne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5" y="5454814"/>
            <a:ext cx="952501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Battala sanatti, surraan ulfinaa isaan aguugee ture irraa godaane; qullaa ta’uu isaan hubatan; dogoggora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isaanii dhossuuf fala barbaadan</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0" y="4768701"/>
            <a:ext cx="952500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Muduraa dhorkame</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sanatti harkifamuudhaan, Hewaan irraa nyaattee Addaamiinis afeerte, innis ni nyaate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0" y="3467035"/>
            <a:ext cx="952500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000" b="1" dirty="0">
                <a:solidFill>
                  <a:prstClr val="black"/>
                </a:solidFill>
                <a:latin typeface="Aptos" panose="02110004020202020204"/>
              </a:rPr>
              <a:t>Mukuma sana irra, inni qoruuf bifa fakkeessaatiin bofa Addaamii fi Hewaaniif waan gaarii yaade fakkaatee dhufe sun soba toora naqe (Hewaan immoo sobicha Addaamitti dabarsite): “ati hin duutu”; waaqolii taata (“akka Waaqaa taata”); Waaqayyo isa dhugaa isaa isin dhokse (“Waaqayyo iyyuu beeka…”)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3:1-5).</a:t>
            </a:r>
          </a:p>
        </p:txBody>
      </p:sp>
    </p:spTree>
    <p:extLst>
      <p:ext uri="{BB962C8B-B14F-4D97-AF65-F5344CB8AC3E}">
        <p14:creationId xmlns:p14="http://schemas.microsoft.com/office/powerpoint/2010/main" val="1081121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outVertical)">
                                      <p:cBhvr>
                                        <p:cTn id="21" dur="500"/>
                                        <p:tgtEl>
                                          <p:spTgt spid="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500"/>
                                        <p:tgtEl>
                                          <p:spTgt spid="4"/>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1000"/>
                                        <p:tgtEl>
                                          <p:spTgt spid="18"/>
                                        </p:tgtEl>
                                      </p:cBhvr>
                                    </p:animEffect>
                                    <p:anim calcmode="lin" valueType="num">
                                      <p:cBhvr>
                                        <p:cTn id="62" dur="1000" fill="hold"/>
                                        <p:tgtEl>
                                          <p:spTgt spid="18"/>
                                        </p:tgtEl>
                                        <p:attrNameLst>
                                          <p:attrName>ppt_x</p:attrName>
                                        </p:attrNameLst>
                                      </p:cBhvr>
                                      <p:tavLst>
                                        <p:tav tm="0">
                                          <p:val>
                                            <p:strVal val="#ppt_x"/>
                                          </p:val>
                                        </p:tav>
                                        <p:tav tm="100000">
                                          <p:val>
                                            <p:strVal val="#ppt_x"/>
                                          </p:val>
                                        </p:tav>
                                      </p:tavLst>
                                    </p:anim>
                                    <p:anim calcmode="lin" valueType="num">
                                      <p:cBhvr>
                                        <p:cTn id="63" dur="100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FA424FA-57B0-944C-0D0D-0E658FADF6C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9" name="Imagen 8">
            <a:extLst>
              <a:ext uri="{FF2B5EF4-FFF2-40B4-BE49-F238E27FC236}">
                <a16:creationId xmlns:a16="http://schemas.microsoft.com/office/drawing/2014/main" id="{7A413AAA-2605-4CED-030C-441A84D094E5}"/>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a:fillRect/>
          </a:stretch>
        </p:blipFill>
        <p:spPr>
          <a:xfrm>
            <a:off x="10221185" y="2104459"/>
            <a:ext cx="1848241" cy="1991292"/>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7" name="Imagen 6">
            <a:extLst>
              <a:ext uri="{FF2B5EF4-FFF2-40B4-BE49-F238E27FC236}">
                <a16:creationId xmlns:a16="http://schemas.microsoft.com/office/drawing/2014/main" id="{4E510C36-0F3C-1BA4-15CA-38847889CCD8}"/>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145752"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C964466A-A894-8C55-C4CC-5225F953EAD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tretch>
            <a:fillRect/>
          </a:stretch>
        </p:blipFill>
        <p:spPr>
          <a:xfrm>
            <a:off x="145753" y="1017200"/>
            <a:ext cx="3534734"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800" b="1" i="0" u="none" strike="noStrike" kern="1200" cap="none" spc="0" normalizeH="0" baseline="0" noProof="0" dirty="0">
                <a:ln w="6600">
                  <a:solidFill>
                    <a:srgbClr val="00CC00">
                      <a:lumMod val="50000"/>
                    </a:srgbClr>
                  </a:solidFill>
                  <a:prstDash val="solid"/>
                </a:ln>
                <a:solidFill>
                  <a:srgbClr val="FFFFFF"/>
                </a:solidFill>
                <a:effectLst>
                  <a:outerShdw dist="38100" dir="2700000" algn="tl" rotWithShape="0">
                    <a:srgbClr val="00CC00">
                      <a:lumMod val="75000"/>
                    </a:srgbClr>
                  </a:outerShdw>
                </a:effectLst>
                <a:uLnTx/>
                <a:uFillTx/>
                <a:latin typeface="Aptos" panose="02110004020202020204"/>
                <a:ea typeface="+mn-ea"/>
                <a:cs typeface="+mn-cs"/>
              </a:rPr>
              <a:t>WAAQAYYO AKKAMITTI WALITTI DHUFEENYA BAKKATTI DEEBISUU YAALE?</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201271" y="512587"/>
            <a:ext cx="9726705" cy="369332"/>
          </a:xfrm>
          <a:prstGeom prst="rect">
            <a:avLst/>
          </a:prstGeom>
          <a:noFill/>
        </p:spPr>
        <p:txBody>
          <a:bodyPr wrap="square">
            <a:spAutoFit/>
          </a:bodyPr>
          <a:lstStyle/>
          <a:p>
            <a:pPr lvl="0" algn="ctr">
              <a:defRPr/>
            </a:pP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Waaqayyo</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Waaqni</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garuu</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namicha</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waamee</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ati</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eessa</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jirta</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 </a:t>
            </a:r>
            <a:r>
              <a:rPr lang="en-US" b="1" dirty="0" err="1">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jedheen</a:t>
            </a:r>
            <a:r>
              <a:rPr lang="en-US" b="1" dirty="0">
                <a:solidFill>
                  <a:srgbClr val="009999">
                    <a:lumMod val="20000"/>
                    <a:lumOff val="80000"/>
                  </a:srgbClr>
                </a:solidFill>
                <a:effectLst>
                  <a:outerShdw blurRad="38100" dist="38100" dir="2700000" algn="tl">
                    <a:srgbClr val="000000">
                      <a:alpha val="43137"/>
                    </a:srgbClr>
                  </a:outerShdw>
                </a:effectLst>
                <a:latin typeface="Comic Sans MS" panose="030F0702030302020204" pitchFamily="66" charset="0"/>
              </a:rPr>
              <a:t>?</a:t>
            </a:r>
            <a:r>
              <a:rPr kumimoji="0" lang="en" sz="18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 ” </a:t>
            </a:r>
            <a:r>
              <a:rPr kumimoji="0" lang="en" sz="1400" b="1" i="0" u="none" strike="noStrike" kern="1200" cap="none" spc="0" normalizeH="0" baseline="0" noProof="0" dirty="0">
                <a:ln>
                  <a:noFill/>
                </a:ln>
                <a:solidFill>
                  <a:srgbClr val="009999">
                    <a:lumMod val="20000"/>
                    <a:lumOff val="80000"/>
                  </a:srgbClr>
                </a:solidFill>
                <a:effectLst>
                  <a:outerShdw blurRad="38100" dist="38100" dir="2700000" algn="tl">
                    <a:srgbClr val="000000">
                      <a:alpha val="43137"/>
                    </a:srgbClr>
                  </a:outerShdw>
                </a:effectLst>
                <a:uLnTx/>
                <a:uFillTx/>
                <a:latin typeface="Comic Sans MS" panose="030F0702030302020204" pitchFamily="66" charset="0"/>
                <a:ea typeface="+mn-ea"/>
                <a:cs typeface="+mn-cs"/>
              </a:rPr>
              <a:t>(Uum.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744284" y="917912"/>
            <a:ext cx="8447715"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Addaamii fi Hewaan akka isaan cubbuu hojjetan beekee – Waaqayyo akkuma amala Isaatii – itti haasa’uudhaaf gara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isaanii dhaqe.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Yeroo jalqabaatiif, qooda gammachuudhaan gara Isaa dhufan, Waaqayyo isaan waamee kottaa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jechuutu irra ture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3:8-9).</a:t>
            </a:r>
          </a:p>
        </p:txBody>
      </p:sp>
      <p:sp>
        <p:nvSpPr>
          <p:cNvPr id="14" name="CuadroTexto 13">
            <a:extLst>
              <a:ext uri="{FF2B5EF4-FFF2-40B4-BE49-F238E27FC236}">
                <a16:creationId xmlns:a16="http://schemas.microsoft.com/office/drawing/2014/main" id="{E8804883-85B3-9DDD-B6EA-D73A26152A2C}"/>
              </a:ext>
            </a:extLst>
          </p:cNvPr>
          <p:cNvSpPr txBox="1"/>
          <p:nvPr/>
        </p:nvSpPr>
        <p:spPr>
          <a:xfrm>
            <a:off x="2444159" y="3693519"/>
            <a:ext cx="783331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Jaarraa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hedduu booda, Waaqayyo gara cubbamaa biraa ilaale, akka inni qalbii jijjiirratu barbaade: inni Pheexiroos</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(Luq.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20171" y="5545796"/>
            <a:ext cx="794272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Har’a, nuy namoonni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adeemsa wal fakkaatu adeemna.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Cubbuutti rarraanee qajeelota of gochuu yaalla. Yooma cubbuun “nutti qabate illee” Waaqayyo bakkatti nu deebisuu barbaada,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“gara Koo kottu” jedhees nu waama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 b="1" i="0" u="none" strike="noStrike" kern="1200" cap="none" spc="0" normalizeH="0" baseline="0" noProof="0" dirty="0">
                <a:ln>
                  <a:noFill/>
                </a:ln>
                <a:solidFill>
                  <a:prstClr val="black"/>
                </a:solidFill>
                <a:effectLst/>
                <a:uLnTx/>
                <a:uFillTx/>
                <a:latin typeface="Aptos" panose="02110004020202020204"/>
                <a:ea typeface="+mn-ea"/>
                <a:cs typeface="+mn-cs"/>
              </a:rPr>
              <a:t>(Isaa. 55:3).</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444160" y="4311881"/>
            <a:ext cx="564869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Faallaa Pheexiroosiin, Addaamii fi Hewaan, qooda cubbuu isaanii himatan, irra daddarbuu isaaniif nama biraa hammeessanii ofii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isaanii qajeelota gochuu yaalan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(Uum.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727080" y="2151827"/>
            <a:ext cx="6354058"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Yooma Waaqayyoo wajjin walitti dhufuu hin barbaanne</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ta’e illee, Waaqayyo isaan quunnamu barbaade.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Gara cubbamaa dhaquuf hin qaanofne, garuu cubbuuma isaa wajjin dura dhaabbate akka cubbamaan</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qalbii jijjiirratu barbaadee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3:10-11).</a:t>
            </a:r>
          </a:p>
        </p:txBody>
      </p:sp>
    </p:spTree>
    <p:extLst>
      <p:ext uri="{BB962C8B-B14F-4D97-AF65-F5344CB8AC3E}">
        <p14:creationId xmlns:p14="http://schemas.microsoft.com/office/powerpoint/2010/main" val="320698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1+#ppt_w/2"/>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fltVal val="0"/>
                                          </p:val>
                                        </p:tav>
                                        <p:tav tm="100000">
                                          <p:val>
                                            <p:strVal val="#ppt_h"/>
                                          </p:val>
                                        </p:tav>
                                      </p:tavLst>
                                    </p:anim>
                                    <p:anim calcmode="lin" valueType="num">
                                      <p:cBhvr>
                                        <p:cTn id="40" dur="500" fill="hold"/>
                                        <p:tgtEl>
                                          <p:spTgt spid="9"/>
                                        </p:tgtEl>
                                        <p:attrNameLst>
                                          <p:attrName>style.rotation</p:attrName>
                                        </p:attrNameLst>
                                      </p:cBhvr>
                                      <p:tavLst>
                                        <p:tav tm="0">
                                          <p:val>
                                            <p:fltVal val="360"/>
                                          </p:val>
                                        </p:tav>
                                        <p:tav tm="100000">
                                          <p:val>
                                            <p:fltVal val="0"/>
                                          </p:val>
                                        </p:tav>
                                      </p:tavLst>
                                    </p:anim>
                                    <p:animEffect transition="in" filter="fade">
                                      <p:cBhvr>
                                        <p:cTn id="41" dur="500"/>
                                        <p:tgtEl>
                                          <p:spTgt spid="9"/>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anim calcmode="lin" valueType="num">
                                      <p:cBhvr>
                                        <p:cTn id="53" dur="500" fill="hold"/>
                                        <p:tgtEl>
                                          <p:spTgt spid="7"/>
                                        </p:tgtEl>
                                        <p:attrNameLst>
                                          <p:attrName>ppt_x</p:attrName>
                                        </p:attrNameLst>
                                      </p:cBhvr>
                                      <p:tavLst>
                                        <p:tav tm="0">
                                          <p:val>
                                            <p:fltVal val="0.5"/>
                                          </p:val>
                                        </p:tav>
                                        <p:tav tm="100000">
                                          <p:val>
                                            <p:strVal val="#ppt_x"/>
                                          </p:val>
                                        </p:tav>
                                      </p:tavLst>
                                    </p:anim>
                                    <p:anim calcmode="lin" valueType="num">
                                      <p:cBhvr>
                                        <p:cTn id="54" dur="500" fill="hold"/>
                                        <p:tgtEl>
                                          <p:spTgt spid="7"/>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anim calcmode="lin" valueType="num">
                                      <p:cBhvr>
                                        <p:cTn id="60" dur="500" fill="hold"/>
                                        <p:tgtEl>
                                          <p:spTgt spid="11"/>
                                        </p:tgtEl>
                                        <p:attrNameLst>
                                          <p:attrName>ppt_x</p:attrName>
                                        </p:attrNameLst>
                                      </p:cBhvr>
                                      <p:tavLst>
                                        <p:tav tm="0">
                                          <p:val>
                                            <p:fltVal val="0.5"/>
                                          </p:val>
                                        </p:tav>
                                        <p:tav tm="100000">
                                          <p:val>
                                            <p:strVal val="#ppt_x"/>
                                          </p:val>
                                        </p:tav>
                                      </p:tavLst>
                                    </p:anim>
                                    <p:anim calcmode="lin" valueType="num">
                                      <p:cBhvr>
                                        <p:cTn id="61" dur="500" fill="hold"/>
                                        <p:tgtEl>
                                          <p:spTgt spid="11"/>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pic>
        <p:nvPicPr>
          <p:cNvPr id="15" name="Imagen 14">
            <a:extLst>
              <a:ext uri="{FF2B5EF4-FFF2-40B4-BE49-F238E27FC236}">
                <a16:creationId xmlns:a16="http://schemas.microsoft.com/office/drawing/2014/main" id="{A81C7228-B97C-A826-FBC6-1A18DF6E30DF}"/>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59345" y="4350075"/>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12" name="Imagen 11">
            <a:extLst>
              <a:ext uri="{FF2B5EF4-FFF2-40B4-BE49-F238E27FC236}">
                <a16:creationId xmlns:a16="http://schemas.microsoft.com/office/drawing/2014/main" id="{3DF3A09E-C7C2-F278-1122-CE92F742946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 name="Imagen 1">
            <a:extLst>
              <a:ext uri="{FF2B5EF4-FFF2-40B4-BE49-F238E27FC236}">
                <a16:creationId xmlns:a16="http://schemas.microsoft.com/office/drawing/2014/main" id="{210AD713-F884-4736-48DD-570BBC332C2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4628" y="1264340"/>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400" b="1" i="0" u="none" strike="noStrike" kern="1200" cap="none" spc="0" normalizeH="0" baseline="0" noProof="0" dirty="0">
                <a:ln w="22225">
                  <a:noFill/>
                  <a:prstDash val="solid"/>
                </a:ln>
                <a:solidFill>
                  <a:srgbClr val="FFFF99"/>
                </a:solidFill>
                <a:effectLst>
                  <a:outerShdw blurRad="38100" dist="38100" dir="2700000" algn="tl">
                    <a:srgbClr val="000000"/>
                  </a:outerShdw>
                </a:effectLst>
                <a:uLnTx/>
                <a:uFillTx/>
                <a:latin typeface="Aptos" panose="02110004020202020204"/>
                <a:ea typeface="+mn-ea"/>
                <a:cs typeface="+mn-cs"/>
              </a:rPr>
              <a:t>AMMA KALLATTIIDHAAN WAAQAYYOO WAJJIN MAALIIF HAASA’UU HIN DANDEENYU?</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30942"/>
          </a:xfrm>
          <a:prstGeom prst="rect">
            <a:avLst/>
          </a:prstGeom>
          <a:noFill/>
        </p:spPr>
        <p:txBody>
          <a:bodyPr wrap="square">
            <a:spAutoFit/>
          </a:bodyPr>
          <a:lstStyle/>
          <a:p>
            <a:pPr lvl="0" algn="ctr">
              <a:defRPr/>
            </a:pPr>
            <a:r>
              <a:rPr kumimoji="0" lang="en" sz="17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rPr>
              <a:t>“</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Erga</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nama</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achii</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baasee</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booddee</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karaa</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muka</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jireenyaatti</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geessu</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eegsisuuf</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jedhee</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Kirubeelotaa</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fi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goraadee</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boba’u</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kan</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asii</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fi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achi</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gaggaragalu</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tokko</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iddoo</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biqiltuu</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Edeniitiin</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gama</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ba’a</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biiftuu</a:t>
            </a:r>
            <a:r>
              <a:rPr lang="en-US" sz="1700" b="1" dirty="0">
                <a:solidFill>
                  <a:prstClr val="white"/>
                </a:solidFill>
                <a:effectLst>
                  <a:glow rad="88900">
                    <a:srgbClr val="6542BF"/>
                  </a:glow>
                  <a:outerShdw blurRad="38100" dist="38100" dir="2700000" algn="tl">
                    <a:srgbClr val="000000"/>
                  </a:outerShdw>
                </a:effectLst>
                <a:latin typeface="Comic Sans MS" panose="030F0702030302020204" pitchFamily="66" charset="0"/>
              </a:rPr>
              <a:t> </a:t>
            </a:r>
            <a:r>
              <a:rPr lang="en-US" sz="1700" b="1" dirty="0" err="1">
                <a:solidFill>
                  <a:prstClr val="white"/>
                </a:solidFill>
                <a:effectLst>
                  <a:glow rad="88900">
                    <a:srgbClr val="6542BF"/>
                  </a:glow>
                  <a:outerShdw blurRad="38100" dist="38100" dir="2700000" algn="tl">
                    <a:srgbClr val="000000"/>
                  </a:outerShdw>
                </a:effectLst>
                <a:latin typeface="Comic Sans MS" panose="030F0702030302020204" pitchFamily="66" charset="0"/>
              </a:rPr>
              <a:t>kaa’e</a:t>
            </a:r>
            <a:r>
              <a:rPr kumimoji="0" lang="en" sz="17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rPr>
              <a:t>”</a:t>
            </a:r>
            <a:r>
              <a:rPr kumimoji="0" lang="en" sz="18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 </a:t>
            </a:r>
            <a:r>
              <a:rPr kumimoji="0" lang="en" sz="1400" b="1" i="0" u="none" strike="noStrike" kern="1200" cap="none" spc="0" normalizeH="0" baseline="0" noProof="0" dirty="0">
                <a:ln>
                  <a:noFill/>
                </a:ln>
                <a:solidFill>
                  <a:prstClr val="white"/>
                </a:solidFill>
                <a:effectLst>
                  <a:glow rad="88900">
                    <a:srgbClr val="6542BF"/>
                  </a:glow>
                  <a:outerShdw blurRad="38100" dist="38100" dir="2700000" algn="tl">
                    <a:srgbClr val="000000"/>
                  </a:outerShdw>
                </a:effectLst>
                <a:uLnTx/>
                <a:uFillTx/>
                <a:latin typeface="Comic Sans MS" panose="030F0702030302020204" pitchFamily="66" charset="0"/>
                <a:ea typeface="+mn-ea"/>
                <a:cs typeface="+mn-cs"/>
              </a:rPr>
              <a:t>(Uum.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538215" y="1149965"/>
            <a:ext cx="3834132"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Waaqayyo harkisa cubbuun isaanii itti fide hidhata gaa’elaa sanatti hime, achi keessaa</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tokko erga Eden keessaa baa’anii kallattiidhaan Waaqayyotti haasa’uu hin danda’an</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38475" y="3385474"/>
            <a:ext cx="91535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Utuu harkisa cubbuu itti hin himin, Waaqayyo</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furmaata isaaniif dhiheesse: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innis sanyiin Hewaan humna diyaabiloosiin cabsee sanyii namaa bakkatti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akka deebisu dha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(Uum. 3:15).</a:t>
            </a:r>
          </a:p>
        </p:txBody>
      </p:sp>
      <p:sp>
        <p:nvSpPr>
          <p:cNvPr id="11" name="CuadroTexto 10">
            <a:extLst>
              <a:ext uri="{FF2B5EF4-FFF2-40B4-BE49-F238E27FC236}">
                <a16:creationId xmlns:a16="http://schemas.microsoft.com/office/drawing/2014/main" id="{95EC5FBD-975A-9C4D-27E6-E3E3B006D542}"/>
              </a:ext>
            </a:extLst>
          </p:cNvPr>
          <p:cNvSpPr txBox="1"/>
          <p:nvPr/>
        </p:nvSpPr>
        <p:spPr>
          <a:xfrm>
            <a:off x="3046351" y="4263048"/>
            <a:ext cx="4992843"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Karaa raajotaa, Waaqayyo</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daandii ittiin fayyinni fiixaan ba’u itti hime: </a:t>
            </a:r>
            <a:r>
              <a:rPr lang="en" sz="2000" b="1" dirty="0">
                <a:solidFill>
                  <a:prstClr val="black"/>
                </a:solidFill>
                <a:latin typeface="Aptos" panose="02110004020202020204"/>
              </a:rPr>
              <a:t>innis Waaqayyo mataan Isaa nama akka ta’u, dhiphina du’aa akka dhiphatu, du’aa ka’u, jireenya bara baraa akka nuuf mirkaneessu ture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(Isaa. 9:6; 53:6, 10-11).</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500935" y="1050467"/>
            <a:ext cx="439991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1600" b="1" i="0" u="none" strike="noStrike" kern="1200" cap="none" spc="0" normalizeH="0" baseline="0" noProof="0" dirty="0">
                <a:ln>
                  <a:noFill/>
                </a:ln>
                <a:solidFill>
                  <a:prstClr val="black"/>
                </a:solidFill>
                <a:effectLst/>
                <a:uLnTx/>
                <a:uFillTx/>
                <a:latin typeface="Aptos" panose="02110004020202020204"/>
                <a:ea typeface="+mn-ea"/>
                <a:cs typeface="+mn-cs"/>
              </a:rPr>
              <a:t>Harkisi:</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1886608595"/>
              </p:ext>
            </p:extLst>
          </p:nvPr>
        </p:nvGraphicFramePr>
        <p:xfrm>
          <a:off x="7566975" y="1222728"/>
          <a:ext cx="4543743" cy="232057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46351" y="6083002"/>
            <a:ext cx="499284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Akkuma cubbuun</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ka’een, waadaan Fayyisaas ka’e.</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599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heel(8)">
                                      <p:cBhvr>
                                        <p:cTn id="21" dur="750"/>
                                        <p:tgtEl>
                                          <p:spTgt spid="2"/>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33" dur="1000" fill="hold"/>
                                        <p:tgtEl>
                                          <p:spTgt spid="15"/>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5"/>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800" decel="100000"/>
                                        <p:tgtEl>
                                          <p:spTgt spid="12"/>
                                        </p:tgtEl>
                                      </p:cBhvr>
                                    </p:animEffect>
                                    <p:anim calcmode="lin" valueType="num">
                                      <p:cBhvr>
                                        <p:cTn id="85" dur="800" decel="100000" fill="hold"/>
                                        <p:tgtEl>
                                          <p:spTgt spid="12"/>
                                        </p:tgtEl>
                                        <p:attrNameLst>
                                          <p:attrName>style.rotation</p:attrName>
                                        </p:attrNameLst>
                                      </p:cBhvr>
                                      <p:tavLst>
                                        <p:tav tm="0">
                                          <p:val>
                                            <p:fltVal val="-90"/>
                                          </p:val>
                                        </p:tav>
                                        <p:tav tm="100000">
                                          <p:val>
                                            <p:fltVal val="0"/>
                                          </p:val>
                                        </p:tav>
                                      </p:tavLst>
                                    </p:anim>
                                    <p:anim calcmode="lin" valueType="num">
                                      <p:cBhvr>
                                        <p:cTn id="86" dur="800" decel="100000" fill="hold"/>
                                        <p:tgtEl>
                                          <p:spTgt spid="12"/>
                                        </p:tgtEl>
                                        <p:attrNameLst>
                                          <p:attrName>ppt_x</p:attrName>
                                        </p:attrNameLst>
                                      </p:cBhvr>
                                      <p:tavLst>
                                        <p:tav tm="0">
                                          <p:val>
                                            <p:strVal val="#ppt_x+0.4"/>
                                          </p:val>
                                        </p:tav>
                                        <p:tav tm="100000">
                                          <p:val>
                                            <p:strVal val="#ppt_x-0.05"/>
                                          </p:val>
                                        </p:tav>
                                      </p:tavLst>
                                    </p:anim>
                                    <p:anim calcmode="lin" valueType="num">
                                      <p:cBhvr>
                                        <p:cTn id="87" dur="800" decel="100000" fill="hold"/>
                                        <p:tgtEl>
                                          <p:spTgt spid="12"/>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Imagen 20">
            <a:extLst>
              <a:ext uri="{FF2B5EF4-FFF2-40B4-BE49-F238E27FC236}">
                <a16:creationId xmlns:a16="http://schemas.microsoft.com/office/drawing/2014/main" id="{6292167F-FFC4-17F8-2CBB-82757D68F56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848190" y="462383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0" name="Imagen 19">
            <a:extLst>
              <a:ext uri="{FF2B5EF4-FFF2-40B4-BE49-F238E27FC236}">
                <a16:creationId xmlns:a16="http://schemas.microsoft.com/office/drawing/2014/main" id="{2F3CDB57-55AF-4CDD-6AEB-C5C33A8EDFB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93693" y="2357407"/>
            <a:ext cx="1824068" cy="1824068"/>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9" name="Imagen 18">
            <a:extLst>
              <a:ext uri="{FF2B5EF4-FFF2-40B4-BE49-F238E27FC236}">
                <a16:creationId xmlns:a16="http://schemas.microsoft.com/office/drawing/2014/main" id="{D0F0CDA5-E30D-45A0-9D1F-9D8ECD6360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874641"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8" name="Imagen 17">
            <a:extLst>
              <a:ext uri="{FF2B5EF4-FFF2-40B4-BE49-F238E27FC236}">
                <a16:creationId xmlns:a16="http://schemas.microsoft.com/office/drawing/2014/main" id="{0EC30647-B1C4-CB0A-B071-ABFAE6B2E7A6}"/>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65875"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3C7ED4CC-4677-ECDE-83B2-63879DDE809F}"/>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65875"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3" name="Imagen 12">
            <a:extLst>
              <a:ext uri="{FF2B5EF4-FFF2-40B4-BE49-F238E27FC236}">
                <a16:creationId xmlns:a16="http://schemas.microsoft.com/office/drawing/2014/main" id="{9430D1C2-BFCE-07D4-23E4-DF56B87683B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3" name="CuadroTexto 2">
            <a:extLst>
              <a:ext uri="{FF2B5EF4-FFF2-40B4-BE49-F238E27FC236}">
                <a16:creationId xmlns:a16="http://schemas.microsoft.com/office/drawing/2014/main" id="{CCE2C930-6DA5-A228-323E-9F1D38B88449}"/>
              </a:ext>
            </a:extLst>
          </p:cNvPr>
          <p:cNvSpPr txBox="1"/>
          <p:nvPr/>
        </p:nvSpPr>
        <p:spPr>
          <a:xfrm>
            <a:off x="2377630" y="10510"/>
            <a:ext cx="7470561" cy="1077218"/>
          </a:xfrm>
          <a:prstGeom prst="rect">
            <a:avLst/>
          </a:prstGeom>
          <a:noFill/>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3200" b="1" i="0" u="none" strike="noStrike" kern="1200" cap="none" spc="0" normalizeH="0" baseline="0" noProof="0" dirty="0">
                <a:ln w="12700" cmpd="sng">
                  <a:solidFill>
                    <a:srgbClr val="FF66CC">
                      <a:lumMod val="50000"/>
                    </a:srgbClr>
                  </a:solidFill>
                  <a:prstDash val="solid"/>
                </a:ln>
                <a:gradFill>
                  <a:gsLst>
                    <a:gs pos="0">
                      <a:srgbClr val="FF66CC"/>
                    </a:gs>
                    <a:gs pos="4000">
                      <a:srgbClr val="FF66CC">
                        <a:lumMod val="50000"/>
                      </a:srgbClr>
                    </a:gs>
                    <a:gs pos="87000">
                      <a:srgbClr val="FF66CC">
                        <a:lumMod val="40000"/>
                        <a:lumOff val="60000"/>
                      </a:srgbClr>
                    </a:gs>
                  </a:gsLst>
                  <a:lin ang="5400000"/>
                </a:gradFill>
                <a:effectLst/>
                <a:uLnTx/>
                <a:uFillTx/>
                <a:latin typeface="Aptos" panose="02110004020202020204"/>
                <a:ea typeface="+mn-ea"/>
                <a:cs typeface="+mn-cs"/>
              </a:rPr>
              <a:t>HAR’A WAAQAYYOO WAJJIN AKKAMITTI HAASOFNA?</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236182" y="1041972"/>
            <a:ext cx="7747881" cy="830997"/>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r>
              <a:rPr lang="en-US" sz="1600" b="1" dirty="0" err="1">
                <a:solidFill>
                  <a:srgbClr val="009999">
                    <a:lumMod val="75000"/>
                  </a:srgbClr>
                </a:solidFill>
                <a:latin typeface="Comic Sans MS" panose="030F0702030302020204" pitchFamily="66" charset="0"/>
              </a:rPr>
              <a:t>Yaa</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ilma</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namaa</a:t>
            </a:r>
            <a:r>
              <a:rPr lang="en-US" sz="1600" b="1" dirty="0">
                <a:solidFill>
                  <a:srgbClr val="009999">
                    <a:lumMod val="75000"/>
                  </a:srgbClr>
                </a:solidFill>
                <a:latin typeface="Comic Sans MS" panose="030F0702030302020204" pitchFamily="66" charset="0"/>
              </a:rPr>
              <a:t>, ani mana </a:t>
            </a:r>
            <a:r>
              <a:rPr lang="en-US" sz="1600" b="1" dirty="0" err="1">
                <a:solidFill>
                  <a:srgbClr val="009999">
                    <a:lumMod val="75000"/>
                  </a:srgbClr>
                </a:solidFill>
                <a:latin typeface="Comic Sans MS" panose="030F0702030302020204" pitchFamily="66" charset="0"/>
              </a:rPr>
              <a:t>Israa’eliif</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eegduu</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si</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godheera</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kanaafuu</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dubbii</a:t>
            </a:r>
            <a:r>
              <a:rPr lang="en-US" sz="1600" b="1" dirty="0">
                <a:solidFill>
                  <a:srgbClr val="009999">
                    <a:lumMod val="75000"/>
                  </a:srgbClr>
                </a:solidFill>
                <a:latin typeface="Comic Sans MS" panose="030F0702030302020204" pitchFamily="66" charset="0"/>
              </a:rPr>
              <a:t> ani </a:t>
            </a:r>
            <a:r>
              <a:rPr lang="en-US" sz="1600" b="1" dirty="0" err="1">
                <a:solidFill>
                  <a:srgbClr val="009999">
                    <a:lumMod val="75000"/>
                  </a:srgbClr>
                </a:solidFill>
                <a:latin typeface="Comic Sans MS" panose="030F0702030302020204" pitchFamily="66" charset="0"/>
              </a:rPr>
              <a:t>dubbadhu</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dhaga’iitii</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akeekkachiisa</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na</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biraa</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ba’u</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isaaniif</a:t>
            </a:r>
            <a:r>
              <a:rPr lang="en-US" sz="1600" b="1" dirty="0">
                <a:solidFill>
                  <a:srgbClr val="009999">
                    <a:lumMod val="75000"/>
                  </a:srgbClr>
                </a:solidFill>
                <a:latin typeface="Comic Sans MS" panose="030F0702030302020204" pitchFamily="66" charset="0"/>
              </a:rPr>
              <a:t> </a:t>
            </a:r>
            <a:r>
              <a:rPr lang="en-US" sz="1600" b="1" dirty="0" err="1">
                <a:solidFill>
                  <a:srgbClr val="009999">
                    <a:lumMod val="75000"/>
                  </a:srgbClr>
                </a:solidFill>
                <a:latin typeface="Comic Sans MS" panose="030F0702030302020204" pitchFamily="66" charset="0"/>
              </a:rPr>
              <a:t>kenni</a:t>
            </a:r>
            <a:r>
              <a:rPr lang="en-US" sz="1600" b="1" dirty="0">
                <a:solidFill>
                  <a:srgbClr val="009999">
                    <a:lumMod val="75000"/>
                  </a:srgbClr>
                </a:solidFill>
                <a:latin typeface="Comic Sans MS" panose="030F0702030302020204" pitchFamily="66" charset="0"/>
              </a:rPr>
              <a:t>.</a:t>
            </a: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a:t>
            </a:r>
          </a:p>
          <a:p>
            <a:pPr lvl="0" algn="ctr">
              <a:defRPr/>
            </a:pPr>
            <a:r>
              <a:rPr kumimoji="0" lang="en" sz="16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 </a:t>
            </a:r>
            <a:r>
              <a:rPr kumimoji="0" lang="en" sz="1200" b="1" i="0" u="none" strike="noStrike" kern="1200" cap="none" spc="0" normalizeH="0" baseline="0" noProof="0" dirty="0">
                <a:ln>
                  <a:noFill/>
                </a:ln>
                <a:solidFill>
                  <a:srgbClr val="009999">
                    <a:lumMod val="75000"/>
                  </a:srgbClr>
                </a:solidFill>
                <a:effectLst/>
                <a:uLnTx/>
                <a:uFillTx/>
                <a:latin typeface="Comic Sans MS" panose="030F0702030302020204" pitchFamily="66" charset="0"/>
                <a:ea typeface="+mn-ea"/>
                <a:cs typeface="+mn-cs"/>
              </a:rPr>
              <a:t>(Hisq. 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7630" y="2150572"/>
            <a:ext cx="7833169"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1900" b="1" dirty="0">
                <a:solidFill>
                  <a:prstClr val="black"/>
                </a:solidFill>
                <a:latin typeface="Aptos" panose="02110004020202020204"/>
              </a:rPr>
              <a:t>Har’a nu wajjin haasa’uuf, Waaqayyo “kitaabota caqasnu” lama barreesse: innis Uumamaa fi Macaafa Qulqulluu</a:t>
            </a:r>
            <a:r>
              <a:rPr kumimoji="0" lang="en" sz="1900" b="1" i="0" u="none" strike="noStrike" kern="1200" cap="none" spc="0" normalizeH="0" baseline="0" noProof="0" dirty="0">
                <a:ln>
                  <a:noFill/>
                </a:ln>
                <a:solidFill>
                  <a:prstClr val="black"/>
                </a:solidFill>
                <a:effectLst/>
                <a:uLnTx/>
                <a:uFillTx/>
                <a:latin typeface="Aptos" panose="02110004020202020204"/>
              </a:rPr>
              <a:t> </a:t>
            </a:r>
            <a:r>
              <a:rPr kumimoji="0" lang="en" sz="1600" b="1" i="0" u="none" strike="noStrike" kern="1200" cap="none" spc="0" normalizeH="0" baseline="0" noProof="0" dirty="0">
                <a:ln>
                  <a:noFill/>
                </a:ln>
                <a:solidFill>
                  <a:prstClr val="black"/>
                </a:solidFill>
                <a:effectLst/>
                <a:uLnTx/>
                <a:uFillTx/>
                <a:latin typeface="Aptos" panose="02110004020202020204"/>
              </a:rPr>
              <a:t>(Room. 1:20; 2 Xim. 3:15).</a:t>
            </a:r>
            <a:endParaRPr kumimoji="0" lang="en" sz="1900" b="1" i="0" u="none" strike="noStrike" kern="1200" cap="none" spc="0" normalizeH="0" baseline="0" noProof="0" dirty="0">
              <a:ln>
                <a:noFill/>
              </a:ln>
              <a:solidFill>
                <a:prstClr val="black"/>
              </a:solidFill>
              <a:effectLst/>
              <a:uLnTx/>
              <a:uFillTx/>
              <a:latin typeface="Aptos" panose="02110004020202020204"/>
            </a:endParaRPr>
          </a:p>
        </p:txBody>
      </p:sp>
      <p:sp>
        <p:nvSpPr>
          <p:cNvPr id="7" name="CuadroTexto 6">
            <a:extLst>
              <a:ext uri="{FF2B5EF4-FFF2-40B4-BE49-F238E27FC236}">
                <a16:creationId xmlns:a16="http://schemas.microsoft.com/office/drawing/2014/main" id="{B130ED01-C6AB-8B09-8927-34D3E6D15D2E}"/>
              </a:ext>
            </a:extLst>
          </p:cNvPr>
          <p:cNvSpPr txBox="1"/>
          <p:nvPr/>
        </p:nvSpPr>
        <p:spPr>
          <a:xfrm>
            <a:off x="2360223" y="5586283"/>
            <a:ext cx="743673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Caalaadhumatti immoo, karaa kadhannaa Waaqayyo (Faars. 5:2); ergamoonni (H.Erg. 8:26); raajonni (Yo’el 2:28); fi keessumaa karaa Hafuura Qulqulluu Waaqayyo</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nu waliin walitti dhufeenya qabaata</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(Yoh.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60223" y="4682920"/>
            <a:ext cx="743673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Achi keessatti,</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eenyuun akka taane, eessaa akka dhufnee fi eessa akka dhaqnu argina. Achi keessatti, kaayyoo Waaqayyo jireenya keenyaaf qabu argina.</a:t>
            </a:r>
            <a:endPar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7630" y="2756263"/>
            <a:ext cx="7436739" cy="1938992"/>
          </a:xfrm>
          <a:prstGeom prst="rect">
            <a:avLst/>
          </a:prstGeom>
          <a:noFill/>
        </p:spPr>
        <p:txBody>
          <a:bodyPr wrap="square">
            <a:spAutoFit/>
          </a:bodyPr>
          <a:lstStyle/>
          <a:p>
            <a:pPr lvl="0">
              <a:spcBef>
                <a:spcPts val="600"/>
              </a:spcBef>
              <a:defRPr/>
            </a:pPr>
            <a:r>
              <a:rPr lang="en" sz="2000" b="1" dirty="0">
                <a:solidFill>
                  <a:prstClr val="black"/>
                </a:solidFill>
                <a:latin typeface="Aptos" panose="02110004020202020204"/>
              </a:rPr>
              <a:t>Yooma Uumamni waa’ee Uumaa nutti haasa’e iyyuu, cubbuudhaan manca’eera. Haa ta’u malee Macaafni Qulqulluun qajeelfama ifaa fi kallattii ta’e qaba, innis ergaa Waaqa biraa kan fudhatan raajotaan kan darbee dhufe dha.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Macaafa Qulqulluu keessatti, </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argama Waaqayyoo isa guutuu ta’e </a:t>
            </a:r>
            <a:r>
              <a:rPr lang="en" sz="2000" b="1" dirty="0">
                <a:solidFill>
                  <a:prstClr val="black"/>
                </a:solidFill>
              </a:rPr>
              <a:t>jireenya tajaajilaa Yesuusiin keessatti argina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(Ibro. 1:1-2).</a:t>
            </a:r>
          </a:p>
        </p:txBody>
      </p:sp>
    </p:spTree>
    <p:extLst>
      <p:ext uri="{BB962C8B-B14F-4D97-AF65-F5344CB8AC3E}">
        <p14:creationId xmlns:p14="http://schemas.microsoft.com/office/powerpoint/2010/main" val="427416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heel(4)">
                                      <p:cBhvr>
                                        <p:cTn id="34" dur="750"/>
                                        <p:tgtEl>
                                          <p:spTgt spid="13"/>
                                        </p:tgtEl>
                                      </p:cBhvr>
                                    </p:animEffect>
                                  </p:childTnLst>
                                </p:cTn>
                              </p:par>
                              <p:par>
                                <p:cTn id="35" presetID="21"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heel(4)">
                                      <p:cBhvr>
                                        <p:cTn id="37" dur="750"/>
                                        <p:tgtEl>
                                          <p:spTgt spid="19"/>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anim calcmode="lin" valueType="num">
                                      <p:cBhvr>
                                        <p:cTn id="49" dur="500" fill="hold"/>
                                        <p:tgtEl>
                                          <p:spTgt spid="17"/>
                                        </p:tgtEl>
                                        <p:attrNameLst>
                                          <p:attrName>ppt_x</p:attrName>
                                        </p:attrNameLst>
                                      </p:cBhvr>
                                      <p:tavLst>
                                        <p:tav tm="0">
                                          <p:val>
                                            <p:fltVal val="0.5"/>
                                          </p:val>
                                        </p:tav>
                                        <p:tav tm="100000">
                                          <p:val>
                                            <p:strVal val="#ppt_x"/>
                                          </p:val>
                                        </p:tav>
                                      </p:tavLst>
                                    </p:anim>
                                    <p:anim calcmode="lin" valueType="num">
                                      <p:cBhvr>
                                        <p:cTn id="50" dur="500" fill="hold"/>
                                        <p:tgtEl>
                                          <p:spTgt spid="17"/>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anim calcmode="lin" valueType="num">
                                      <p:cBhvr>
                                        <p:cTn id="56" dur="500" fill="hold"/>
                                        <p:tgtEl>
                                          <p:spTgt spid="20"/>
                                        </p:tgtEl>
                                        <p:attrNameLst>
                                          <p:attrName>ppt_x</p:attrName>
                                        </p:attrNameLst>
                                      </p:cBhvr>
                                      <p:tavLst>
                                        <p:tav tm="0">
                                          <p:val>
                                            <p:fltVal val="0.5"/>
                                          </p:val>
                                        </p:tav>
                                        <p:tav tm="100000">
                                          <p:val>
                                            <p:strVal val="#ppt_x"/>
                                          </p:val>
                                        </p:tav>
                                      </p:tavLst>
                                    </p:anim>
                                    <p:anim calcmode="lin" valueType="num">
                                      <p:cBhvr>
                                        <p:cTn id="57" dur="500" fill="hold"/>
                                        <p:tgtEl>
                                          <p:spTgt spid="20"/>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p:cTn id="66" dur="1000" fill="hold"/>
                                        <p:tgtEl>
                                          <p:spTgt spid="18"/>
                                        </p:tgtEl>
                                        <p:attrNameLst>
                                          <p:attrName>ppt_w</p:attrName>
                                        </p:attrNameLst>
                                      </p:cBhvr>
                                      <p:tavLst>
                                        <p:tav tm="0">
                                          <p:val>
                                            <p:fltVal val="0"/>
                                          </p:val>
                                        </p:tav>
                                        <p:tav tm="100000">
                                          <p:val>
                                            <p:strVal val="#ppt_w"/>
                                          </p:val>
                                        </p:tav>
                                      </p:tavLst>
                                    </p:anim>
                                    <p:anim calcmode="lin" valueType="num">
                                      <p:cBhvr>
                                        <p:cTn id="67" dur="1000" fill="hold"/>
                                        <p:tgtEl>
                                          <p:spTgt spid="18"/>
                                        </p:tgtEl>
                                        <p:attrNameLst>
                                          <p:attrName>ppt_h</p:attrName>
                                        </p:attrNameLst>
                                      </p:cBhvr>
                                      <p:tavLst>
                                        <p:tav tm="0">
                                          <p:val>
                                            <p:fltVal val="0"/>
                                          </p:val>
                                        </p:tav>
                                        <p:tav tm="100000">
                                          <p:val>
                                            <p:strVal val="#ppt_h"/>
                                          </p:val>
                                        </p:tav>
                                      </p:tavLst>
                                    </p:anim>
                                    <p:anim calcmode="lin" valueType="num">
                                      <p:cBhvr>
                                        <p:cTn id="68" dur="1000" fill="hold"/>
                                        <p:tgtEl>
                                          <p:spTgt spid="18"/>
                                        </p:tgtEl>
                                        <p:attrNameLst>
                                          <p:attrName>style.rotation</p:attrName>
                                        </p:attrNameLst>
                                      </p:cBhvr>
                                      <p:tavLst>
                                        <p:tav tm="0">
                                          <p:val>
                                            <p:fltVal val="90"/>
                                          </p:val>
                                        </p:tav>
                                        <p:tav tm="100000">
                                          <p:val>
                                            <p:fltVal val="0"/>
                                          </p:val>
                                        </p:tav>
                                      </p:tavLst>
                                    </p:anim>
                                    <p:animEffect transition="in" filter="fade">
                                      <p:cBhvr>
                                        <p:cTn id="69" dur="1000"/>
                                        <p:tgtEl>
                                          <p:spTgt spid="18"/>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randombar(vertical)">
                                      <p:cBhvr>
                                        <p:cTn id="78" dur="500"/>
                                        <p:tgtEl>
                                          <p:spTgt spid="21"/>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654424" y="351234"/>
            <a:ext cx="11447929" cy="6155531"/>
          </a:xfrm>
          <a:prstGeom prst="rect">
            <a:avLst/>
          </a:prstGeom>
          <a:noFill/>
        </p:spPr>
        <p:txBody>
          <a:bodyPr wrap="square">
            <a:spAutoFit/>
          </a:bodyPr>
          <a:lstStyle/>
          <a:p>
            <a:pPr lvl="0">
              <a:spcBef>
                <a:spcPts val="600"/>
              </a:spcBef>
              <a:defRPr/>
            </a:pPr>
            <a:r>
              <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“Namaa</a:t>
            </a:r>
            <a:r>
              <a:rPr kumimoji="0" lang="en" sz="2400" b="1" i="0" u="none" strike="noStrike" kern="1200" cap="none" spc="0" normalizeH="0" noProof="0" dirty="0">
                <a:ln>
                  <a:noFill/>
                </a:ln>
                <a:solidFill>
                  <a:prstClr val="black"/>
                </a:solidFill>
                <a:effectLst/>
                <a:uLnTx/>
                <a:uFillTx/>
                <a:latin typeface="Constantia" panose="02030602050306030303" pitchFamily="18" charset="0"/>
                <a:ea typeface="+mn-ea"/>
                <a:cs typeface="+mn-cs"/>
              </a:rPr>
              <a:t> fi Waaqa gidduu wal ta’iinsi jiraachuutu irra ture. </a:t>
            </a:r>
            <a:r>
              <a:rPr lang="en-US" sz="2400" b="1" dirty="0" err="1">
                <a:solidFill>
                  <a:prstClr val="black"/>
                </a:solidFill>
                <a:latin typeface="Constantia" panose="02030602050306030303" pitchFamily="18" charset="0"/>
              </a:rPr>
              <a:t>Garuu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karoorri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kun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irra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guddeessa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irra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daddarbaa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Addaamiin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addaan</a:t>
            </a:r>
            <a:r>
              <a:rPr lang="en-US" sz="2400" b="1" dirty="0">
                <a:solidFill>
                  <a:prstClr val="black"/>
                </a:solidFill>
                <a:latin typeface="Constantia" panose="02030602050306030303" pitchFamily="18" charset="0"/>
              </a:rPr>
              <a:t> cite. </a:t>
            </a:r>
            <a:r>
              <a:rPr lang="en-US" sz="2400" b="1" dirty="0" err="1">
                <a:solidFill>
                  <a:prstClr val="black"/>
                </a:solidFill>
                <a:latin typeface="Constantia" panose="02030602050306030303" pitchFamily="18" charset="0"/>
              </a:rPr>
              <a:t>Seexanni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gara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cubbuutti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isa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oofe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erga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inni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cubbuutti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kufee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booda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immoo</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akka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yeroo</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inni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cubbuutti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kufiniitti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Waaqayyoo</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isaa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wajjin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wal</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quunnamuu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danda’u</a:t>
            </a:r>
            <a:r>
              <a:rPr lang="en-US" sz="2400" b="1" dirty="0">
                <a:solidFill>
                  <a:prstClr val="black"/>
                </a:solidFill>
                <a:latin typeface="Constantia" panose="02030602050306030303" pitchFamily="18" charset="0"/>
              </a:rPr>
              <a:t>. </a:t>
            </a:r>
          </a:p>
          <a:p>
            <a:pPr lvl="0">
              <a:spcBef>
                <a:spcPts val="600"/>
              </a:spcBef>
              <a:defRPr/>
            </a:pPr>
            <a:r>
              <a:rPr lang="en-US" sz="2400" b="1" dirty="0" err="1">
                <a:solidFill>
                  <a:prstClr val="black"/>
                </a:solidFill>
                <a:latin typeface="Constantia" panose="02030602050306030303" pitchFamily="18" charset="0"/>
              </a:rPr>
              <a:t>Kufaatii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booda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Kiristoos</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qajeelchaa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Addaamiin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ta’e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Bakka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Waaqaa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bu’ee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namaaf</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hojjechuu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jalqabe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sanyii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namaas</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du’a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battalaattii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fayyise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Hojii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araarsuus</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fudhate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Addaamii</a:t>
            </a:r>
            <a:r>
              <a:rPr lang="en-US" sz="2400" b="1" dirty="0">
                <a:solidFill>
                  <a:prstClr val="black"/>
                </a:solidFill>
                <a:latin typeface="Constantia" panose="02030602050306030303" pitchFamily="18" charset="0"/>
              </a:rPr>
              <a:t> fi </a:t>
            </a:r>
            <a:r>
              <a:rPr lang="en-US" sz="2400" b="1" dirty="0" err="1">
                <a:solidFill>
                  <a:prstClr val="black"/>
                </a:solidFill>
                <a:latin typeface="Constantia" panose="02030602050306030303" pitchFamily="18" charset="0"/>
              </a:rPr>
              <a:t>Hewaaniif</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carraan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ittiin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amanamummaa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isaaniitti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deebi’uu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kennameefii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ture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karoora</a:t>
            </a:r>
            <a:r>
              <a:rPr lang="en-US" sz="2400" b="1" dirty="0">
                <a:solidFill>
                  <a:prstClr val="black"/>
                </a:solidFill>
                <a:latin typeface="Constantia" panose="02030602050306030303" pitchFamily="18" charset="0"/>
              </a:rPr>
              <a:t> kana </a:t>
            </a:r>
            <a:r>
              <a:rPr lang="en-US" sz="2400" b="1" dirty="0" err="1">
                <a:solidFill>
                  <a:prstClr val="black"/>
                </a:solidFill>
                <a:latin typeface="Constantia" panose="02030602050306030303" pitchFamily="18" charset="0"/>
              </a:rPr>
              <a:t>keessatti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dhaloonni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isaan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duubaan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dhufu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hundinuu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hammatamee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ture</a:t>
            </a:r>
            <a:r>
              <a:rPr lang="en-US" sz="2400" b="1" dirty="0">
                <a:solidFill>
                  <a:prstClr val="black"/>
                </a:solidFill>
                <a:latin typeface="Constantia" panose="02030602050306030303" pitchFamily="18" charset="0"/>
              </a:rPr>
              <a:t>.</a:t>
            </a:r>
          </a:p>
          <a:p>
            <a:pPr lvl="0">
              <a:spcBef>
                <a:spcPts val="600"/>
              </a:spcBef>
              <a:defRPr/>
            </a:pPr>
            <a:r>
              <a:rPr lang="en-US" sz="2400" b="1" dirty="0" err="1">
                <a:solidFill>
                  <a:prstClr val="black"/>
                </a:solidFill>
                <a:latin typeface="Constantia" panose="02030602050306030303" pitchFamily="18" charset="0"/>
              </a:rPr>
              <a:t>Araarsuu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Ilma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Waaqayyoo</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malee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eebbi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ykn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fayyinni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Waaqa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biraa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gara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namaa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dhufuu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danda’au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tokko</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illee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turre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Waaqayyo</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kabaja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seera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Isaatiitiif</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ni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hinaafa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ture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Seera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sana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irra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daddarbuun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gargar</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ba’iinsa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sodaachisaa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Waaqaa</a:t>
            </a:r>
            <a:r>
              <a:rPr lang="en-US" sz="2400" b="1" dirty="0">
                <a:solidFill>
                  <a:prstClr val="black"/>
                </a:solidFill>
                <a:latin typeface="Constantia" panose="02030602050306030303" pitchFamily="18" charset="0"/>
              </a:rPr>
              <a:t> fi </a:t>
            </a:r>
            <a:r>
              <a:rPr lang="en-US" sz="2400" b="1" dirty="0" err="1">
                <a:solidFill>
                  <a:prstClr val="black"/>
                </a:solidFill>
                <a:latin typeface="Constantia" panose="02030602050306030303" pitchFamily="18" charset="0"/>
              </a:rPr>
              <a:t>nama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gidduutti</a:t>
            </a:r>
            <a:r>
              <a:rPr lang="en-US" sz="2400" b="1" dirty="0">
                <a:solidFill>
                  <a:prstClr val="black"/>
                </a:solidFill>
                <a:latin typeface="Constantia" panose="02030602050306030303" pitchFamily="18" charset="0"/>
              </a:rPr>
              <a:t> fide. </a:t>
            </a:r>
            <a:r>
              <a:rPr lang="en-US" sz="2400" b="1" dirty="0" err="1">
                <a:solidFill>
                  <a:prstClr val="black"/>
                </a:solidFill>
                <a:latin typeface="Constantia" panose="02030602050306030303" pitchFamily="18" charset="0"/>
              </a:rPr>
              <a:t>Addaamiif</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yeroo</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inni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cubbuu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hojjetinitti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Uumaa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isaa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wajjin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wal-ta’iinsi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kallattii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bilisaa</a:t>
            </a:r>
            <a:r>
              <a:rPr lang="en-US" sz="2400" b="1" dirty="0">
                <a:solidFill>
                  <a:prstClr val="black"/>
                </a:solidFill>
                <a:latin typeface="Constantia" panose="02030602050306030303" pitchFamily="18" charset="0"/>
              </a:rPr>
              <a:t> fi </a:t>
            </a:r>
            <a:r>
              <a:rPr lang="en-US" sz="2400" b="1" dirty="0" err="1">
                <a:solidFill>
                  <a:prstClr val="black"/>
                </a:solidFill>
                <a:latin typeface="Constantia" panose="02030602050306030303" pitchFamily="18" charset="0"/>
              </a:rPr>
              <a:t>gammachiisaan</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kennameefii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ture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Erga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inni</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cubbuu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hojjetee</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bodda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garuu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Waaqayyo</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karaa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Kiristoosii</a:t>
            </a:r>
            <a:r>
              <a:rPr lang="en-US" sz="2400" b="1" dirty="0">
                <a:solidFill>
                  <a:prstClr val="black"/>
                </a:solidFill>
                <a:latin typeface="Constantia" panose="02030602050306030303" pitchFamily="18" charset="0"/>
              </a:rPr>
              <a:t> fi </a:t>
            </a:r>
            <a:r>
              <a:rPr lang="en-US" sz="2400" b="1" dirty="0" err="1">
                <a:solidFill>
                  <a:prstClr val="black"/>
                </a:solidFill>
                <a:latin typeface="Constantia" panose="02030602050306030303" pitchFamily="18" charset="0"/>
              </a:rPr>
              <a:t>ergamootaa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qofa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isa</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quunnamuu</a:t>
            </a:r>
            <a:r>
              <a:rPr lang="en-US" sz="2400" b="1" dirty="0">
                <a:solidFill>
                  <a:prstClr val="black"/>
                </a:solidFill>
                <a:latin typeface="Constantia" panose="02030602050306030303" pitchFamily="18" charset="0"/>
              </a:rPr>
              <a:t> </a:t>
            </a:r>
            <a:r>
              <a:rPr lang="en-US" sz="2400" b="1" dirty="0" err="1">
                <a:solidFill>
                  <a:prstClr val="black"/>
                </a:solidFill>
                <a:latin typeface="Constantia" panose="02030602050306030303" pitchFamily="18" charset="0"/>
              </a:rPr>
              <a:t>jalqabe</a:t>
            </a:r>
            <a:r>
              <a:rPr lang="en-US" sz="2400" b="1" dirty="0">
                <a:solidFill>
                  <a:prstClr val="black"/>
                </a:solidFill>
                <a:latin typeface="Constantia" panose="02030602050306030303" pitchFamily="18" charset="0"/>
              </a:rPr>
              <a:t>.</a:t>
            </a:r>
            <a:r>
              <a:rPr kumimoji="0" lang="en" sz="24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p>
        </p:txBody>
      </p:sp>
      <p:sp>
        <p:nvSpPr>
          <p:cNvPr id="4" name="CuadroTexto 3">
            <a:extLst>
              <a:ext uri="{FF2B5EF4-FFF2-40B4-BE49-F238E27FC236}">
                <a16:creationId xmlns:a16="http://schemas.microsoft.com/office/drawing/2014/main" id="{AB63CE35-0814-3253-34E3-86B7F486FC19}"/>
              </a:ext>
            </a:extLst>
          </p:cNvPr>
          <p:cNvSpPr txBox="1"/>
          <p:nvPr/>
        </p:nvSpPr>
        <p:spPr>
          <a:xfrm>
            <a:off x="8011112" y="6457890"/>
            <a:ext cx="4180888"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 sz="1800" b="1" i="0" u="none" strike="noStrike" kern="1200" cap="none" spc="0" normalizeH="0" baseline="0" noProof="0" dirty="0">
                <a:ln>
                  <a:noFill/>
                </a:ln>
                <a:solidFill>
                  <a:prstClr val="black"/>
                </a:solidFill>
                <a:effectLst/>
                <a:uLnTx/>
                <a:uFillTx/>
                <a:latin typeface="Aptos" panose="02110004020202020204"/>
                <a:ea typeface="+mn-ea"/>
                <a:cs typeface="+mn-cs"/>
              </a:rPr>
              <a:t>EGW (Conflict and Courage, January 14)</a:t>
            </a:r>
          </a:p>
        </p:txBody>
      </p:sp>
    </p:spTree>
    <p:extLst>
      <p:ext uri="{BB962C8B-B14F-4D97-AF65-F5344CB8AC3E}">
        <p14:creationId xmlns:p14="http://schemas.microsoft.com/office/powerpoint/2010/main" val="2552834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560E2287-452A-5A2D-2B4F-10346E9C2A70}"/>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58112"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8" name="Imagen 7">
            <a:extLst>
              <a:ext uri="{FF2B5EF4-FFF2-40B4-BE49-F238E27FC236}">
                <a16:creationId xmlns:a16="http://schemas.microsoft.com/office/drawing/2014/main" id="{ABE31802-689B-4E7F-73C7-328E724561D0}"/>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58113" y="3446624"/>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4" name="Imagen 3">
            <a:extLst>
              <a:ext uri="{FF2B5EF4-FFF2-40B4-BE49-F238E27FC236}">
                <a16:creationId xmlns:a16="http://schemas.microsoft.com/office/drawing/2014/main" id="{9A30EB33-E2FF-F7D7-88AB-1AF0210B2CF1}"/>
              </a:ext>
            </a:extLst>
          </p:cNvPr>
          <p:cNvPicPr>
            <a:picLocks noChangeAspect="1"/>
          </p:cNvPicPr>
          <p:nvPr/>
        </p:nvPicPr>
        <p:blipFill>
          <a:blip r:embed="rId5" cstate="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358114"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4000" b="1" i="0" u="none" strike="noStrike" kern="1200" cap="none" spc="0" normalizeH="0" baseline="0" noProof="0" dirty="0">
                <a:ln w="6600">
                  <a:solidFill>
                    <a:srgbClr val="009999">
                      <a:lumMod val="60000"/>
                      <a:lumOff val="40000"/>
                    </a:srgbClr>
                  </a:solidFill>
                  <a:prstDash val="solid"/>
                </a:ln>
                <a:solidFill>
                  <a:srgbClr val="FFFFFF"/>
                </a:solidFill>
                <a:effectLst>
                  <a:outerShdw dist="38100" dir="2700000" algn="tl" rotWithShape="0">
                    <a:srgbClr val="009999">
                      <a:lumMod val="60000"/>
                      <a:lumOff val="40000"/>
                    </a:srgbClr>
                  </a:outerShdw>
                </a:effectLst>
                <a:uLnTx/>
                <a:uFillTx/>
                <a:latin typeface="Aptos" panose="02110004020202020204"/>
                <a:ea typeface="+mn-ea"/>
                <a:cs typeface="+mn-cs"/>
              </a:rPr>
              <a:t>DABALATA: </a:t>
            </a:r>
            <a:r>
              <a:rPr kumimoji="0" lang="en" sz="4000" b="1" i="0" u="none" strike="noStrike" kern="1200" cap="none" spc="0" normalizeH="0" baseline="0" noProof="0" dirty="0">
                <a:ln w="6600">
                  <a:solidFill>
                    <a:srgbClr val="FFCC00"/>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SEENAA DHUUNFAA ELLEN G. WHITE</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Ellen Gould fi Elizabeth Harmon, ijoollota saddeet keessaa quxisuu Eunice fi Robert Harmon</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kan taate</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 Sadaasa 26, 1827 magaalaa Gorham, kutaa biyyaa Maine, USA tti dhalatte.</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58112" y="2520608"/>
            <a:ext cx="10224163"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b="1" i="0" u="none" strike="noStrike" kern="1200" cap="none" spc="0" normalizeH="0" baseline="0" noProof="0" dirty="0">
                <a:ln>
                  <a:noFill/>
                </a:ln>
                <a:solidFill>
                  <a:prstClr val="black"/>
                </a:solidFill>
                <a:effectLst/>
                <a:uLnTx/>
                <a:uFillTx/>
                <a:latin typeface="Aptos" panose="02110004020202020204"/>
                <a:ea typeface="+mn-ea"/>
                <a:cs typeface="+mn-cs"/>
              </a:rPr>
              <a:t>Yeroo Ellen umuriin ishee sagal ta’utti, hiriyaan ishee tokko dhagaa fuulasheetti darbatte, inni miidhaa jabaa fuula ishee irraan ga’e. Miidhaan</a:t>
            </a:r>
            <a:r>
              <a:rPr kumimoji="0" lang="en" b="1" i="0" u="none" strike="noStrike" kern="1200" cap="none" spc="0" normalizeH="0" noProof="0" dirty="0">
                <a:ln>
                  <a:noFill/>
                </a:ln>
                <a:solidFill>
                  <a:prstClr val="black"/>
                </a:solidFill>
                <a:effectLst/>
                <a:uLnTx/>
                <a:uFillTx/>
                <a:latin typeface="Aptos" panose="02110004020202020204"/>
                <a:ea typeface="+mn-ea"/>
                <a:cs typeface="+mn-cs"/>
              </a:rPr>
              <a:t> sunis madaa yeroo dheeraaf turu, akka isheen mana barumsaa addaan kuttu ishee godhuu fi hawaasummaa keessaa ishee baasu irraan ga’e. </a:t>
            </a:r>
            <a:endParaRPr kumimoji="0" lang="en"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467969"/>
            <a:ext cx="6868512"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lang="en" sz="2000" b="1" dirty="0">
                <a:solidFill>
                  <a:prstClr val="black"/>
                </a:solidFill>
                <a:latin typeface="Aptos" panose="02110004020202020204"/>
              </a:rPr>
              <a:t>Maatiin ishee barsiisa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William Miller fudhachuudhaan, bara 1842 miseensa waldaa Methodist taatee cuuphamte.</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8" y="4068431"/>
            <a:ext cx="541622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Garuu Ellen akka waan baddeetti itti dhagahame, fayyinni naaf hin malu kan jedhu</a:t>
            </a:r>
            <a:r>
              <a:rPr kumimoji="0" lang="en" sz="2000" b="1" i="0" u="none" strike="noStrike" kern="1200" cap="none" spc="0" normalizeH="0" noProof="0" dirty="0">
                <a:ln>
                  <a:noFill/>
                </a:ln>
                <a:solidFill>
                  <a:prstClr val="black"/>
                </a:solidFill>
                <a:effectLst/>
                <a:uLnTx/>
                <a:uFillTx/>
                <a:latin typeface="Aptos" panose="02110004020202020204"/>
                <a:ea typeface="+mn-ea"/>
                <a:cs typeface="+mn-cs"/>
              </a:rPr>
              <a:t> yaaddi turte hamma </a:t>
            </a: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Pastor Levi Stockman jaalala Waaqayyoo isa dhugaa ishee hubachiisutti.</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604505"/>
            <a:ext cx="442485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2000" b="1" i="0" u="none" strike="noStrike" kern="1200" cap="none" spc="0" normalizeH="0" baseline="0" noProof="0" dirty="0">
                <a:ln>
                  <a:noFill/>
                </a:ln>
                <a:solidFill>
                  <a:prstClr val="black"/>
                </a:solidFill>
                <a:effectLst/>
                <a:uLnTx/>
                <a:uFillTx/>
                <a:latin typeface="Aptos" panose="02110004020202020204"/>
                <a:ea typeface="+mn-ea"/>
                <a:cs typeface="+mn-cs"/>
              </a:rPr>
              <a:t>Yeroo sanaa jalqabdee, jaalala Yesuusiif jilbeenfatte, umurii ishee guutuus Isa tajaajilte.</a:t>
            </a:r>
          </a:p>
        </p:txBody>
      </p:sp>
      <p:sp>
        <p:nvSpPr>
          <p:cNvPr id="6" name="CuadroTexto 5">
            <a:extLst>
              <a:ext uri="{FF2B5EF4-FFF2-40B4-BE49-F238E27FC236}">
                <a16:creationId xmlns:a16="http://schemas.microsoft.com/office/drawing/2014/main" id="{C00618FB-C2D1-C259-0F0B-881B65A04840}"/>
              </a:ext>
            </a:extLst>
          </p:cNvPr>
          <p:cNvSpPr txBox="1"/>
          <p:nvPr/>
        </p:nvSpPr>
        <p:spPr>
          <a:xfrm>
            <a:off x="3647088" y="1627806"/>
            <a:ext cx="8271640" cy="96949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 sz="1900" b="1" i="0" u="none" strike="noStrike" kern="1200" cap="none" spc="0" normalizeH="0" baseline="0" noProof="0" dirty="0">
                <a:ln>
                  <a:noFill/>
                </a:ln>
                <a:solidFill>
                  <a:prstClr val="black"/>
                </a:solidFill>
                <a:effectLst/>
                <a:uLnTx/>
                <a:uFillTx/>
                <a:latin typeface="Aptos" panose="02110004020202020204"/>
                <a:ea typeface="+mn-ea"/>
                <a:cs typeface="+mn-cs"/>
              </a:rPr>
              <a:t>Yeroo gabaabaa booda, maatiin ishee</a:t>
            </a:r>
            <a:r>
              <a:rPr kumimoji="0" lang="en" sz="1900" b="1" i="0" u="none" strike="noStrike" kern="1200" cap="none" spc="0" normalizeH="0" noProof="0" dirty="0">
                <a:ln>
                  <a:noFill/>
                </a:ln>
                <a:solidFill>
                  <a:prstClr val="black"/>
                </a:solidFill>
                <a:effectLst/>
                <a:uLnTx/>
                <a:uFillTx/>
                <a:latin typeface="Aptos" panose="02110004020202020204"/>
                <a:ea typeface="+mn-ea"/>
                <a:cs typeface="+mn-cs"/>
              </a:rPr>
              <a:t> gara </a:t>
            </a:r>
            <a:r>
              <a:rPr kumimoji="0" lang="en" sz="1900" b="1" i="0" u="none" strike="noStrike" kern="1200" cap="none" spc="0" normalizeH="0" baseline="0" noProof="0" dirty="0">
                <a:ln>
                  <a:noFill/>
                </a:ln>
                <a:solidFill>
                  <a:prstClr val="black"/>
                </a:solidFill>
                <a:effectLst/>
                <a:uLnTx/>
                <a:uFillTx/>
                <a:latin typeface="Aptos" panose="02110004020202020204"/>
                <a:ea typeface="+mn-ea"/>
                <a:cs typeface="+mn-cs"/>
              </a:rPr>
              <a:t>Portland, kutaa biyyaa Maine keessaa magaalaa guddaa</a:t>
            </a:r>
            <a:r>
              <a:rPr kumimoji="0" lang="en" sz="1900" b="1" i="0" u="none" strike="noStrike" kern="1200" cap="none" spc="0" normalizeH="0" noProof="0" dirty="0">
                <a:ln>
                  <a:noFill/>
                </a:ln>
                <a:solidFill>
                  <a:prstClr val="black"/>
                </a:solidFill>
                <a:effectLst/>
                <a:uLnTx/>
                <a:uFillTx/>
                <a:latin typeface="Aptos" panose="02110004020202020204"/>
                <a:ea typeface="+mn-ea"/>
                <a:cs typeface="+mn-cs"/>
              </a:rPr>
              <a:t> kan ta’etti galan</a:t>
            </a:r>
            <a:r>
              <a:rPr kumimoji="0" lang="en" sz="1900" b="1" i="0" u="none" strike="noStrike" kern="1200" cap="none" spc="0" normalizeH="0" baseline="0" noProof="0" dirty="0">
                <a:ln>
                  <a:noFill/>
                </a:ln>
                <a:solidFill>
                  <a:prstClr val="black"/>
                </a:solidFill>
                <a:effectLst/>
                <a:uLnTx/>
                <a:uFillTx/>
                <a:latin typeface="Aptos" panose="02110004020202020204"/>
                <a:ea typeface="+mn-ea"/>
                <a:cs typeface="+mn-cs"/>
              </a:rPr>
              <a:t>, achittis hojii</a:t>
            </a:r>
            <a:r>
              <a:rPr kumimoji="0" lang="en" sz="1900" b="1" i="0" u="none" strike="noStrike" kern="1200" cap="none" spc="0" normalizeH="0" noProof="0" dirty="0">
                <a:ln>
                  <a:noFill/>
                </a:ln>
                <a:solidFill>
                  <a:prstClr val="black"/>
                </a:solidFill>
                <a:effectLst/>
                <a:uLnTx/>
                <a:uFillTx/>
                <a:latin typeface="Aptos" panose="02110004020202020204"/>
                <a:ea typeface="+mn-ea"/>
                <a:cs typeface="+mn-cs"/>
              </a:rPr>
              <a:t> aguuggii mataa hojjechuu babal’isuuf yaadan.</a:t>
            </a:r>
            <a:endParaRPr kumimoji="0" lang="en" sz="19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140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ppt_x</p:attrName>
                                        </p:attrNameLst>
                                      </p:cBhvr>
                                      <p:tavLst>
                                        <p:tav tm="0">
                                          <p:val>
                                            <p:strVal val="#ppt_x-#ppt_w/2"/>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ppt_w/2"/>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ppt_x</p:attrName>
                                        </p:attrNameLst>
                                      </p:cBhvr>
                                      <p:tavLst>
                                        <p:tav tm="0">
                                          <p:val>
                                            <p:strVal val="#ppt_x-#ppt_w/2"/>
                                          </p:val>
                                        </p:tav>
                                        <p:tav tm="100000">
                                          <p:val>
                                            <p:strVal val="#ppt_x"/>
                                          </p:val>
                                        </p:tav>
                                      </p:tavLst>
                                    </p:anim>
                                    <p:anim calcmode="lin" valueType="num">
                                      <p:cBhvr>
                                        <p:cTn id="57" dur="500" fill="hold"/>
                                        <p:tgtEl>
                                          <p:spTgt spid="10"/>
                                        </p:tgtEl>
                                        <p:attrNameLst>
                                          <p:attrName>ppt_y</p:attrName>
                                        </p:attrNameLst>
                                      </p:cBhvr>
                                      <p:tavLst>
                                        <p:tav tm="0">
                                          <p:val>
                                            <p:strVal val="#ppt_y"/>
                                          </p:val>
                                        </p:tav>
                                        <p:tav tm="100000">
                                          <p:val>
                                            <p:strVal val="#ppt_y"/>
                                          </p:val>
                                        </p:tav>
                                      </p:tavLst>
                                    </p:anim>
                                    <p:anim calcmode="lin" valueType="num">
                                      <p:cBhvr>
                                        <p:cTn id="58" dur="500" fill="hold"/>
                                        <p:tgtEl>
                                          <p:spTgt spid="10"/>
                                        </p:tgtEl>
                                        <p:attrNameLst>
                                          <p:attrName>ppt_w</p:attrName>
                                        </p:attrNameLst>
                                      </p:cBhvr>
                                      <p:tavLst>
                                        <p:tav tm="0">
                                          <p:val>
                                            <p:fltVal val="0"/>
                                          </p:val>
                                        </p:tav>
                                        <p:tav tm="100000">
                                          <p:val>
                                            <p:strVal val="#ppt_w"/>
                                          </p:val>
                                        </p:tav>
                                      </p:tavLst>
                                    </p:anim>
                                    <p:anim calcmode="lin" valueType="num">
                                      <p:cBhvr>
                                        <p:cTn id="59" dur="500" fill="hold"/>
                                        <p:tgtEl>
                                          <p:spTgt spid="10"/>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1_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636</TotalTime>
  <Words>1580</Words>
  <Application>Microsoft Office PowerPoint</Application>
  <PresentationFormat>Panorámica</PresentationFormat>
  <Paragraphs>83</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Arial</vt:lpstr>
      <vt:lpstr>Aptos</vt:lpstr>
      <vt:lpstr>Calibri</vt:lpstr>
      <vt:lpstr>Comic Sans MS</vt:lpstr>
      <vt:lpstr>Constantia</vt:lpstr>
      <vt:lpstr>Aptos Display</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Isabel Laveda</cp:lastModifiedBy>
  <cp:revision>63</cp:revision>
  <dcterms:created xsi:type="dcterms:W3CDTF">2026-09-07T12:37:12Z</dcterms:created>
  <dcterms:modified xsi:type="dcterms:W3CDTF">2026-09-29T20:21:05Z</dcterms:modified>
</cp:coreProperties>
</file>