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 id="2147483650" r:id="rId2"/>
    <p:sldMasterId id="2147483651" r:id="rId3"/>
    <p:sldMasterId id="2147483684" r:id="rId4"/>
  </p:sldMasterIdLst>
  <p:sldIdLst>
    <p:sldId id="256" r:id="rId5"/>
    <p:sldId id="257" r:id="rId6"/>
    <p:sldId id="258" r:id="rId7"/>
    <p:sldId id="295" r:id="rId8"/>
    <p:sldId id="299" r:id="rId9"/>
    <p:sldId id="261" r:id="rId10"/>
    <p:sldId id="296" r:id="rId11"/>
    <p:sldId id="263" r:id="rId12"/>
    <p:sldId id="297" r:id="rId13"/>
    <p:sldId id="265" r:id="rId14"/>
    <p:sldId id="266" r:id="rId15"/>
    <p:sldId id="267" r:id="rId16"/>
  </p:sldIdLst>
  <p:sldSz cx="12192000" cy="6858000"/>
  <p:notesSz cx="6858000" cy="9144000"/>
  <p:custDataLst>
    <p:tags r:id="rId17"/>
  </p:custDataLst>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31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or-IN" sz="2000" b="1" dirty="0">
              <a:effectLst>
                <a:outerShdw blurRad="38100" dist="38100" dir="2700000" algn="tl">
                  <a:srgbClr val="000000"/>
                </a:outerShdw>
              </a:effectLst>
            </a:rPr>
            <a:t>ଯୀଶୁଙ୍କ ବିଷୟରେ ସାକ୍ଷ୍ୟ ଦେବା</a:t>
          </a:r>
          <a:endParaRPr lang="es-ES" sz="2000" b="1"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or-IN" sz="2000" b="1" dirty="0">
              <a:solidFill>
                <a:schemeClr val="dk1"/>
              </a:solidFill>
            </a:rPr>
            <a:t>ଲୋକମାନଙ୍କୁ ଯୀଶୁଙ୍କ ନିକଟକୁ ଆଣିବା ହିଁ ତାଙ୍କର ମୁଖ୍ୟ ଉଦ୍ଦେଶ୍ୟ ଥିଲା</a:t>
          </a:r>
          <a:endParaRPr lang="es-ES" sz="200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or-IN" sz="2000" b="1" dirty="0">
              <a:solidFill>
                <a:schemeClr val="lt1"/>
              </a:solidFill>
              <a:effectLst>
                <a:outerShdw blurRad="38100" dist="38100" dir="2700000" algn="tl">
                  <a:srgbClr val="000000">
                    <a:alpha val="43137"/>
                  </a:srgbClr>
                </a:outerShdw>
              </a:effectLst>
            </a:rPr>
            <a:t>ଭବିଷ୍ୟତ ବିଷୟରେ ଘୋଷଣା କରିବା</a:t>
          </a:r>
          <a:endParaRPr lang="es-ES" sz="200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or-IN" sz="2000" b="1" kern="1200" dirty="0">
              <a:solidFill>
                <a:schemeClr val="dk1"/>
              </a:solidFill>
            </a:rPr>
            <a:t>ସେମାନେ ଏପରି ଘଟଣାଗୁଡ଼ିକୁ ପ୍ରକାଶ କରିଥିଲେ ଯାହା ବର୍ତ୍ତମାନ ସମୟ ପର୍ଯ୍ୟନ୍ତ ବିସ୍ତାରିତ</a:t>
          </a:r>
          <a:endParaRPr lang="es-ES" sz="2000" b="1" kern="1200" dirty="0">
            <a:latin typeface="Aptos" panose="02110004020202020204"/>
            <a:ea typeface="+mn-ea"/>
            <a:cs typeface="+mn-cs"/>
          </a:endParaRP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or-IN" sz="2000" b="1" dirty="0">
              <a:solidFill>
                <a:schemeClr val="lt1"/>
              </a:solidFill>
              <a:effectLst>
                <a:outerShdw blurRad="38100" dist="38100" dir="2700000" algn="tl">
                  <a:srgbClr val="000000">
                    <a:alpha val="43137"/>
                  </a:srgbClr>
                </a:outerShdw>
              </a:effectLst>
            </a:rPr>
            <a:t>ନିଷ୍ଠା ଓ ଉନ୍ନତି ସାଧନ (ଗଠନ)</a:t>
          </a:r>
          <a:endParaRPr lang="es-ES" sz="200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or-IN" sz="2000" b="1" dirty="0">
              <a:solidFill>
                <a:schemeClr val="dk1"/>
              </a:solidFill>
            </a:rPr>
            <a:t>ଶତ୍ରୁର ଆକ୍ରମଣକୁ ପ୍ରତିହତ କରିପାରୁଥିବା ଏକ ଦୃଢ଼ ମଣ୍ଡଳୀ ଗଠନ କରିବା</a:t>
          </a:r>
          <a:endParaRPr lang="es-ES" sz="200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or-IN" sz="2000" b="1" dirty="0">
              <a:solidFill>
                <a:schemeClr val="lt1"/>
              </a:solidFill>
              <a:effectLst>
                <a:outerShdw blurRad="38100" dist="38100" dir="2700000" algn="tl">
                  <a:srgbClr val="000000">
                    <a:alpha val="43137"/>
                  </a:srgbClr>
                </a:outerShdw>
              </a:effectLst>
            </a:rPr>
            <a:t>ଚେତାବନୀ ଓ ପ୍ରବୋଧନା</a:t>
          </a:r>
          <a:endParaRPr lang="es-ES" sz="200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or-IN" sz="2000" b="1" dirty="0">
              <a:solidFill>
                <a:schemeClr val="dk1"/>
              </a:solidFill>
            </a:rPr>
            <a:t>ପାପକୁ ପ୍ରକାଶ କରିବା, ଯେପରି ଲୋକମାନେ ଅନୁତାପ କରିପାରିବେ</a:t>
          </a:r>
          <a:endParaRPr lang="es-ES" sz="200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or-IN" sz="2000" b="1" dirty="0">
              <a:solidFill>
                <a:schemeClr val="lt1"/>
              </a:solidFill>
              <a:effectLst>
                <a:outerShdw blurRad="38100" dist="38100" dir="2700000" algn="tl">
                  <a:srgbClr val="000000">
                    <a:alpha val="43137"/>
                  </a:srgbClr>
                </a:outerShdw>
              </a:effectLst>
            </a:rPr>
            <a:t>ସାନ୍ତ୍ୱନା</a:t>
          </a:r>
          <a:endParaRPr lang="es-ES" sz="200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or-IN" sz="2000" b="1" dirty="0">
              <a:solidFill>
                <a:schemeClr val="dk1"/>
              </a:solidFill>
            </a:rPr>
            <a:t>ଯିହୂଦା ଏବଂ ଶୀଲାଙ୍କୁ ଏହି ନିର୍ଦ୍ଦିଷ୍ଟ ଉଦ୍ଦେଶ୍ୟରେ ମଣ୍ଡଳୀଗୁଡ଼ିକୁ ପଠାଯାଇଥିଲା</a:t>
          </a:r>
          <a:endParaRPr lang="es-ES" sz="200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6FD3A9C9-EAC7-45B0-B349-A5A5029CC8E7}">
      <dgm:prSet custT="1"/>
      <dgm:spPr>
        <a:solidFill>
          <a:schemeClr val="accent1">
            <a:lumMod val="20000"/>
            <a:lumOff val="80000"/>
            <a:alpha val="90000"/>
          </a:schemeClr>
        </a:solidFill>
        <a:ln>
          <a:solidFill>
            <a:schemeClr val="accent1"/>
          </a:solidFill>
        </a:ln>
      </dgm:spPr>
      <dgm:t>
        <a:bodyPr/>
        <a:lstStyle/>
        <a:p>
          <a:pPr marL="0" indent="0">
            <a:buNone/>
          </a:pPr>
          <a:endParaRPr lang="es-ES" sz="2000" dirty="0"/>
        </a:p>
      </dgm:t>
    </dgm:pt>
    <dgm:pt modelId="{F9150654-970A-4C6A-B07E-115646E6E6D1}" type="parTrans" cxnId="{2BAAB835-5089-47D7-9EFD-97E266564221}">
      <dgm:prSet/>
      <dgm:spPr/>
      <dgm:t>
        <a:bodyPr/>
        <a:lstStyle/>
        <a:p>
          <a:endParaRPr lang="es-ES"/>
        </a:p>
      </dgm:t>
    </dgm:pt>
    <dgm:pt modelId="{39B30DF2-266B-4AAD-AF57-309AF624BBC4}" type="sibTrans" cxnId="{2BAAB835-5089-47D7-9EFD-97E266564221}">
      <dgm:prSet/>
      <dgm:spPr/>
      <dgm:t>
        <a:bodyPr/>
        <a:lstStyle/>
        <a:p>
          <a:endParaRPr lang="es-ES"/>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2BAAB835-5089-47D7-9EFD-97E266564221}" srcId="{3DCD99FE-FC29-4C72-ACC0-90BB7DA1E30A}" destId="{6FD3A9C9-EAC7-45B0-B349-A5A5029CC8E7}" srcOrd="1" destOrd="0" parTransId="{F9150654-970A-4C6A-B07E-115646E6E6D1}" sibTransId="{39B30DF2-266B-4AAD-AF57-309AF624BBC4}"/>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787972B0-7B1D-4A9A-905A-CE039A44EA3E}" type="presOf" srcId="{6FD3A9C9-EAC7-45B0-B349-A5A5029CC8E7}" destId="{04D3CF86-DE88-4173-BB50-CB625C2784C1}" srcOrd="0" destOrd="1" presId="urn:microsoft.com/office/officeart/2005/8/layout/bList2"/>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or-IN" sz="2000" b="1" dirty="0">
              <a:effectLst>
                <a:outerShdw blurRad="38100" dist="38100" dir="2700000" algn="tl">
                  <a:srgbClr val="000000"/>
                </a:outerShdw>
              </a:effectLst>
            </a:rPr>
            <a:t>ସେମାନେ ଈଶ୍ୱରଙ୍କ ଦ୍ୱାରା ପ୍ରେରିତ ବ୍ୟକ୍ତି ଥିଲେ (ଲୂକ ୧୧:୪୯)</a:t>
          </a:r>
          <a:endParaRPr lang="es-ES" sz="2000" b="1"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s-ES" sz="2000">
            <a:effectLst>
              <a:outerShdw blurRad="38100" dist="38100" dir="2700000" algn="tl">
                <a:srgbClr val="000000"/>
              </a:outerShdw>
            </a:effectLst>
          </a:endParaRPr>
        </a:p>
      </dgm:t>
    </dgm:pt>
    <dgm:pt modelId="{CD7CD61B-2C7B-400C-824B-D8FE0561CC60}">
      <dgm:prSet custT="1"/>
      <dgm:spPr/>
      <dgm:t>
        <a:bodyPr/>
        <a:lstStyle/>
        <a:p>
          <a:r>
            <a:rPr lang="or-IN" sz="2000" b="1" dirty="0">
              <a:effectLst>
                <a:outerShdw blurRad="38100" dist="38100" dir="2700000" algn="tl">
                  <a:srgbClr val="000000"/>
                </a:outerShdw>
              </a:effectLst>
            </a:rPr>
            <a:t>ମଣ୍ଡଳୀକୁ ମାର୍ଗଦର୍ଶନ କରିବା ପାଇଁ ସେମାନେ ଦାନ ପ୍ରାପ୍ତ ହେଲେ (୧ କରି ୧୨:୨୮-୨୯; ଏଫି ୪:୧୧-୧୨)</a:t>
          </a:r>
          <a:endParaRPr lang="es-ES" sz="2000" b="1"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s-ES" sz="2000">
            <a:effectLst>
              <a:outerShdw blurRad="38100" dist="38100" dir="2700000" algn="tl">
                <a:srgbClr val="000000"/>
              </a:outerShdw>
            </a:effectLst>
          </a:endParaRPr>
        </a:p>
      </dgm:t>
    </dgm:pt>
    <dgm:pt modelId="{1360EC5C-97ED-448D-8A55-CF3C666FE23C}">
      <dgm:prSet custT="1"/>
      <dgm:spPr/>
      <dgm:t>
        <a:bodyPr/>
        <a:lstStyle/>
        <a:p>
          <a:r>
            <a:rPr lang="or-IN" sz="2000" b="1" dirty="0">
              <a:effectLst>
                <a:outerShdw blurRad="38100" dist="38100" dir="2700000" algn="tl">
                  <a:srgbClr val="000000"/>
                </a:outerShdw>
              </a:effectLst>
            </a:rPr>
            <a:t>ସେମାନେ ମଣ୍ଡଳୀର ମୂଳଦୁଆ ଅଟନ୍ତି (ଏଫି ୨:୨୦)</a:t>
          </a:r>
          <a:endParaRPr lang="es-ES" sz="2000" b="1"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s-ES" sz="2000">
            <a:effectLst>
              <a:outerShdw blurRad="38100" dist="38100" dir="2700000" algn="tl">
                <a:srgbClr val="000000"/>
              </a:outerShdw>
            </a:effectLst>
          </a:endParaRPr>
        </a:p>
      </dgm:t>
    </dgm:pt>
    <dgm:pt modelId="{F218769F-D67D-4433-AC42-BB56B6FAA3F8}">
      <dgm:prSet custT="1"/>
      <dgm:spPr/>
      <dgm:t>
        <a:bodyPr/>
        <a:lstStyle/>
        <a:p>
          <a:r>
            <a:rPr lang="or-IN" sz="2000" b="1" dirty="0">
              <a:effectLst>
                <a:outerShdw blurRad="38100" dist="38100" dir="2700000" algn="tl">
                  <a:srgbClr val="000000"/>
                </a:outerShdw>
              </a:effectLst>
            </a:rPr>
            <a:t>ସେମାନେ ଈଶ୍ୱରୀୟ ପ୍ରକାଶନ ପ୍ରାପ୍ତ ହେଲେ (ଏଫି ୩:୫)</a:t>
          </a:r>
          <a:endParaRPr lang="es-ES" sz="2000" b="1"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s-ES" sz="200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or-IN" sz="2000" b="1" dirty="0">
              <a:effectLst>
                <a:outerShdw blurRad="38100" dist="38100" dir="2700000" algn="tl">
                  <a:srgbClr val="000000"/>
                </a:outerShdw>
              </a:effectLst>
            </a:rPr>
            <a:t>ସେମାନେ ନ୍ୟାୟରେ ଆନନ୍ଦିତ ହୁଅନ୍ତି (ପ୍ରକା ୧୮:୨୦)</a:t>
          </a:r>
          <a:endParaRPr lang="es-ES" sz="2000" b="1"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23783">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or-IN" sz="2400" b="1" spc="600" dirty="0">
              <a:effectLst>
                <a:outerShdw blurRad="38100" dist="38100" dir="2700000" algn="tl">
                  <a:srgbClr val="000000">
                    <a:alpha val="43137"/>
                  </a:srgbClr>
                </a:outerShdw>
              </a:effectLst>
            </a:rPr>
            <a:t>ତୀମଥି</a:t>
          </a:r>
          <a:endParaRPr lang="es-ES"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or-IN" sz="2000" b="1" dirty="0">
              <a:solidFill>
                <a:schemeClr val="dk1"/>
              </a:solidFill>
            </a:rPr>
            <a:t>ସେବାର କାର୍ଯ୍ୟ ପାଇଁ ତାଙ୍କର ଆହ୍ୱାନ ପୂର୍ବରୁ ଭାବବାଣୀ ଦ୍ୱାରା ପ୍ରକାଶିତ ହୋଇଥିଲା (୧ ତୀମ ୧:୧୮)। ସେ ପାଉଲଙ୍କ ସହିତ ନିମ୍ନଲିଖିତ ପତ୍ରଗୁଡ଼ିକର ସହ-ଲେଖକ ଥିଲେ: ୨ କରିନ୍ଥୀୟ (୨ କରି. ୧:୧); ଫିଲିପ୍ପୀୟ (ଫିଲି. ୧:୧); କଲସୀୟ (କଲ. ୧:୧); ୧ ଥେସଲନୀକୀୟ (୧ ଥେସ. ୧:୧); ୨ ଥେସଲନୀକୀୟ (୨ ଥେସ. ୧:୧); ଏବଂ ଫିଲୀମୋନ (ଫିଲୀ. ୧:୧)।</a:t>
          </a:r>
          <a:endParaRPr lang="es-ES"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custLinFactNeighborY="-6336"/>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72171" custLinFactNeighborX="972" custLinFactNeighborY="2956">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or-IN" sz="2400" b="1" spc="600" dirty="0">
              <a:effectLst>
                <a:outerShdw blurRad="38100" dist="38100" dir="2700000" algn="tl">
                  <a:srgbClr val="000000">
                    <a:alpha val="43137"/>
                  </a:srgbClr>
                </a:outerShdw>
              </a:effectLst>
            </a:rPr>
            <a:t>ତୀତସ</a:t>
          </a:r>
          <a:endParaRPr lang="es-ES"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or-IN" sz="2000" b="1" dirty="0">
              <a:solidFill>
                <a:schemeClr val="dk1"/>
              </a:solidFill>
            </a:rPr>
            <a:t>ସେ ଅନେକ ଭାବବାଦୀୟ କାର୍ଯ୍ୟ ସମ୍ପାଦନ କରିଥିଲେ, ଯେପରିକି ମଣ୍ଡଳୀର ଗଠନ ବା ଉନ୍ନତି ସାଧନ (୨ କରିନ୍ଥୀୟ ୮:୬); ପ୍ରବୋଧନା (ତୀତସ ୨:୬, ୯, ୧୫); ଏବଂ ସାନ୍ତ୍ୱନା (୨ କରିନ୍ଥୀୟ ୭:୧୩)।</a:t>
          </a:r>
          <a:endParaRPr lang="es-ES"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custLinFactNeighborY="-7494"/>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or-IN" sz="2000" b="1" kern="1200" dirty="0">
              <a:solidFill>
                <a:schemeClr val="dk1"/>
              </a:solidFill>
            </a:rPr>
            <a:t>ଲୋକମାନଙ୍କୁ ଯୀଶୁଙ୍କ ନିକଟକୁ ଆଣିବା ହିଁ ତାଙ୍କର ମୁଖ୍ୟ ଉଦ୍ଦେଶ୍ୟ ଥିଲା</a:t>
          </a:r>
          <a:endParaRPr lang="es-ES" sz="2000" kern="1200" dirty="0"/>
        </a:p>
        <a:p>
          <a:pPr marL="0" lvl="1" indent="0" algn="l" defTabSz="889000">
            <a:lnSpc>
              <a:spcPct val="90000"/>
            </a:lnSpc>
            <a:spcBef>
              <a:spcPct val="0"/>
            </a:spcBef>
            <a:spcAft>
              <a:spcPct val="15000"/>
            </a:spcAft>
            <a:buNone/>
          </a:pPr>
          <a:endParaRPr lang="es-ES" sz="2000" kern="120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or-IN" sz="2000" b="1" kern="1200" dirty="0">
              <a:effectLst>
                <a:outerShdw blurRad="38100" dist="38100" dir="2700000" algn="tl">
                  <a:srgbClr val="000000"/>
                </a:outerShdw>
              </a:effectLst>
            </a:rPr>
            <a:t>ଯୀଶୁଙ୍କ ବିଷୟରେ ସାକ୍ଷ୍ୟ ଦେବା</a:t>
          </a:r>
          <a:endParaRPr lang="es-ES" sz="2000" b="1" kern="120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or-IN" sz="2000" b="1" kern="1200" dirty="0">
              <a:solidFill>
                <a:schemeClr val="dk1"/>
              </a:solidFill>
            </a:rPr>
            <a:t>ସେମାନେ ଏପରି ଘଟଣାଗୁଡ଼ିକୁ ପ୍ରକାଶ କରିଥିଲେ ଯାହା ବର୍ତ୍ତମାନ ସମୟ ପର୍ଯ୍ୟନ୍ତ ବିସ୍ତାରିତ</a:t>
          </a:r>
          <a:endParaRPr lang="es-ES" sz="2000" b="1" kern="1200" dirty="0">
            <a:latin typeface="Aptos" panose="02110004020202020204"/>
            <a:ea typeface="+mn-ea"/>
            <a:cs typeface="+mn-cs"/>
          </a:endParaRP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or-IN" sz="2000" b="1" kern="1200" dirty="0">
              <a:solidFill>
                <a:schemeClr val="lt1"/>
              </a:solidFill>
              <a:effectLst>
                <a:outerShdw blurRad="38100" dist="38100" dir="2700000" algn="tl">
                  <a:srgbClr val="000000">
                    <a:alpha val="43137"/>
                  </a:srgbClr>
                </a:outerShdw>
              </a:effectLst>
            </a:rPr>
            <a:t>ଭବିଷ୍ୟତ ବିଷୟରେ ଘୋଷଣା କରିବା</a:t>
          </a:r>
          <a:endParaRPr lang="es-ES" sz="2000" kern="120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or-IN" sz="2000" b="1" kern="1200" dirty="0">
              <a:solidFill>
                <a:schemeClr val="dk1"/>
              </a:solidFill>
            </a:rPr>
            <a:t>ଶତ୍ରୁର ଆକ୍ରମଣକୁ ପ୍ରତିହତ କରିପାରୁଥିବା ଏକ ଦୃଢ଼ ମଣ୍ଡଳୀ ଗଠନ କରିବା</a:t>
          </a:r>
          <a:endParaRPr lang="es-ES" sz="2000" kern="120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or-IN" sz="2000" b="1" kern="1200" dirty="0">
              <a:solidFill>
                <a:schemeClr val="lt1"/>
              </a:solidFill>
              <a:effectLst>
                <a:outerShdw blurRad="38100" dist="38100" dir="2700000" algn="tl">
                  <a:srgbClr val="000000">
                    <a:alpha val="43137"/>
                  </a:srgbClr>
                </a:outerShdw>
              </a:effectLst>
            </a:rPr>
            <a:t>ନିଷ୍ଠା ଓ ଉନ୍ନତି ସାଧନ (ଗଠନ)</a:t>
          </a:r>
          <a:endParaRPr lang="es-ES" sz="2000" kern="120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or-IN" sz="2000" b="1" kern="1200" dirty="0">
              <a:solidFill>
                <a:schemeClr val="dk1"/>
              </a:solidFill>
            </a:rPr>
            <a:t>ପାପକୁ ପ୍ରକାଶ କରିବା, ଯେପରି ଲୋକମାନେ ଅନୁତାପ କରିପାରିବେ</a:t>
          </a:r>
          <a:endParaRPr lang="es-ES" sz="2000" kern="120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or-IN" sz="2000" b="1" kern="1200" dirty="0">
              <a:solidFill>
                <a:schemeClr val="lt1"/>
              </a:solidFill>
              <a:effectLst>
                <a:outerShdw blurRad="38100" dist="38100" dir="2700000" algn="tl">
                  <a:srgbClr val="000000">
                    <a:alpha val="43137"/>
                  </a:srgbClr>
                </a:outerShdw>
              </a:effectLst>
            </a:rPr>
            <a:t>ଚେତାବନୀ ଓ ପ୍ରବୋଧନା</a:t>
          </a:r>
          <a:endParaRPr lang="es-ES" sz="2000" kern="120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or-IN" sz="2000" b="1" kern="1200" dirty="0">
              <a:solidFill>
                <a:schemeClr val="dk1"/>
              </a:solidFill>
            </a:rPr>
            <a:t>ଯିହୂଦା ଏବଂ ଶୀଲାଙ୍କୁ ଏହି ନିର୍ଦ୍ଦିଷ୍ଟ ଉଦ୍ଦେଶ୍ୟରେ ମଣ୍ଡଳୀଗୁଡ଼ିକୁ ପଠାଯାଇଥିଲା</a:t>
          </a:r>
          <a:endParaRPr lang="es-ES" sz="2000" kern="120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or-IN" sz="2000" b="1" kern="1200" dirty="0">
              <a:solidFill>
                <a:schemeClr val="lt1"/>
              </a:solidFill>
              <a:effectLst>
                <a:outerShdw blurRad="38100" dist="38100" dir="2700000" algn="tl">
                  <a:srgbClr val="000000">
                    <a:alpha val="43137"/>
                  </a:srgbClr>
                </a:outerShdw>
              </a:effectLst>
            </a:rPr>
            <a:t>ସାନ୍ତ୍ୱନା</a:t>
          </a:r>
          <a:endParaRPr lang="es-ES" sz="2000" kern="120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5949" y="0"/>
          <a:ext cx="1719990"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or-IN" sz="2000" b="1" kern="1200" dirty="0">
              <a:effectLst>
                <a:outerShdw blurRad="38100" dist="38100" dir="2700000" algn="tl">
                  <a:srgbClr val="000000"/>
                </a:outerShdw>
              </a:effectLst>
            </a:rPr>
            <a:t>ସେମାନେ ଈଶ୍ୱରଙ୍କ ଦ୍ୱାରା ପ୍ରେରିତ ବ୍ୟକ୍ତି ଥିଲେ (ଲୂକ ୧୧:୪୯)</a:t>
          </a:r>
          <a:endParaRPr lang="es-ES" sz="2000" b="1" kern="1200" dirty="0">
            <a:effectLst>
              <a:outerShdw blurRad="38100" dist="38100" dir="2700000" algn="tl">
                <a:srgbClr val="000000"/>
              </a:outerShdw>
            </a:effectLst>
          </a:endParaRPr>
        </a:p>
      </dsp:txBody>
      <dsp:txXfrm>
        <a:off x="53726" y="47777"/>
        <a:ext cx="1624436" cy="1535662"/>
      </dsp:txXfrm>
    </dsp:sp>
    <dsp:sp modelId="{6AF94F2D-F79B-42D8-8792-EC5EE5CA65AE}">
      <dsp:nvSpPr>
        <dsp:cNvPr id="0" name=""/>
        <dsp:cNvSpPr/>
      </dsp:nvSpPr>
      <dsp:spPr>
        <a:xfrm>
          <a:off x="1897938" y="633220"/>
          <a:ext cx="364637" cy="364774"/>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1897938" y="706175"/>
        <a:ext cx="255246" cy="218864"/>
      </dsp:txXfrm>
    </dsp:sp>
    <dsp:sp modelId="{FAE57C7A-4FE9-4C1E-89A4-9591EE4B7D30}">
      <dsp:nvSpPr>
        <dsp:cNvPr id="0" name=""/>
        <dsp:cNvSpPr/>
      </dsp:nvSpPr>
      <dsp:spPr>
        <a:xfrm>
          <a:off x="2413935" y="0"/>
          <a:ext cx="2129055"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or-IN" sz="2000" b="1" kern="1200" dirty="0">
              <a:effectLst>
                <a:outerShdw blurRad="38100" dist="38100" dir="2700000" algn="tl">
                  <a:srgbClr val="000000"/>
                </a:outerShdw>
              </a:effectLst>
            </a:rPr>
            <a:t>ମଣ୍ଡଳୀକୁ ମାର୍ଗଦର୍ଶନ କରିବା ପାଇଁ ସେମାନେ ଦାନ ପ୍ରାପ୍ତ ହେଲେ (୧ କରି ୧୨:୨୮-୨୯; ଏଫି ୪:୧୧-୧୨)</a:t>
          </a:r>
          <a:endParaRPr lang="es-ES" sz="2000" b="1" kern="1200" dirty="0">
            <a:effectLst>
              <a:outerShdw blurRad="38100" dist="38100" dir="2700000" algn="tl">
                <a:srgbClr val="000000"/>
              </a:outerShdw>
            </a:effectLst>
          </a:endParaRPr>
        </a:p>
      </dsp:txBody>
      <dsp:txXfrm>
        <a:off x="2461712" y="47777"/>
        <a:ext cx="2033501" cy="1535662"/>
      </dsp:txXfrm>
    </dsp:sp>
    <dsp:sp modelId="{0D00281B-4660-4C87-BD3A-A048546E75D5}">
      <dsp:nvSpPr>
        <dsp:cNvPr id="0" name=""/>
        <dsp:cNvSpPr/>
      </dsp:nvSpPr>
      <dsp:spPr>
        <a:xfrm>
          <a:off x="4714990" y="633220"/>
          <a:ext cx="364637" cy="364774"/>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4714990" y="706175"/>
        <a:ext cx="255246" cy="218864"/>
      </dsp:txXfrm>
    </dsp:sp>
    <dsp:sp modelId="{48825FD6-2E41-4562-AE78-DC5FF4C17433}">
      <dsp:nvSpPr>
        <dsp:cNvPr id="0" name=""/>
        <dsp:cNvSpPr/>
      </dsp:nvSpPr>
      <dsp:spPr>
        <a:xfrm>
          <a:off x="5230987" y="0"/>
          <a:ext cx="1719990"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or-IN" sz="2000" b="1" kern="1200" dirty="0">
              <a:effectLst>
                <a:outerShdw blurRad="38100" dist="38100" dir="2700000" algn="tl">
                  <a:srgbClr val="000000"/>
                </a:outerShdw>
              </a:effectLst>
            </a:rPr>
            <a:t>ସେମାନେ ମଣ୍ଡଳୀର ମୂଳଦୁଆ ଅଟନ୍ତି (ଏଫି ୨:୨୦)</a:t>
          </a:r>
          <a:endParaRPr lang="es-ES" sz="2000" b="1" kern="1200" dirty="0">
            <a:effectLst>
              <a:outerShdw blurRad="38100" dist="38100" dir="2700000" algn="tl">
                <a:srgbClr val="000000"/>
              </a:outerShdw>
            </a:effectLst>
          </a:endParaRPr>
        </a:p>
      </dsp:txBody>
      <dsp:txXfrm>
        <a:off x="5278764" y="47777"/>
        <a:ext cx="1624436" cy="1535662"/>
      </dsp:txXfrm>
    </dsp:sp>
    <dsp:sp modelId="{1F634FAF-0CDD-4918-9ECB-BCADC682B67E}">
      <dsp:nvSpPr>
        <dsp:cNvPr id="0" name=""/>
        <dsp:cNvSpPr/>
      </dsp:nvSpPr>
      <dsp:spPr>
        <a:xfrm>
          <a:off x="7122976" y="633220"/>
          <a:ext cx="364637" cy="364774"/>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7122976" y="706175"/>
        <a:ext cx="255246" cy="218864"/>
      </dsp:txXfrm>
    </dsp:sp>
    <dsp:sp modelId="{689C0D5C-78C0-4845-A70A-A99F356AC315}">
      <dsp:nvSpPr>
        <dsp:cNvPr id="0" name=""/>
        <dsp:cNvSpPr/>
      </dsp:nvSpPr>
      <dsp:spPr>
        <a:xfrm>
          <a:off x="7638973" y="0"/>
          <a:ext cx="1719990"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or-IN" sz="2000" b="1" kern="1200" dirty="0">
              <a:effectLst>
                <a:outerShdw blurRad="38100" dist="38100" dir="2700000" algn="tl">
                  <a:srgbClr val="000000"/>
                </a:outerShdw>
              </a:effectLst>
            </a:rPr>
            <a:t>ସେମାନେ ଈଶ୍ୱରୀୟ ପ୍ରକାଶନ ପ୍ରାପ୍ତ ହେଲେ (ଏଫି ୩:୫)</a:t>
          </a:r>
          <a:endParaRPr lang="es-ES" sz="2000" b="1" kern="1200" dirty="0">
            <a:effectLst>
              <a:outerShdw blurRad="38100" dist="38100" dir="2700000" algn="tl">
                <a:srgbClr val="000000"/>
              </a:outerShdw>
            </a:effectLst>
          </a:endParaRPr>
        </a:p>
      </dsp:txBody>
      <dsp:txXfrm>
        <a:off x="7686750" y="47777"/>
        <a:ext cx="1624436" cy="1535662"/>
      </dsp:txXfrm>
    </dsp:sp>
    <dsp:sp modelId="{F24C91FF-F822-43EC-8BDC-F3C25FD177A3}">
      <dsp:nvSpPr>
        <dsp:cNvPr id="0" name=""/>
        <dsp:cNvSpPr/>
      </dsp:nvSpPr>
      <dsp:spPr>
        <a:xfrm>
          <a:off x="9530963" y="633220"/>
          <a:ext cx="364637" cy="364774"/>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9530963" y="706175"/>
        <a:ext cx="255246" cy="218864"/>
      </dsp:txXfrm>
    </dsp:sp>
    <dsp:sp modelId="{B63C68F4-37F5-4E39-81B9-0FD70A034F30}">
      <dsp:nvSpPr>
        <dsp:cNvPr id="0" name=""/>
        <dsp:cNvSpPr/>
      </dsp:nvSpPr>
      <dsp:spPr>
        <a:xfrm>
          <a:off x="10046960" y="0"/>
          <a:ext cx="1719990"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or-IN" sz="2000" b="1" kern="1200" dirty="0">
              <a:effectLst>
                <a:outerShdw blurRad="38100" dist="38100" dir="2700000" algn="tl">
                  <a:srgbClr val="000000"/>
                </a:outerShdw>
              </a:effectLst>
            </a:rPr>
            <a:t>ସେମାନେ ନ୍ୟାୟରେ ଆନନ୍ଦିତ ହୁଅନ୍ତି (ପ୍ରକା ୧୮:୨୦)</a:t>
          </a:r>
          <a:endParaRPr lang="es-ES" sz="2000" b="1" kern="1200" dirty="0">
            <a:effectLst>
              <a:outerShdw blurRad="38100" dist="38100" dir="2700000" algn="tl">
                <a:srgbClr val="000000"/>
              </a:outerShdw>
            </a:effectLst>
          </a:endParaRPr>
        </a:p>
      </dsp:txBody>
      <dsp:txXfrm>
        <a:off x="10094737" y="47777"/>
        <a:ext cx="1624436"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427669"/>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216314" y="2186643"/>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or-IN" sz="2000" b="1" kern="1200" dirty="0">
              <a:solidFill>
                <a:schemeClr val="dk1"/>
              </a:solidFill>
            </a:rPr>
            <a:t>ସେବାର କାର୍ଯ୍ୟ ପାଇଁ ତାଙ୍କର ଆହ୍ୱାନ ପୂର୍ବରୁ ଭାବବାଣୀ ଦ୍ୱାରା ପ୍ରକାଶିତ ହୋଇଥିଲା (୧ ତୀମ ୧:୧୮)। ସେ ପାଉଲଙ୍କ ସହିତ ନିମ୍ନଲିଖିତ ପତ୍ରଗୁଡ଼ିକର ସହ-ଲେଖକ ଥିଲେ: ୨ କରିନ୍ଥୀୟ (୨ କରି. ୧:୧); ଫିଲିପ୍ପୀୟ (ଫିଲି. ୧:୧); କଲସୀୟ (କଲ. ୧:୧); ୧ ଥେସଲନୀକୀୟ (୧ ଥେସ. ୧:୧); ୨ ଥେସଲନୀକୀୟ (୨ ଥେସ. ୧:୧); ଏବଂ ଫିଲୀମୋନ (ଫିଲୀ. ୧:୧)।</a:t>
          </a:r>
          <a:endParaRPr lang="es-ES" sz="2000" kern="1200" dirty="0"/>
        </a:p>
      </dsp:txBody>
      <dsp:txXfrm>
        <a:off x="216314" y="2186643"/>
        <a:ext cx="5256002"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or-IN" sz="2400" b="1" kern="1200" spc="600" dirty="0">
              <a:effectLst>
                <a:outerShdw blurRad="38100" dist="38100" dir="2700000" algn="tl">
                  <a:srgbClr val="000000">
                    <a:alpha val="43137"/>
                  </a:srgbClr>
                </a:outerShdw>
              </a:effectLst>
            </a:rPr>
            <a:t>ତୀମଥି</a:t>
          </a:r>
          <a:endParaRPr lang="es-ES"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408536"/>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or-IN" sz="2000" b="1" kern="1200" dirty="0">
              <a:solidFill>
                <a:schemeClr val="dk1"/>
              </a:solidFill>
            </a:rPr>
            <a:t>ସେ ଅନେକ ଭାବବାଦୀୟ କାର୍ଯ୍ୟ ସମ୍ପାଦନ କରିଥିଲେ, ଯେପରିକି ମଣ୍ଡଳୀର ଗଠନ ବା ଉନ୍ନତି ସାଧନ (୨ କରିନ୍ଥୀୟ ୮:୬); ପ୍ରବୋଧନା (ତୀତସ ୨:୬, ୯, ୧୫); ଏବଂ ସାନ୍ତ୍ୱନା (୨ କରିନ୍ଥୀୟ ୭:୧୩)।</a:t>
          </a:r>
          <a:endParaRPr lang="es-ES" sz="2000" kern="120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or-IN" sz="2400" b="1" kern="1200" spc="600" dirty="0">
              <a:effectLst>
                <a:outerShdw blurRad="38100" dist="38100" dir="2700000" algn="tl">
                  <a:srgbClr val="000000">
                    <a:alpha val="43137"/>
                  </a:srgbClr>
                </a:outerShdw>
              </a:effectLst>
            </a:rPr>
            <a:t>ତୀତସ</a:t>
          </a:r>
          <a:endParaRPr lang="es-ES"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204"/>
        <p:cNvGrpSpPr/>
        <p:nvPr/>
      </p:nvGrpSpPr>
      <p:grpSpPr>
        <a:xfrm>
          <a:off x="0" y="0"/>
          <a:ext cx="0" cy="0"/>
          <a:chOff x="0" y="0"/>
          <a:chExt cx="0" cy="0"/>
        </a:xfrm>
      </p:grpSpPr>
      <p:sp>
        <p:nvSpPr>
          <p:cNvPr id="205" name="Google Shape;205;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06" name="Google Shape;206;p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07" name="Google Shape;207;p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13/10/2026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13/10/2026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13/10/2026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13/10/2026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13/10/2026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13/10/2026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13/10/2026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13/10/2026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13/10/2026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13/10/2026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13/10/2026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fld id="{53C9B7D4-C596-44FB-85D7-59A20FA04A17}" type="datetimeFigureOut">
              <a:rPr lang="es-ES" smtClean="0"/>
              <a:t>13/10/2026</a:t>
            </a:fld>
            <a:endParaRPr lang="es-ES"/>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923078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fld id="{53C9B7D4-C596-44FB-85D7-59A20FA04A17}" type="datetimeFigureOut">
              <a:rPr lang="es-ES" smtClean="0"/>
              <a:t>13/10/2026</a:t>
            </a:fld>
            <a:endParaRPr lang="es-ES"/>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98023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fld id="{53C9B7D4-C596-44FB-85D7-59A20FA04A17}" type="datetimeFigureOut">
              <a:rPr lang="es-ES" smtClean="0"/>
              <a:t>13/10/2026</a:t>
            </a:fld>
            <a:endParaRPr lang="es-ES"/>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66615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fld id="{53C9B7D4-C596-44FB-85D7-59A20FA04A17}" type="datetimeFigureOut">
              <a:rPr lang="es-ES" smtClean="0"/>
              <a:t>13/10/2026</a:t>
            </a:fld>
            <a:endParaRPr lang="es-ES"/>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307787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fld id="{53C9B7D4-C596-44FB-85D7-59A20FA04A17}" type="datetimeFigureOut">
              <a:rPr lang="es-ES" smtClean="0"/>
              <a:t>13/10/2026</a:t>
            </a:fld>
            <a:endParaRPr lang="es-ES"/>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39716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fld id="{53C9B7D4-C596-44FB-85D7-59A20FA04A17}" type="datetimeFigureOut">
              <a:rPr lang="es-ES" smtClean="0"/>
              <a:t>13/10/2026</a:t>
            </a:fld>
            <a:endParaRPr lang="es-ES"/>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17177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fld id="{53C9B7D4-C596-44FB-85D7-59A20FA04A17}" type="datetimeFigureOut">
              <a:rPr lang="es-ES" smtClean="0"/>
              <a:t>13/10/2026</a:t>
            </a:fld>
            <a:endParaRPr lang="es-ES"/>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462812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fld id="{53C9B7D4-C596-44FB-85D7-59A20FA04A17}" type="datetimeFigureOut">
              <a:rPr lang="es-ES" smtClean="0"/>
              <a:t>13/10/2026</a:t>
            </a:fld>
            <a:endParaRPr lang="es-ES"/>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535668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fld id="{53C9B7D4-C596-44FB-85D7-59A20FA04A17}" type="datetimeFigureOut">
              <a:rPr lang="es-ES" smtClean="0"/>
              <a:t>13/10/2026</a:t>
            </a:fld>
            <a:endParaRPr lang="es-ES"/>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483662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fld id="{53C9B7D4-C596-44FB-85D7-59A20FA04A17}" type="datetimeFigureOut">
              <a:rPr lang="es-ES" smtClean="0"/>
              <a:t>13/10/2026</a:t>
            </a:fld>
            <a:endParaRPr lang="es-ES"/>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893167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fld id="{53C9B7D4-C596-44FB-85D7-59A20FA04A17}" type="datetimeFigureOut">
              <a:rPr lang="es-ES" smtClean="0"/>
              <a:t>13/10/2026</a:t>
            </a:fld>
            <a:endParaRPr lang="es-ES"/>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347757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98"/>
        <p:cNvGrpSpPr/>
        <p:nvPr/>
      </p:nvGrpSpPr>
      <p:grpSpPr>
        <a:xfrm>
          <a:off x="0" y="0"/>
          <a:ext cx="0" cy="0"/>
          <a:chOff x="0" y="0"/>
          <a:chExt cx="0" cy="0"/>
        </a:xfrm>
      </p:grpSpPr>
      <p:sp>
        <p:nvSpPr>
          <p:cNvPr id="199" name="Google Shape;199;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Play"/>
              <a:buNone/>
              <a:defRPr sz="4400" b="0" i="0" u="none" strike="noStrike" cap="none">
                <a:solidFill>
                  <a:schemeClr val="lt1"/>
                </a:solidFill>
                <a:latin typeface="Play"/>
                <a:ea typeface="Play"/>
                <a:cs typeface="Play"/>
                <a:sym typeface="Pla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00" name="Google Shape;200;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201" name="Google Shape;201;p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202" name="Google Shape;202;p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203" name="Google Shape;203;p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757575"/>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8" r:id="rId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13/10/2026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9B7D4-C596-44FB-85D7-59A20FA04A17}" type="datetimeFigureOut">
              <a:rPr lang="es-ES" smtClean="0"/>
              <a:t>13/10/2026</a:t>
            </a:fld>
            <a:endParaRPr lang="es-ES"/>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81E109-2622-42A3-B8A6-3D3D77E513B1}" type="slidenum">
              <a:rPr lang="es-ES" smtClean="0"/>
              <a:t>‹Nº›</a:t>
            </a:fld>
            <a:endParaRPr lang="es-ES"/>
          </a:p>
        </p:txBody>
      </p:sp>
    </p:spTree>
    <p:extLst>
      <p:ext uri="{BB962C8B-B14F-4D97-AF65-F5344CB8AC3E}">
        <p14:creationId xmlns:p14="http://schemas.microsoft.com/office/powerpoint/2010/main" val="33839099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9.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30.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0.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19.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30.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19.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30.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19.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19.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5230"/>
        </a:solidFill>
        <a:effectLst/>
      </p:bgPr>
    </p:bg>
    <p:spTree>
      <p:nvGrpSpPr>
        <p:cNvPr id="1" name="Shape 208"/>
        <p:cNvGrpSpPr/>
        <p:nvPr/>
      </p:nvGrpSpPr>
      <p:grpSpPr>
        <a:xfrm>
          <a:off x="0" y="0"/>
          <a:ext cx="0" cy="0"/>
          <a:chOff x="0" y="0"/>
          <a:chExt cx="0" cy="0"/>
        </a:xfrm>
      </p:grpSpPr>
      <p:pic>
        <p:nvPicPr>
          <p:cNvPr id="209" name="Google Shape;209;p3"/>
          <p:cNvPicPr preferRelativeResize="0"/>
          <p:nvPr/>
        </p:nvPicPr>
        <p:blipFill rotWithShape="1">
          <a:blip r:embed="rId2">
            <a:alphaModFix/>
          </a:blip>
          <a:srcRect t="17607"/>
          <a:stretch/>
        </p:blipFill>
        <p:spPr>
          <a:xfrm>
            <a:off x="201676" y="356201"/>
            <a:ext cx="11788646" cy="5463573"/>
          </a:xfrm>
          <a:prstGeom prst="rect">
            <a:avLst/>
          </a:prstGeom>
          <a:noFill/>
          <a:ln w="19050" cap="flat" cmpd="sng">
            <a:solidFill>
              <a:schemeClr val="lt1"/>
            </a:solidFill>
            <a:prstDash val="solid"/>
            <a:miter lim="8000"/>
            <a:headEnd type="none" w="sm" len="sm"/>
            <a:tailEnd type="none" w="sm" len="sm"/>
          </a:ln>
        </p:spPr>
      </p:pic>
      <p:sp>
        <p:nvSpPr>
          <p:cNvPr id="210" name="Google Shape;210;p3"/>
          <p:cNvSpPr txBox="1"/>
          <p:nvPr/>
        </p:nvSpPr>
        <p:spPr>
          <a:xfrm>
            <a:off x="0" y="5953125"/>
            <a:ext cx="12192000" cy="833100"/>
          </a:xfrm>
          <a:prstGeom prst="rect">
            <a:avLst/>
          </a:prstGeom>
          <a:noFill/>
        </p:spPr>
        <p:txBody>
          <a:bodyPr wrap="square" rtlCol="0">
            <a:spAutoFit/>
          </a:bodyPr>
          <a:lstStyle>
            <a:defPPr>
              <a:defRPr lang="es-ES"/>
            </a:defPPr>
            <a:lvl1pPr algn="ctr">
              <a:defRPr sz="4800" b="1" spc="300">
                <a:ln w="6600">
                  <a:solidFill>
                    <a:schemeClr val="accent2"/>
                  </a:solidFill>
                  <a:prstDash val="solid"/>
                </a:ln>
                <a:solidFill>
                  <a:srgbClr val="FFFFFF"/>
                </a:solidFill>
                <a:effectLst>
                  <a:outerShdw dist="38100" dir="2700000" algn="tl" rotWithShape="0">
                    <a:schemeClr val="accent2"/>
                  </a:outerShdw>
                </a:effectLst>
              </a:defRPr>
            </a:lvl1pPr>
          </a:lstStyle>
          <a:p>
            <a:r>
              <a:rPr lang="en-US" dirty="0" err="1"/>
              <a:t>ନୂତନ</a:t>
            </a:r>
            <a:r>
              <a:rPr lang="en-US" dirty="0"/>
              <a:t> </a:t>
            </a:r>
            <a:r>
              <a:rPr lang="en-US" dirty="0" err="1"/>
              <a:t>ନିୟମର</a:t>
            </a:r>
            <a:r>
              <a:rPr lang="en-US" dirty="0"/>
              <a:t> </a:t>
            </a:r>
            <a:r>
              <a:rPr lang="en-US" dirty="0" err="1"/>
              <a:t>ଭାବବାଦୀମାନେ</a:t>
            </a:r>
            <a:endParaRPr dirty="0"/>
          </a:p>
        </p:txBody>
      </p:sp>
      <p:sp>
        <p:nvSpPr>
          <p:cNvPr id="211" name="Google Shape;211;p3"/>
          <p:cNvSpPr txBox="1"/>
          <p:nvPr/>
        </p:nvSpPr>
        <p:spPr>
          <a:xfrm>
            <a:off x="8281953" y="0"/>
            <a:ext cx="3805200" cy="342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BEF3D6"/>
              </a:buClr>
              <a:buSzPts val="1600"/>
              <a:buFont typeface="Arial"/>
              <a:buNone/>
            </a:pPr>
            <a:r>
              <a:rPr lang="en-US" sz="1600" b="1">
                <a:solidFill>
                  <a:srgbClr val="BEF3D6"/>
                </a:solidFill>
              </a:rPr>
              <a:t>ପାଠ ୪, ଅକ୍ଟୋବର ୨୪, ୨୦୨୬ ପାଇଁ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“There are diversities of gifts, but the same Spirit. There are differences of ministries, but the same Lord. And there are diversities of activities, but it is the same God who works all in all” </a:t>
            </a:r>
            <a:r>
              <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 Corinthians 12:4-6, </a:t>
            </a:r>
            <a:r>
              <a:rPr kumimoji="0" lang="en-US" sz="1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NKJV</a:t>
            </a:r>
            <a:r>
              <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a:t>
            </a:r>
          </a:p>
        </p:txBody>
      </p:sp>
    </p:spTree>
    <p:extLst>
      <p:ext uri="{BB962C8B-B14F-4D97-AF65-F5344CB8AC3E}">
        <p14:creationId xmlns:p14="http://schemas.microsoft.com/office/powerpoint/2010/main" val="207116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alphaModFix amt="61000"/>
          </a:blip>
          <a:stretch>
            <a:fillRect/>
          </a:stretch>
        </a:blipFill>
        <a:effectLst/>
      </p:bgPr>
    </p:bg>
    <p:spTree>
      <p:nvGrpSpPr>
        <p:cNvPr id="1" name="Shape 212"/>
        <p:cNvGrpSpPr/>
        <p:nvPr/>
      </p:nvGrpSpPr>
      <p:grpSpPr>
        <a:xfrm>
          <a:off x="0" y="0"/>
          <a:ext cx="0" cy="0"/>
          <a:chOff x="0" y="0"/>
          <a:chExt cx="0" cy="0"/>
        </a:xfrm>
      </p:grpSpPr>
      <p:sp>
        <p:nvSpPr>
          <p:cNvPr id="213" name="Google Shape;213;p4"/>
          <p:cNvSpPr txBox="1"/>
          <p:nvPr/>
        </p:nvSpPr>
        <p:spPr>
          <a:xfrm>
            <a:off x="5486399" y="4152900"/>
            <a:ext cx="6143700" cy="2709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000"/>
              <a:buFont typeface="Arial"/>
              <a:buNone/>
            </a:pPr>
            <a:r>
              <a:rPr lang="en-US" sz="2000" b="1" dirty="0" err="1">
                <a:solidFill>
                  <a:srgbClr val="FFFFFF"/>
                </a:solidFill>
                <a:highlight>
                  <a:srgbClr val="6D1307"/>
                </a:highlight>
              </a:rPr>
              <a:t>ନୂତନ</a:t>
            </a:r>
            <a:r>
              <a:rPr lang="en-US" sz="2000" b="1" dirty="0">
                <a:solidFill>
                  <a:srgbClr val="FFFFFF"/>
                </a:solidFill>
                <a:highlight>
                  <a:srgbClr val="6D1307"/>
                </a:highlight>
              </a:rPr>
              <a:t> </a:t>
            </a:r>
            <a:r>
              <a:rPr lang="en-US" sz="2000" b="1" dirty="0" err="1">
                <a:solidFill>
                  <a:srgbClr val="FFFFFF"/>
                </a:solidFill>
                <a:highlight>
                  <a:srgbClr val="6D1307"/>
                </a:highlight>
              </a:rPr>
              <a:t>ନିୟମରେ</a:t>
            </a:r>
            <a:r>
              <a:rPr lang="en-US" sz="2000" b="1" dirty="0">
                <a:solidFill>
                  <a:srgbClr val="FFFFFF"/>
                </a:solidFill>
                <a:highlight>
                  <a:srgbClr val="6D1307"/>
                </a:highlight>
              </a:rPr>
              <a:t> </a:t>
            </a:r>
            <a:r>
              <a:rPr lang="en-US" sz="2000" b="1" dirty="0" err="1">
                <a:solidFill>
                  <a:srgbClr val="FFFFFF"/>
                </a:solidFill>
                <a:highlight>
                  <a:srgbClr val="6D1307"/>
                </a:highlight>
              </a:rPr>
              <a:t>ଭାବବାଦୀମାନଙ୍କର</a:t>
            </a:r>
            <a:r>
              <a:rPr lang="en-US" sz="2000" b="1" dirty="0">
                <a:solidFill>
                  <a:srgbClr val="FFFFFF"/>
                </a:solidFill>
                <a:highlight>
                  <a:srgbClr val="6D1307"/>
                </a:highlight>
              </a:rPr>
              <a:t> </a:t>
            </a:r>
            <a:r>
              <a:rPr lang="en-US" sz="2000" b="1" dirty="0" err="1">
                <a:solidFill>
                  <a:srgbClr val="FFFFFF"/>
                </a:solidFill>
                <a:highlight>
                  <a:srgbClr val="6D1307"/>
                </a:highlight>
              </a:rPr>
              <a:t>ଭୂମିକା</a:t>
            </a:r>
            <a:endParaRPr dirty="0"/>
          </a:p>
          <a:p>
            <a:pPr marL="0" marR="0" lvl="0" indent="0" algn="l" rtl="0">
              <a:spcBef>
                <a:spcPts val="600"/>
              </a:spcBef>
              <a:spcAft>
                <a:spcPts val="0"/>
              </a:spcAft>
              <a:buNone/>
            </a:pPr>
            <a:r>
              <a:rPr lang="en-US" sz="2000" b="1" dirty="0" err="1">
                <a:solidFill>
                  <a:srgbClr val="FFFFFF"/>
                </a:solidFill>
                <a:highlight>
                  <a:srgbClr val="205C01"/>
                </a:highlight>
              </a:rPr>
              <a:t>ନୂତନ</a:t>
            </a:r>
            <a:r>
              <a:rPr lang="en-US" sz="2000" b="1" dirty="0">
                <a:solidFill>
                  <a:srgbClr val="FFFFFF"/>
                </a:solidFill>
                <a:highlight>
                  <a:srgbClr val="205C01"/>
                </a:highlight>
              </a:rPr>
              <a:t> </a:t>
            </a:r>
            <a:r>
              <a:rPr lang="en-US" sz="2000" b="1" dirty="0" err="1">
                <a:solidFill>
                  <a:srgbClr val="FFFFFF"/>
                </a:solidFill>
                <a:highlight>
                  <a:srgbClr val="205C01"/>
                </a:highlight>
              </a:rPr>
              <a:t>ନିୟମର</a:t>
            </a:r>
            <a:r>
              <a:rPr lang="en-US" sz="2000" b="1" dirty="0">
                <a:solidFill>
                  <a:srgbClr val="FFFFFF"/>
                </a:solidFill>
                <a:highlight>
                  <a:srgbClr val="205C01"/>
                </a:highlight>
              </a:rPr>
              <a:t> </a:t>
            </a:r>
            <a:r>
              <a:rPr lang="en-US" sz="2000" b="1" dirty="0" err="1">
                <a:solidFill>
                  <a:srgbClr val="FFFFFF"/>
                </a:solidFill>
                <a:highlight>
                  <a:srgbClr val="205C01"/>
                </a:highlight>
              </a:rPr>
              <a:t>ଭାବବାଦୀମାନେ</a:t>
            </a:r>
            <a:r>
              <a:rPr lang="en-US" sz="2000" b="1" dirty="0">
                <a:solidFill>
                  <a:srgbClr val="FFFFFF"/>
                </a:solidFill>
                <a:highlight>
                  <a:srgbClr val="205C01"/>
                </a:highlight>
              </a:rPr>
              <a:t>:</a:t>
            </a:r>
            <a:endParaRPr sz="2000" b="1" i="0" u="none" strike="noStrike" cap="none" dirty="0">
              <a:solidFill>
                <a:srgbClr val="FFFFFF"/>
              </a:solidFill>
              <a:highlight>
                <a:srgbClr val="205C01"/>
              </a:highlight>
              <a:latin typeface="Arial"/>
              <a:ea typeface="Arial"/>
              <a:cs typeface="Arial"/>
              <a:sym typeface="Arial"/>
            </a:endParaRPr>
          </a:p>
          <a:p>
            <a:pPr marL="893763" marR="0" lvl="1" indent="0" algn="l" rtl="0">
              <a:spcBef>
                <a:spcPts val="600"/>
              </a:spcBef>
              <a:spcAft>
                <a:spcPts val="0"/>
              </a:spcAft>
              <a:buNone/>
            </a:pPr>
            <a:r>
              <a:rPr lang="en-US" sz="2000" b="1" dirty="0" err="1"/>
              <a:t>ଯୀଶୁ</a:t>
            </a:r>
            <a:r>
              <a:rPr lang="en-US" sz="2000" b="1" dirty="0"/>
              <a:t>, </a:t>
            </a:r>
            <a:r>
              <a:rPr lang="en-US" sz="2000" b="1" dirty="0" err="1"/>
              <a:t>ଭବିଷ୍ୟତବାଣୀ</a:t>
            </a:r>
            <a:r>
              <a:rPr lang="en-US" sz="2000" b="1" dirty="0"/>
              <a:t> </a:t>
            </a:r>
            <a:r>
              <a:rPr lang="en-US" sz="2000" b="1" dirty="0" err="1"/>
              <a:t>କରାଯାଇଥିବା</a:t>
            </a:r>
            <a:r>
              <a:rPr lang="en-US" sz="2000" b="1" dirty="0"/>
              <a:t> </a:t>
            </a:r>
            <a:r>
              <a:rPr lang="en-US" sz="2000" b="1" dirty="0" err="1"/>
              <a:t>ଭାବବାଦୀ</a:t>
            </a:r>
            <a:endParaRPr sz="2000" b="1" i="0" u="none" strike="noStrike" cap="none" dirty="0">
              <a:solidFill>
                <a:srgbClr val="000000"/>
              </a:solidFill>
              <a:latin typeface="Arial"/>
              <a:ea typeface="Arial"/>
              <a:cs typeface="Arial"/>
              <a:sym typeface="Arial"/>
            </a:endParaRPr>
          </a:p>
          <a:p>
            <a:pPr marL="893763" marR="0" lvl="1" indent="0" algn="l" rtl="0">
              <a:lnSpc>
                <a:spcPct val="100000"/>
              </a:lnSpc>
              <a:spcBef>
                <a:spcPts val="600"/>
              </a:spcBef>
              <a:spcAft>
                <a:spcPts val="0"/>
              </a:spcAft>
              <a:buClr>
                <a:srgbClr val="000000"/>
              </a:buClr>
              <a:buSzPts val="2000"/>
              <a:buFont typeface="Arial"/>
              <a:buNone/>
            </a:pPr>
            <a:r>
              <a:rPr lang="en-US" sz="2000" b="1" dirty="0" err="1"/>
              <a:t>ପ୍ରେରିତ</a:t>
            </a:r>
            <a:r>
              <a:rPr lang="en-US" sz="2000" b="1" dirty="0"/>
              <a:t> </a:t>
            </a:r>
            <a:r>
              <a:rPr lang="en-US" sz="2000" b="1" dirty="0" err="1"/>
              <a:t>ଏବଂ</a:t>
            </a:r>
            <a:r>
              <a:rPr lang="en-US" sz="2000" b="1" dirty="0"/>
              <a:t> </a:t>
            </a:r>
            <a:r>
              <a:rPr lang="en-US" sz="2000" b="1" dirty="0" err="1"/>
              <a:t>ଭାବବାଦୀମାନେ</a:t>
            </a:r>
            <a:endParaRPr dirty="0"/>
          </a:p>
          <a:p>
            <a:pPr marL="893763" marR="0" lvl="1" indent="0" algn="l" rtl="0">
              <a:lnSpc>
                <a:spcPct val="100000"/>
              </a:lnSpc>
              <a:spcBef>
                <a:spcPts val="600"/>
              </a:spcBef>
              <a:spcAft>
                <a:spcPts val="0"/>
              </a:spcAft>
              <a:buClr>
                <a:srgbClr val="000000"/>
              </a:buClr>
              <a:buSzPts val="2000"/>
              <a:buFont typeface="Arial"/>
              <a:buNone/>
            </a:pPr>
            <a:r>
              <a:rPr lang="en-US" sz="2000" b="1" dirty="0" err="1"/>
              <a:t>ଭାବବାଦୀନୀମାନେ</a:t>
            </a:r>
            <a:endParaRPr dirty="0"/>
          </a:p>
          <a:p>
            <a:pPr marL="893763" marR="0" lvl="1" indent="0" algn="l" rtl="0">
              <a:spcBef>
                <a:spcPts val="600"/>
              </a:spcBef>
              <a:spcAft>
                <a:spcPts val="0"/>
              </a:spcAft>
              <a:buNone/>
            </a:pPr>
            <a:r>
              <a:rPr lang="en-US" sz="2000" b="1" dirty="0" err="1"/>
              <a:t>ପାଉଲଙ୍କ</a:t>
            </a:r>
            <a:r>
              <a:rPr lang="en-US" sz="2000" b="1" dirty="0"/>
              <a:t> </a:t>
            </a:r>
            <a:r>
              <a:rPr lang="en-US" sz="2000" b="1" dirty="0" err="1"/>
              <a:t>ସହକର୍ମୀମାନେ</a:t>
            </a:r>
            <a:endParaRPr sz="2000" b="1" i="0" u="none" strike="noStrike" cap="none" dirty="0">
              <a:solidFill>
                <a:srgbClr val="000000"/>
              </a:solidFill>
              <a:latin typeface="Arial"/>
              <a:ea typeface="Arial"/>
              <a:cs typeface="Arial"/>
              <a:sym typeface="Arial"/>
            </a:endParaRPr>
          </a:p>
          <a:p>
            <a:pPr marL="893763" marR="0" lvl="1" indent="0" algn="l" rtl="0">
              <a:lnSpc>
                <a:spcPct val="100000"/>
              </a:lnSpc>
              <a:spcBef>
                <a:spcPts val="600"/>
              </a:spcBef>
              <a:spcAft>
                <a:spcPts val="0"/>
              </a:spcAft>
              <a:buClr>
                <a:srgbClr val="000000"/>
              </a:buClr>
              <a:buSzPts val="2000"/>
              <a:buFont typeface="Arial"/>
              <a:buNone/>
            </a:pPr>
            <a:r>
              <a:rPr lang="en-US" sz="2000" b="1" dirty="0" err="1"/>
              <a:t>ଭଣ୍ଡ</a:t>
            </a:r>
            <a:r>
              <a:rPr lang="en-US" sz="2000" b="1" dirty="0"/>
              <a:t> </a:t>
            </a:r>
            <a:r>
              <a:rPr lang="en-US" sz="2000" b="1" dirty="0" err="1"/>
              <a:t>ଭାବବାଦୀମାନେ</a:t>
            </a:r>
            <a:endParaRPr dirty="0"/>
          </a:p>
        </p:txBody>
      </p:sp>
      <p:sp>
        <p:nvSpPr>
          <p:cNvPr id="214" name="Google Shape;214;p4"/>
          <p:cNvSpPr txBox="1"/>
          <p:nvPr/>
        </p:nvSpPr>
        <p:spPr>
          <a:xfrm>
            <a:off x="295276" y="46467"/>
            <a:ext cx="76392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a:t>ମଲାଖିଙ୍କ ପରଠାରୁ, ଈଶ୍ୱରଙ୍କ ଲୋକମାନଙ୍କ ମଧ୍ୟରେ କୌଣସି ଭାବବାଦୀଙ୍କ ବାଣୀ ନ ଶୁଣାଯାଇ ୪୦୦ ବର୍ଷ ବିତିଗଲା। ଏହି ନୀରବତା ହେତୁ, ଇସ୍ରାଏଲର ଲୋକମାନେ ଧର୍ମଶାସ୍ତ୍ରର ପ୍ରାମାଣିକ ସଂଗ୍ରହ (ଅର୍ଥାତ୍ ପୁରାତନ ନିୟମକୁ ଗଠନ କରୁଥିବା ପୁସ୍ତକଗୁଡ଼ିକ) ସମାପ୍ତ ହୋଇଯାଇଛି ବୋଲି ଧରିନେଇଥିଲେ।</a:t>
            </a:r>
            <a:endParaRPr/>
          </a:p>
        </p:txBody>
      </p:sp>
      <p:pic>
        <p:nvPicPr>
          <p:cNvPr id="215" name="Google Shape;215;p4"/>
          <p:cNvPicPr preferRelativeResize="0"/>
          <p:nvPr/>
        </p:nvPicPr>
        <p:blipFill rotWithShape="1">
          <a:blip r:embed="rId3"/>
          <a:srcRect/>
          <a:stretch/>
        </p:blipFill>
        <p:spPr>
          <a:xfrm>
            <a:off x="295276" y="4238624"/>
            <a:ext cx="3857625" cy="2453640"/>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6" name="Google Shape;216;p4"/>
          <p:cNvPicPr preferRelativeResize="0"/>
          <p:nvPr/>
        </p:nvPicPr>
        <p:blipFill rotWithShape="1">
          <a:blip r:embed="rId4"/>
          <a:srcRect t="10575" b="10567"/>
          <a:stretch/>
        </p:blipFill>
        <p:spPr>
          <a:xfrm>
            <a:off x="8067675" y="165735"/>
            <a:ext cx="3829200" cy="374820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7" name="Google Shape;217;p4"/>
          <p:cNvPicPr preferRelativeResize="0"/>
          <p:nvPr/>
        </p:nvPicPr>
        <p:blipFill rotWithShape="1">
          <a:blip r:embed="rId5">
            <a:alphaModFix/>
          </a:blip>
          <a:srcRect/>
          <a:stretch/>
        </p:blipFill>
        <p:spPr>
          <a:xfrm rot="-1658645">
            <a:off x="5953814" y="4886982"/>
            <a:ext cx="278850" cy="327903"/>
          </a:xfrm>
          <a:prstGeom prst="rect">
            <a:avLst/>
          </a:prstGeom>
          <a:noFill/>
          <a:ln>
            <a:noFill/>
          </a:ln>
        </p:spPr>
      </p:pic>
      <p:pic>
        <p:nvPicPr>
          <p:cNvPr id="218" name="Google Shape;218;p4"/>
          <p:cNvPicPr preferRelativeResize="0"/>
          <p:nvPr/>
        </p:nvPicPr>
        <p:blipFill rotWithShape="1">
          <a:blip r:embed="rId6">
            <a:alphaModFix/>
          </a:blip>
          <a:srcRect/>
          <a:stretch/>
        </p:blipFill>
        <p:spPr>
          <a:xfrm rot="-1658645">
            <a:off x="5953814" y="6036975"/>
            <a:ext cx="278850" cy="327903"/>
          </a:xfrm>
          <a:prstGeom prst="rect">
            <a:avLst/>
          </a:prstGeom>
          <a:noFill/>
          <a:ln>
            <a:noFill/>
          </a:ln>
        </p:spPr>
      </p:pic>
      <p:pic>
        <p:nvPicPr>
          <p:cNvPr id="219" name="Google Shape;219;p4"/>
          <p:cNvPicPr preferRelativeResize="0"/>
          <p:nvPr/>
        </p:nvPicPr>
        <p:blipFill rotWithShape="1">
          <a:blip r:embed="rId7">
            <a:alphaModFix/>
          </a:blip>
          <a:srcRect/>
          <a:stretch/>
        </p:blipFill>
        <p:spPr>
          <a:xfrm rot="-1658645">
            <a:off x="5953814" y="6420304"/>
            <a:ext cx="278850" cy="327903"/>
          </a:xfrm>
          <a:prstGeom prst="rect">
            <a:avLst/>
          </a:prstGeom>
          <a:noFill/>
          <a:ln>
            <a:noFill/>
          </a:ln>
        </p:spPr>
      </p:pic>
      <p:pic>
        <p:nvPicPr>
          <p:cNvPr id="220" name="Google Shape;220;p4"/>
          <p:cNvPicPr preferRelativeResize="0"/>
          <p:nvPr/>
        </p:nvPicPr>
        <p:blipFill rotWithShape="1">
          <a:blip r:embed="rId8">
            <a:alphaModFix/>
          </a:blip>
          <a:srcRect/>
          <a:stretch/>
        </p:blipFill>
        <p:spPr>
          <a:xfrm rot="-1658645">
            <a:off x="5953814" y="5653644"/>
            <a:ext cx="278850" cy="327903"/>
          </a:xfrm>
          <a:prstGeom prst="rect">
            <a:avLst/>
          </a:prstGeom>
          <a:noFill/>
          <a:ln>
            <a:noFill/>
          </a:ln>
        </p:spPr>
      </p:pic>
      <p:pic>
        <p:nvPicPr>
          <p:cNvPr id="221" name="Google Shape;221;p4"/>
          <p:cNvPicPr preferRelativeResize="0"/>
          <p:nvPr/>
        </p:nvPicPr>
        <p:blipFill rotWithShape="1">
          <a:blip r:embed="rId9">
            <a:alphaModFix/>
          </a:blip>
          <a:srcRect/>
          <a:stretch/>
        </p:blipFill>
        <p:spPr>
          <a:xfrm rot="-1658645">
            <a:off x="5953814" y="5270313"/>
            <a:ext cx="278850" cy="327903"/>
          </a:xfrm>
          <a:prstGeom prst="rect">
            <a:avLst/>
          </a:prstGeom>
          <a:noFill/>
          <a:ln>
            <a:noFill/>
          </a:ln>
        </p:spPr>
      </p:pic>
      <p:pic>
        <p:nvPicPr>
          <p:cNvPr id="222" name="Google Shape;222;p4"/>
          <p:cNvPicPr preferRelativeResize="0"/>
          <p:nvPr/>
        </p:nvPicPr>
        <p:blipFill rotWithShape="1">
          <a:blip r:embed="rId10">
            <a:alphaModFix/>
          </a:blip>
          <a:srcRect/>
          <a:stretch/>
        </p:blipFill>
        <p:spPr>
          <a:xfrm>
            <a:off x="4666531" y="4239216"/>
            <a:ext cx="778329" cy="231170"/>
          </a:xfrm>
          <a:prstGeom prst="rect">
            <a:avLst/>
          </a:prstGeom>
          <a:noFill/>
          <a:ln>
            <a:noFill/>
          </a:ln>
        </p:spPr>
      </p:pic>
      <p:pic>
        <p:nvPicPr>
          <p:cNvPr id="223" name="Google Shape;223;p4"/>
          <p:cNvPicPr preferRelativeResize="0"/>
          <p:nvPr/>
        </p:nvPicPr>
        <p:blipFill rotWithShape="1">
          <a:blip r:embed="rId11">
            <a:alphaModFix/>
          </a:blip>
          <a:srcRect/>
          <a:stretch/>
        </p:blipFill>
        <p:spPr>
          <a:xfrm>
            <a:off x="4666531" y="4619776"/>
            <a:ext cx="778329" cy="231170"/>
          </a:xfrm>
          <a:prstGeom prst="rect">
            <a:avLst/>
          </a:prstGeom>
          <a:noFill/>
          <a:ln>
            <a:noFill/>
          </a:ln>
        </p:spPr>
      </p:pic>
      <p:sp>
        <p:nvSpPr>
          <p:cNvPr id="224" name="Google Shape;224;p4"/>
          <p:cNvSpPr txBox="1"/>
          <p:nvPr/>
        </p:nvSpPr>
        <p:spPr>
          <a:xfrm>
            <a:off x="295275" y="2985733"/>
            <a:ext cx="76392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a:t>​ଏହି ନୂତନ ଭାବବାଦୀ ଏବଂ ଭାବବାଦୀନୀମାନଙ୍କର ଭୂମିକା କ’ଣ ଥିଲା? ସେମାନେ କିଏ ଥିଲେ? ପୁରାତନ ନିୟମ ସମୟ ପରି ସେତେବେଳେ ମଧ୍ୟ ଭଣ୍ଡ ଭାବବାଦୀ ଥିଲେ କି?</a:t>
            </a:r>
            <a:endParaRPr/>
          </a:p>
        </p:txBody>
      </p:sp>
      <p:sp>
        <p:nvSpPr>
          <p:cNvPr id="225" name="Google Shape;225;p4"/>
          <p:cNvSpPr txBox="1"/>
          <p:nvPr/>
        </p:nvSpPr>
        <p:spPr>
          <a:xfrm>
            <a:off x="295274" y="1516100"/>
            <a:ext cx="76392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a:t>କିନ୍ତୁ, ଈଶ୍ୱର ଆଉ ଅଧିକ ସମୟ ନୀରବ ରହିଲେ ନାହିଁ। ଉପଯୁକ୍ତ ସମୟରେ, ସେ ଏକ ନୂତନ ଭାବବାଦୀଙ୍କୁ ପଠାଇଲେ: ଯୋହନ ବାପ୍ତିଜକ (ମାଥିଉ ୧୧:୭-୯)। ସେହି ମୁହୂର୍ତ୍ତରୁ, ଭାବବାଦୀମାନେ ପୁନର୍ବାର ଆବିର୍ଭୂତ ହେଲେ। ଅନ୍ୟାନ୍ୟ କାର୍ଯ୍ୟ ସହିତ, ନୂତନ ନିୟମ ରଚନା କରିବା ପାଇଁ ମଧ୍ୟ ସେମାନେ ଦାୟୀ ଥିଲେ।</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6"/>
                                        </p:tgtEl>
                                        <p:attrNameLst>
                                          <p:attrName>style.visibility</p:attrName>
                                        </p:attrNameLst>
                                      </p:cBhvr>
                                      <p:to>
                                        <p:strVal val="visible"/>
                                      </p:to>
                                    </p:set>
                                    <p:animEffect transition="in" filter="fade">
                                      <p:cBhvr>
                                        <p:cTn id="7" dur="500"/>
                                        <p:tgtEl>
                                          <p:spTgt spid="21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4"/>
                                        </p:tgtEl>
                                        <p:attrNameLst>
                                          <p:attrName>style.visibility</p:attrName>
                                        </p:attrNameLst>
                                      </p:cBhvr>
                                      <p:to>
                                        <p:strVal val="visible"/>
                                      </p:to>
                                    </p:set>
                                    <p:animEffect transition="in" filter="fade">
                                      <p:cBhvr>
                                        <p:cTn id="11" dur="500"/>
                                        <p:tgtEl>
                                          <p:spTgt spid="2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15"/>
                                        </p:tgtEl>
                                        <p:attrNameLst>
                                          <p:attrName>style.visibility</p:attrName>
                                        </p:attrNameLst>
                                      </p:cBhvr>
                                      <p:to>
                                        <p:strVal val="visible"/>
                                      </p:to>
                                    </p:set>
                                    <p:animEffect transition="in" filter="fade">
                                      <p:cBhvr>
                                        <p:cTn id="16" dur="500"/>
                                        <p:tgtEl>
                                          <p:spTgt spid="215"/>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225"/>
                                        </p:tgtEl>
                                        <p:attrNameLst>
                                          <p:attrName>style.visibility</p:attrName>
                                        </p:attrNameLst>
                                      </p:cBhvr>
                                      <p:to>
                                        <p:strVal val="visible"/>
                                      </p:to>
                                    </p:set>
                                    <p:animEffect transition="in" filter="fade">
                                      <p:cBhvr>
                                        <p:cTn id="20" dur="500"/>
                                        <p:tgtEl>
                                          <p:spTgt spid="22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24"/>
                                        </p:tgtEl>
                                        <p:attrNameLst>
                                          <p:attrName>style.visibility</p:attrName>
                                        </p:attrNameLst>
                                      </p:cBhvr>
                                      <p:to>
                                        <p:strVal val="visible"/>
                                      </p:to>
                                    </p:set>
                                    <p:animEffect transition="in" filter="fade">
                                      <p:cBhvr>
                                        <p:cTn id="25" dur="500"/>
                                        <p:tgtEl>
                                          <p:spTgt spid="22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22"/>
                                        </p:tgtEl>
                                        <p:attrNameLst>
                                          <p:attrName>style.visibility</p:attrName>
                                        </p:attrNameLst>
                                      </p:cBhvr>
                                      <p:to>
                                        <p:strVal val="visible"/>
                                      </p:to>
                                    </p:set>
                                    <p:animEffect transition="in" filter="fade">
                                      <p:cBhvr>
                                        <p:cTn id="30" dur="250"/>
                                        <p:tgtEl>
                                          <p:spTgt spid="222"/>
                                        </p:tgtEl>
                                      </p:cBhvr>
                                    </p:animEffect>
                                  </p:childTnLst>
                                </p:cTn>
                              </p:par>
                            </p:childTnLst>
                          </p:cTn>
                        </p:par>
                        <p:par>
                          <p:cTn id="31" fill="hold">
                            <p:stCondLst>
                              <p:cond delay="250"/>
                            </p:stCondLst>
                            <p:childTnLst>
                              <p:par>
                                <p:cTn id="32" presetID="10" presetClass="entr" presetSubtype="0" fill="hold" nodeType="afterEffect">
                                  <p:stCondLst>
                                    <p:cond delay="0"/>
                                  </p:stCondLst>
                                  <p:childTnLst>
                                    <p:set>
                                      <p:cBhvr>
                                        <p:cTn id="33" dur="1" fill="hold">
                                          <p:stCondLst>
                                            <p:cond delay="0"/>
                                          </p:stCondLst>
                                        </p:cTn>
                                        <p:tgtEl>
                                          <p:spTgt spid="213">
                                            <p:txEl>
                                              <p:pRg st="0" end="0"/>
                                            </p:txEl>
                                          </p:spTgt>
                                        </p:tgtEl>
                                        <p:attrNameLst>
                                          <p:attrName>style.visibility</p:attrName>
                                        </p:attrNameLst>
                                      </p:cBhvr>
                                      <p:to>
                                        <p:strVal val="visible"/>
                                      </p:to>
                                    </p:set>
                                    <p:animEffect transition="in" filter="fade">
                                      <p:cBhvr>
                                        <p:cTn id="34" dur="500"/>
                                        <p:tgtEl>
                                          <p:spTgt spid="213">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23"/>
                                        </p:tgtEl>
                                        <p:attrNameLst>
                                          <p:attrName>style.visibility</p:attrName>
                                        </p:attrNameLst>
                                      </p:cBhvr>
                                      <p:to>
                                        <p:strVal val="visible"/>
                                      </p:to>
                                    </p:set>
                                    <p:animEffect transition="in" filter="fade">
                                      <p:cBhvr>
                                        <p:cTn id="39" dur="250"/>
                                        <p:tgtEl>
                                          <p:spTgt spid="223"/>
                                        </p:tgtEl>
                                      </p:cBhvr>
                                    </p:animEffect>
                                  </p:childTnLst>
                                </p:cTn>
                              </p:par>
                            </p:childTnLst>
                          </p:cTn>
                        </p:par>
                        <p:par>
                          <p:cTn id="40" fill="hold">
                            <p:stCondLst>
                              <p:cond delay="250"/>
                            </p:stCondLst>
                            <p:childTnLst>
                              <p:par>
                                <p:cTn id="41" presetID="10" presetClass="entr" presetSubtype="0" fill="hold" nodeType="afterEffect">
                                  <p:stCondLst>
                                    <p:cond delay="0"/>
                                  </p:stCondLst>
                                  <p:childTnLst>
                                    <p:set>
                                      <p:cBhvr>
                                        <p:cTn id="42" dur="1" fill="hold">
                                          <p:stCondLst>
                                            <p:cond delay="0"/>
                                          </p:stCondLst>
                                        </p:cTn>
                                        <p:tgtEl>
                                          <p:spTgt spid="213">
                                            <p:txEl>
                                              <p:pRg st="1" end="1"/>
                                            </p:txEl>
                                          </p:spTgt>
                                        </p:tgtEl>
                                        <p:attrNameLst>
                                          <p:attrName>style.visibility</p:attrName>
                                        </p:attrNameLst>
                                      </p:cBhvr>
                                      <p:to>
                                        <p:strVal val="visible"/>
                                      </p:to>
                                    </p:set>
                                    <p:animEffect transition="in" filter="fade">
                                      <p:cBhvr>
                                        <p:cTn id="43" dur="500"/>
                                        <p:tgtEl>
                                          <p:spTgt spid="213">
                                            <p:txEl>
                                              <p:pRg st="1" end="1"/>
                                            </p:txEl>
                                          </p:spTgt>
                                        </p:tgtEl>
                                      </p:cBhvr>
                                    </p:animEffect>
                                  </p:childTnLst>
                                </p:cTn>
                              </p:par>
                            </p:childTnLst>
                          </p:cTn>
                        </p:par>
                        <p:par>
                          <p:cTn id="44" fill="hold">
                            <p:stCondLst>
                              <p:cond delay="750"/>
                            </p:stCondLst>
                            <p:childTnLst>
                              <p:par>
                                <p:cTn id="45" presetID="10" presetClass="entr" presetSubtype="0" fill="hold" nodeType="afterEffect">
                                  <p:stCondLst>
                                    <p:cond delay="0"/>
                                  </p:stCondLst>
                                  <p:childTnLst>
                                    <p:set>
                                      <p:cBhvr>
                                        <p:cTn id="46" dur="1" fill="hold">
                                          <p:stCondLst>
                                            <p:cond delay="0"/>
                                          </p:stCondLst>
                                        </p:cTn>
                                        <p:tgtEl>
                                          <p:spTgt spid="217"/>
                                        </p:tgtEl>
                                        <p:attrNameLst>
                                          <p:attrName>style.visibility</p:attrName>
                                        </p:attrNameLst>
                                      </p:cBhvr>
                                      <p:to>
                                        <p:strVal val="visible"/>
                                      </p:to>
                                    </p:set>
                                    <p:animEffect transition="in" filter="fade">
                                      <p:cBhvr>
                                        <p:cTn id="47" dur="250"/>
                                        <p:tgtEl>
                                          <p:spTgt spid="217"/>
                                        </p:tgtEl>
                                      </p:cBhvr>
                                    </p:animEffect>
                                  </p:childTnLst>
                                </p:cTn>
                              </p:par>
                            </p:childTnLst>
                          </p:cTn>
                        </p:par>
                        <p:par>
                          <p:cTn id="48" fill="hold">
                            <p:stCondLst>
                              <p:cond delay="1000"/>
                            </p:stCondLst>
                            <p:childTnLst>
                              <p:par>
                                <p:cTn id="49" presetID="10" presetClass="entr" presetSubtype="0" fill="hold" nodeType="afterEffect">
                                  <p:stCondLst>
                                    <p:cond delay="0"/>
                                  </p:stCondLst>
                                  <p:childTnLst>
                                    <p:set>
                                      <p:cBhvr>
                                        <p:cTn id="50" dur="1" fill="hold">
                                          <p:stCondLst>
                                            <p:cond delay="0"/>
                                          </p:stCondLst>
                                        </p:cTn>
                                        <p:tgtEl>
                                          <p:spTgt spid="213">
                                            <p:txEl>
                                              <p:pRg st="2" end="2"/>
                                            </p:txEl>
                                          </p:spTgt>
                                        </p:tgtEl>
                                        <p:attrNameLst>
                                          <p:attrName>style.visibility</p:attrName>
                                        </p:attrNameLst>
                                      </p:cBhvr>
                                      <p:to>
                                        <p:strVal val="visible"/>
                                      </p:to>
                                    </p:set>
                                    <p:animEffect transition="in" filter="fade">
                                      <p:cBhvr>
                                        <p:cTn id="51" dur="500"/>
                                        <p:tgtEl>
                                          <p:spTgt spid="213">
                                            <p:txEl>
                                              <p:pRg st="2" end="2"/>
                                            </p:txEl>
                                          </p:spTgt>
                                        </p:tgtEl>
                                      </p:cBhvr>
                                    </p:animEffect>
                                  </p:childTnLst>
                                </p:cTn>
                              </p:par>
                            </p:childTnLst>
                          </p:cTn>
                        </p:par>
                        <p:par>
                          <p:cTn id="52" fill="hold">
                            <p:stCondLst>
                              <p:cond delay="1500"/>
                            </p:stCondLst>
                            <p:childTnLst>
                              <p:par>
                                <p:cTn id="53" presetID="10" presetClass="entr" presetSubtype="0" fill="hold" nodeType="afterEffect">
                                  <p:stCondLst>
                                    <p:cond delay="0"/>
                                  </p:stCondLst>
                                  <p:childTnLst>
                                    <p:set>
                                      <p:cBhvr>
                                        <p:cTn id="54" dur="1" fill="hold">
                                          <p:stCondLst>
                                            <p:cond delay="0"/>
                                          </p:stCondLst>
                                        </p:cTn>
                                        <p:tgtEl>
                                          <p:spTgt spid="221"/>
                                        </p:tgtEl>
                                        <p:attrNameLst>
                                          <p:attrName>style.visibility</p:attrName>
                                        </p:attrNameLst>
                                      </p:cBhvr>
                                      <p:to>
                                        <p:strVal val="visible"/>
                                      </p:to>
                                    </p:set>
                                    <p:animEffect transition="in" filter="fade">
                                      <p:cBhvr>
                                        <p:cTn id="55" dur="250"/>
                                        <p:tgtEl>
                                          <p:spTgt spid="221"/>
                                        </p:tgtEl>
                                      </p:cBhvr>
                                    </p:animEffect>
                                  </p:childTnLst>
                                </p:cTn>
                              </p:par>
                            </p:childTnLst>
                          </p:cTn>
                        </p:par>
                        <p:par>
                          <p:cTn id="56" fill="hold">
                            <p:stCondLst>
                              <p:cond delay="1750"/>
                            </p:stCondLst>
                            <p:childTnLst>
                              <p:par>
                                <p:cTn id="57" presetID="10" presetClass="entr" presetSubtype="0" fill="hold" nodeType="afterEffect">
                                  <p:stCondLst>
                                    <p:cond delay="0"/>
                                  </p:stCondLst>
                                  <p:childTnLst>
                                    <p:set>
                                      <p:cBhvr>
                                        <p:cTn id="58" dur="1" fill="hold">
                                          <p:stCondLst>
                                            <p:cond delay="0"/>
                                          </p:stCondLst>
                                        </p:cTn>
                                        <p:tgtEl>
                                          <p:spTgt spid="213">
                                            <p:txEl>
                                              <p:pRg st="3" end="3"/>
                                            </p:txEl>
                                          </p:spTgt>
                                        </p:tgtEl>
                                        <p:attrNameLst>
                                          <p:attrName>style.visibility</p:attrName>
                                        </p:attrNameLst>
                                      </p:cBhvr>
                                      <p:to>
                                        <p:strVal val="visible"/>
                                      </p:to>
                                    </p:set>
                                    <p:animEffect transition="in" filter="fade">
                                      <p:cBhvr>
                                        <p:cTn id="59" dur="500"/>
                                        <p:tgtEl>
                                          <p:spTgt spid="213">
                                            <p:txEl>
                                              <p:pRg st="3" end="3"/>
                                            </p:txEl>
                                          </p:spTgt>
                                        </p:tgtEl>
                                      </p:cBhvr>
                                    </p:animEffect>
                                  </p:childTnLst>
                                </p:cTn>
                              </p:par>
                            </p:childTnLst>
                          </p:cTn>
                        </p:par>
                        <p:par>
                          <p:cTn id="60" fill="hold">
                            <p:stCondLst>
                              <p:cond delay="2250"/>
                            </p:stCondLst>
                            <p:childTnLst>
                              <p:par>
                                <p:cTn id="61" presetID="10" presetClass="entr" presetSubtype="0" fill="hold" nodeType="afterEffect">
                                  <p:stCondLst>
                                    <p:cond delay="0"/>
                                  </p:stCondLst>
                                  <p:childTnLst>
                                    <p:set>
                                      <p:cBhvr>
                                        <p:cTn id="62" dur="1" fill="hold">
                                          <p:stCondLst>
                                            <p:cond delay="0"/>
                                          </p:stCondLst>
                                        </p:cTn>
                                        <p:tgtEl>
                                          <p:spTgt spid="220"/>
                                        </p:tgtEl>
                                        <p:attrNameLst>
                                          <p:attrName>style.visibility</p:attrName>
                                        </p:attrNameLst>
                                      </p:cBhvr>
                                      <p:to>
                                        <p:strVal val="visible"/>
                                      </p:to>
                                    </p:set>
                                    <p:animEffect transition="in" filter="fade">
                                      <p:cBhvr>
                                        <p:cTn id="63" dur="250"/>
                                        <p:tgtEl>
                                          <p:spTgt spid="220"/>
                                        </p:tgtEl>
                                      </p:cBhvr>
                                    </p:animEffect>
                                  </p:childTnLst>
                                </p:cTn>
                              </p:par>
                            </p:childTnLst>
                          </p:cTn>
                        </p:par>
                        <p:par>
                          <p:cTn id="64" fill="hold">
                            <p:stCondLst>
                              <p:cond delay="2500"/>
                            </p:stCondLst>
                            <p:childTnLst>
                              <p:par>
                                <p:cTn id="65" presetID="10" presetClass="entr" presetSubtype="0" fill="hold" nodeType="afterEffect">
                                  <p:stCondLst>
                                    <p:cond delay="0"/>
                                  </p:stCondLst>
                                  <p:childTnLst>
                                    <p:set>
                                      <p:cBhvr>
                                        <p:cTn id="66" dur="1" fill="hold">
                                          <p:stCondLst>
                                            <p:cond delay="0"/>
                                          </p:stCondLst>
                                        </p:cTn>
                                        <p:tgtEl>
                                          <p:spTgt spid="213">
                                            <p:txEl>
                                              <p:pRg st="4" end="4"/>
                                            </p:txEl>
                                          </p:spTgt>
                                        </p:tgtEl>
                                        <p:attrNameLst>
                                          <p:attrName>style.visibility</p:attrName>
                                        </p:attrNameLst>
                                      </p:cBhvr>
                                      <p:to>
                                        <p:strVal val="visible"/>
                                      </p:to>
                                    </p:set>
                                    <p:animEffect transition="in" filter="fade">
                                      <p:cBhvr>
                                        <p:cTn id="67" dur="500"/>
                                        <p:tgtEl>
                                          <p:spTgt spid="213">
                                            <p:txEl>
                                              <p:pRg st="4" end="4"/>
                                            </p:txEl>
                                          </p:spTgt>
                                        </p:tgtEl>
                                      </p:cBhvr>
                                    </p:animEffect>
                                  </p:childTnLst>
                                </p:cTn>
                              </p:par>
                            </p:childTnLst>
                          </p:cTn>
                        </p:par>
                        <p:par>
                          <p:cTn id="68" fill="hold">
                            <p:stCondLst>
                              <p:cond delay="3000"/>
                            </p:stCondLst>
                            <p:childTnLst>
                              <p:par>
                                <p:cTn id="69" presetID="10" presetClass="entr" presetSubtype="0" fill="hold" nodeType="afterEffect">
                                  <p:stCondLst>
                                    <p:cond delay="0"/>
                                  </p:stCondLst>
                                  <p:childTnLst>
                                    <p:set>
                                      <p:cBhvr>
                                        <p:cTn id="70" dur="1" fill="hold">
                                          <p:stCondLst>
                                            <p:cond delay="0"/>
                                          </p:stCondLst>
                                        </p:cTn>
                                        <p:tgtEl>
                                          <p:spTgt spid="218"/>
                                        </p:tgtEl>
                                        <p:attrNameLst>
                                          <p:attrName>style.visibility</p:attrName>
                                        </p:attrNameLst>
                                      </p:cBhvr>
                                      <p:to>
                                        <p:strVal val="visible"/>
                                      </p:to>
                                    </p:set>
                                    <p:animEffect transition="in" filter="fade">
                                      <p:cBhvr>
                                        <p:cTn id="71" dur="250"/>
                                        <p:tgtEl>
                                          <p:spTgt spid="218"/>
                                        </p:tgtEl>
                                      </p:cBhvr>
                                    </p:animEffect>
                                  </p:childTnLst>
                                </p:cTn>
                              </p:par>
                            </p:childTnLst>
                          </p:cTn>
                        </p:par>
                        <p:par>
                          <p:cTn id="72" fill="hold">
                            <p:stCondLst>
                              <p:cond delay="3250"/>
                            </p:stCondLst>
                            <p:childTnLst>
                              <p:par>
                                <p:cTn id="73" presetID="10" presetClass="entr" presetSubtype="0" fill="hold" nodeType="afterEffect">
                                  <p:stCondLst>
                                    <p:cond delay="0"/>
                                  </p:stCondLst>
                                  <p:childTnLst>
                                    <p:set>
                                      <p:cBhvr>
                                        <p:cTn id="74" dur="1" fill="hold">
                                          <p:stCondLst>
                                            <p:cond delay="0"/>
                                          </p:stCondLst>
                                        </p:cTn>
                                        <p:tgtEl>
                                          <p:spTgt spid="213">
                                            <p:txEl>
                                              <p:pRg st="5" end="5"/>
                                            </p:txEl>
                                          </p:spTgt>
                                        </p:tgtEl>
                                        <p:attrNameLst>
                                          <p:attrName>style.visibility</p:attrName>
                                        </p:attrNameLst>
                                      </p:cBhvr>
                                      <p:to>
                                        <p:strVal val="visible"/>
                                      </p:to>
                                    </p:set>
                                    <p:animEffect transition="in" filter="fade">
                                      <p:cBhvr>
                                        <p:cTn id="75" dur="500"/>
                                        <p:tgtEl>
                                          <p:spTgt spid="213">
                                            <p:txEl>
                                              <p:pRg st="5" end="5"/>
                                            </p:txEl>
                                          </p:spTgt>
                                        </p:tgtEl>
                                      </p:cBhvr>
                                    </p:animEffect>
                                  </p:childTnLst>
                                </p:cTn>
                              </p:par>
                            </p:childTnLst>
                          </p:cTn>
                        </p:par>
                        <p:par>
                          <p:cTn id="76" fill="hold">
                            <p:stCondLst>
                              <p:cond delay="3750"/>
                            </p:stCondLst>
                            <p:childTnLst>
                              <p:par>
                                <p:cTn id="77" presetID="10" presetClass="entr" presetSubtype="0" fill="hold" nodeType="afterEffect">
                                  <p:stCondLst>
                                    <p:cond delay="0"/>
                                  </p:stCondLst>
                                  <p:childTnLst>
                                    <p:set>
                                      <p:cBhvr>
                                        <p:cTn id="78" dur="1" fill="hold">
                                          <p:stCondLst>
                                            <p:cond delay="0"/>
                                          </p:stCondLst>
                                        </p:cTn>
                                        <p:tgtEl>
                                          <p:spTgt spid="219"/>
                                        </p:tgtEl>
                                        <p:attrNameLst>
                                          <p:attrName>style.visibility</p:attrName>
                                        </p:attrNameLst>
                                      </p:cBhvr>
                                      <p:to>
                                        <p:strVal val="visible"/>
                                      </p:to>
                                    </p:set>
                                    <p:animEffect transition="in" filter="fade">
                                      <p:cBhvr>
                                        <p:cTn id="79" dur="250"/>
                                        <p:tgtEl>
                                          <p:spTgt spid="219"/>
                                        </p:tgtEl>
                                      </p:cBhvr>
                                    </p:animEffect>
                                  </p:childTnLst>
                                </p:cTn>
                              </p:par>
                            </p:childTnLst>
                          </p:cTn>
                        </p:par>
                        <p:par>
                          <p:cTn id="80" fill="hold">
                            <p:stCondLst>
                              <p:cond delay="4000"/>
                            </p:stCondLst>
                            <p:childTnLst>
                              <p:par>
                                <p:cTn id="81" presetID="10" presetClass="entr" presetSubtype="0" fill="hold" nodeType="afterEffect">
                                  <p:stCondLst>
                                    <p:cond delay="0"/>
                                  </p:stCondLst>
                                  <p:childTnLst>
                                    <p:set>
                                      <p:cBhvr>
                                        <p:cTn id="82" dur="1" fill="hold">
                                          <p:stCondLst>
                                            <p:cond delay="0"/>
                                          </p:stCondLst>
                                        </p:cTn>
                                        <p:tgtEl>
                                          <p:spTgt spid="213">
                                            <p:txEl>
                                              <p:pRg st="6" end="6"/>
                                            </p:txEl>
                                          </p:spTgt>
                                        </p:tgtEl>
                                        <p:attrNameLst>
                                          <p:attrName>style.visibility</p:attrName>
                                        </p:attrNameLst>
                                      </p:cBhvr>
                                      <p:to>
                                        <p:strVal val="visible"/>
                                      </p:to>
                                    </p:set>
                                    <p:animEffect transition="in" filter="fade">
                                      <p:cBhvr>
                                        <p:cTn id="83" dur="500"/>
                                        <p:tgtEl>
                                          <p:spTgt spid="2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lvl="0" algn="ctr"/>
            <a:r>
              <a:rPr lang="or-IN" sz="3200" b="1" dirty="0">
                <a:ln w="10160">
                  <a:solidFill>
                    <a:srgbClr val="166E40"/>
                  </a:solidFill>
                  <a:prstDash val="solid"/>
                </a:ln>
                <a:solidFill>
                  <a:srgbClr val="FFFFFF"/>
                </a:solidFill>
                <a:effectLst>
                  <a:outerShdw blurRad="38100" dist="22860" dir="5400000" algn="tl" rotWithShape="0">
                    <a:srgbClr val="000000">
                      <a:alpha val="30000"/>
                    </a:srgbClr>
                  </a:outerShdw>
                </a:effectLst>
              </a:rPr>
              <a:t>ନୂତନ ନିୟମରେ ଭାବବାଦୀମାନଙ୍କର ଭୂମିକା</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400110"/>
          </a:xfrm>
          <a:prstGeom prst="rect">
            <a:avLst/>
          </a:prstGeom>
          <a:noFill/>
        </p:spPr>
        <p:txBody>
          <a:bodyPr wrap="square">
            <a:spAutoFit/>
          </a:bodyPr>
          <a:lstStyle/>
          <a:p>
            <a:pPr lvl="0" algn="ctr"/>
            <a:r>
              <a:rPr lang="or-IN" sz="20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“କିନ୍ତୁଯେ ଭାବବାଣୀ କହେ, ସେ ମନୁଷ୍ୟମାନଙ୍କୁ ନିଷ୍ଠା, ଉତ୍ସାହ ଓ ସାନ୍ତ୍ଵନାଜନକ କଥା କହେ</a:t>
            </a:r>
            <a:r>
              <a:rPr lang="or-IN" sz="16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(୧ କରିନ୍ଥୀୟ ୧୪: ୩)</a:t>
            </a:r>
            <a:endParaRPr lang="or-IN" sz="20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rtlCol="0">
            <a:spAutoFit/>
          </a:bodyPr>
          <a:lstStyle/>
          <a:p>
            <a:pPr lvl="0">
              <a:spcBef>
                <a:spcPts val="600"/>
              </a:spcBef>
            </a:pPr>
            <a:r>
              <a:rPr lang="or-IN" sz="2000" b="1" dirty="0">
                <a:solidFill>
                  <a:prstClr val="black"/>
                </a:solidFill>
              </a:rPr>
              <a:t>ନୂତନ ନିୟମରେ, ଭାବବାଣୀ ପ୍ରଚାରକୁ ପବିତ୍ର ଆତ୍ମାଙ୍କ ଏକ ଦାନ ଭାବରେ ଉପସ୍ଥାପନ କରାଯାଇଛି, ଯାହା ପ୍ରଚୁର ପରିମାଣରେ ଢଳାଯାଇଥିଲା (ରୋମୀୟ ୧୨:୬)। ଗୋଟିଏ ମଣ୍ଡଳୀରେ ଏତେ ସଂଖ୍ୟକ ଭାବବାଦୀ ରହୁଥିଲେ ଯେ ସେମାନଙ୍କୁ ପାଳି କରି କହିବାକୁ ପଡ଼ୁଥିଲା (୧ କରିନ୍ଥୀୟ ୧୪:୨୯-୩୧)।</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3734046179"/>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00110"/>
          </a:xfrm>
          <a:prstGeom prst="rect">
            <a:avLst/>
          </a:prstGeom>
          <a:noFill/>
        </p:spPr>
        <p:txBody>
          <a:bodyPr wrap="square">
            <a:spAutoFit/>
          </a:bodyPr>
          <a:lstStyle/>
          <a:p>
            <a:pPr lvl="0">
              <a:spcBef>
                <a:spcPts val="600"/>
              </a:spcBef>
              <a:defRPr/>
            </a:pPr>
            <a:r>
              <a:rPr lang="or-IN" sz="2000" b="1" dirty="0">
                <a:solidFill>
                  <a:prstClr val="black"/>
                </a:solidFill>
              </a:rPr>
              <a:t>​ଏହି ଭାବବାଦୀମାନେ କେଉଁ ଭୂମିକା ନିର୍ବାହ କରୁଥିଲେ? (ପ୍ରକାଶି ୧୯:୧୦; ୧:୧; ଏଫିସୀ ୪:୧୧-୧୨; ୧ କରିନ୍ଥ ୧୪:୩; ପ୍ରେରି ୧୫:୩୨)।</a:t>
            </a:r>
          </a:p>
        </p:txBody>
      </p:sp>
    </p:spTree>
    <p:extLst>
      <p:ext uri="{BB962C8B-B14F-4D97-AF65-F5344CB8AC3E}">
        <p14:creationId xmlns:p14="http://schemas.microsoft.com/office/powerpoint/2010/main" val="12065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419395"/>
            <a:ext cx="4756689" cy="175432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or-IN"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rPr>
              <a:t>ନୂତନ ନିୟମର ଭାବବାଦୀମାନେ</a:t>
            </a:r>
          </a:p>
        </p:txBody>
      </p:sp>
    </p:spTree>
    <p:extLst>
      <p:ext uri="{BB962C8B-B14F-4D97-AF65-F5344CB8AC3E}">
        <p14:creationId xmlns:p14="http://schemas.microsoft.com/office/powerpoint/2010/main" val="37611247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alphaModFix/>
          </a:blip>
          <a:stretch>
            <a:fillRect/>
          </a:stretch>
        </a:blipFill>
        <a:effectLst/>
      </p:bgPr>
    </p:bg>
    <p:spTree>
      <p:nvGrpSpPr>
        <p:cNvPr id="1" name="Shape 446"/>
        <p:cNvGrpSpPr/>
        <p:nvPr/>
      </p:nvGrpSpPr>
      <p:grpSpPr>
        <a:xfrm>
          <a:off x="0" y="0"/>
          <a:ext cx="0" cy="0"/>
          <a:chOff x="0" y="0"/>
          <a:chExt cx="0" cy="0"/>
        </a:xfrm>
      </p:grpSpPr>
      <p:sp>
        <p:nvSpPr>
          <p:cNvPr id="447" name="Google Shape;447;p7"/>
          <p:cNvSpPr/>
          <p:nvPr/>
        </p:nvSpPr>
        <p:spPr>
          <a:xfrm>
            <a:off x="0" y="0"/>
            <a:ext cx="12192000" cy="1257000"/>
          </a:xfrm>
          <a:prstGeom prst="rect">
            <a:avLst/>
          </a:prstGeom>
          <a:blipFill rotWithShape="1">
            <a:blip r:embed="rId3">
              <a:alphaModFix/>
            </a:blip>
            <a:stretch>
              <a:fillRect r="-137999"/>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48" name="Google Shape;448;p7"/>
          <p:cNvSpPr txBox="1"/>
          <p:nvPr/>
        </p:nvSpPr>
        <p:spPr>
          <a:xfrm>
            <a:off x="0" y="0"/>
            <a:ext cx="12192000" cy="765600"/>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defPPr>
              <a:defRPr lang="es-ES"/>
            </a:defPPr>
            <a:lvl1pPr algn="ctr">
              <a:defRPr sz="4400" b="1">
                <a:ln w="22225">
                  <a:noFill/>
                  <a:prstDash val="solid"/>
                </a:ln>
                <a:solidFill>
                  <a:schemeClr val="accent2">
                    <a:lumMod val="40000"/>
                    <a:lumOff val="60000"/>
                  </a:schemeClr>
                </a:solidFill>
              </a:defRPr>
            </a:lvl1pPr>
          </a:lstStyle>
          <a:p>
            <a:r>
              <a:rPr lang="en-US"/>
              <a:t>ଯୀଶୁ, ଭବିଷ୍ୟତବାଣୀ କରାଯାଇଥିବା ଭାବବାଦୀ</a:t>
            </a:r>
            <a:endParaRPr>
              <a:sym typeface="Arial"/>
            </a:endParaRPr>
          </a:p>
        </p:txBody>
      </p:sp>
      <p:sp>
        <p:nvSpPr>
          <p:cNvPr id="449" name="Google Shape;449;p7"/>
          <p:cNvSpPr txBox="1"/>
          <p:nvPr/>
        </p:nvSpPr>
        <p:spPr>
          <a:xfrm>
            <a:off x="0" y="649027"/>
            <a:ext cx="12192000" cy="65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105230"/>
                </a:solidFill>
                <a:latin typeface="Comic Sans MS"/>
                <a:ea typeface="Comic Sans MS"/>
                <a:cs typeface="Comic Sans MS"/>
                <a:sym typeface="Comic Sans MS"/>
              </a:rPr>
              <a:t>“ସଦାପ୍ରଭୁ ତୁମ୍ଭ ପରମେଶ୍ଵର ତୁମ୍ଭ ନିମନ୍ତେ ତୁମ୍ଭ ଭିତରୁ ତୁମ୍ଭ ଭାଇମାନଙ୍କ ମଧ୍ୟରୁ ଆମ୍ଭର ସଦୃଶ ଏକ ଭବିଷ୍ୟଦ୍ବକ୍ତା ଉତ୍ପନ୍ନ କରିବେ; ତୁମ୍ଭେମାନେ ତାହାଙ୍କ ବାକ୍ୟରେ କର୍ଣ୍ଣପାତ କରିବ।” (ଦ୍ଵିତୀୟ ବିବରଣ ୧୮: ୧୫)</a:t>
            </a:r>
            <a:endParaRPr sz="1800" b="1">
              <a:solidFill>
                <a:srgbClr val="105230"/>
              </a:solidFill>
              <a:latin typeface="Comic Sans MS"/>
              <a:ea typeface="Comic Sans MS"/>
              <a:cs typeface="Comic Sans MS"/>
              <a:sym typeface="Comic Sans MS"/>
            </a:endParaRPr>
          </a:p>
        </p:txBody>
      </p:sp>
      <p:sp>
        <p:nvSpPr>
          <p:cNvPr id="450" name="Google Shape;450;p7"/>
          <p:cNvSpPr txBox="1"/>
          <p:nvPr/>
        </p:nvSpPr>
        <p:spPr>
          <a:xfrm>
            <a:off x="157783" y="1309151"/>
            <a:ext cx="75036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a:t>ସମକାଳୀନ ଲୋକମାନଙ୍କ ଦ୍ୱାରା ଯୀଶୁ ଜଣେ ଭାବବାଦୀ ଭାବରେ ବିବେଚିତ ହୋଇଥିଲେ (ମାଥିଉ ୨୧:୧୧; ମାର୍କ ୬:୧୫; ଲୂକ ୭:୧୬; ଯୋହନ ୬:୧୪)।</a:t>
            </a:r>
            <a:endParaRPr/>
          </a:p>
        </p:txBody>
      </p:sp>
      <p:pic>
        <p:nvPicPr>
          <p:cNvPr id="451" name="Google Shape;451;p7"/>
          <p:cNvPicPr preferRelativeResize="0"/>
          <p:nvPr/>
        </p:nvPicPr>
        <p:blipFill rotWithShape="1">
          <a:blip r:embed="rId4"/>
          <a:srcRect/>
          <a:stretch/>
        </p:blipFill>
        <p:spPr>
          <a:xfrm>
            <a:off x="7661283" y="1326545"/>
            <a:ext cx="4372934" cy="2446762"/>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452" name="Google Shape;452;p7"/>
          <p:cNvSpPr txBox="1"/>
          <p:nvPr/>
        </p:nvSpPr>
        <p:spPr>
          <a:xfrm>
            <a:off x="5058468" y="3862090"/>
            <a:ext cx="4035900" cy="1323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t>ଅନ୍ୟ ଭାବବାଦୀମାନଙ୍କ ପରି ସେ କେବଳ "ଅନ୍ଧକାର ସ୍ଥାନରେ ପ୍ରଜ୍ୱଳିତ ଦୀପ" ନୁହଁନ୍ତି, ବରଂ ସେ ନିଜେ ହିଁ ସେହି 'ଜ୍ୟୋତି' (୨ ପିତର ୧:୧୯; ଯୋହନ ୧:୯; ୮:୧୨)।</a:t>
            </a:r>
            <a:endParaRPr/>
          </a:p>
        </p:txBody>
      </p:sp>
      <p:pic>
        <p:nvPicPr>
          <p:cNvPr id="453" name="Google Shape;453;p7"/>
          <p:cNvPicPr preferRelativeResize="0"/>
          <p:nvPr/>
        </p:nvPicPr>
        <p:blipFill rotWithShape="1">
          <a:blip r:embed="rId5"/>
          <a:srcRect/>
          <a:stretch/>
        </p:blipFill>
        <p:spPr>
          <a:xfrm>
            <a:off x="9205004" y="3931662"/>
            <a:ext cx="2829300" cy="2829300"/>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454" name="Google Shape;454;p7"/>
          <p:cNvPicPr preferRelativeResize="0"/>
          <p:nvPr/>
        </p:nvPicPr>
        <p:blipFill rotWithShape="1">
          <a:blip r:embed="rId6"/>
          <a:srcRect l="2217" r="2217"/>
          <a:stretch/>
        </p:blipFill>
        <p:spPr>
          <a:xfrm>
            <a:off x="117571" y="3931662"/>
            <a:ext cx="2387400" cy="2829300"/>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455" name="Google Shape;455;p7"/>
          <p:cNvPicPr preferRelativeResize="0"/>
          <p:nvPr/>
        </p:nvPicPr>
        <p:blipFill rotWithShape="1">
          <a:blip r:embed="rId7"/>
          <a:srcRect l="4019" r="4019"/>
          <a:stretch/>
        </p:blipFill>
        <p:spPr>
          <a:xfrm>
            <a:off x="2662785" y="3933750"/>
            <a:ext cx="2295600" cy="2827200"/>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56" name="Google Shape;456;p7"/>
          <p:cNvSpPr txBox="1"/>
          <p:nvPr/>
        </p:nvSpPr>
        <p:spPr>
          <a:xfrm>
            <a:off x="157782" y="3154204"/>
            <a:ext cx="75036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a:t>କିନ୍ତୁ ଯୀଶୁ କେବଳ ଈଶ୍ୱରଙ୍କ ବାକ୍ୟ ଲେଖି ନ ଥିଲେ, ବରଂ ସେ ନିଜେ ହିଁ ସେହି 'ବାକ୍ୟ' (ଯୋହନ ୧:୧)।</a:t>
            </a:r>
            <a:endParaRPr/>
          </a:p>
        </p:txBody>
      </p:sp>
      <p:sp>
        <p:nvSpPr>
          <p:cNvPr id="457" name="Google Shape;457;p7"/>
          <p:cNvSpPr txBox="1"/>
          <p:nvPr/>
        </p:nvSpPr>
        <p:spPr>
          <a:xfrm>
            <a:off x="157780" y="2436595"/>
            <a:ext cx="75036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a:t>ପିତର ସ୍ପଷ୍ଟ କରିଥିଲେ ଯେ ଯୀଶୁ ହିଁ ମୋଶା ଏବଂ ଅନ୍ୟାନ୍ୟ ଭାବବାଦୀମାନଙ୍କ ଦ୍ୱାରା ଘୋଷିତ ସେହି ଭାବବାଦୀ/ମଶୀହ ଥିଲେ (ଦ୍ୱି. ବି ୧୮:୧୫; ପ୍ରେରି ୩:୧୮-୨୬)।</a:t>
            </a:r>
            <a:endParaRPr/>
          </a:p>
        </p:txBody>
      </p:sp>
      <p:sp>
        <p:nvSpPr>
          <p:cNvPr id="458" name="Google Shape;458;p7"/>
          <p:cNvSpPr txBox="1"/>
          <p:nvPr/>
        </p:nvSpPr>
        <p:spPr>
          <a:xfrm>
            <a:off x="157774" y="2026761"/>
            <a:ext cx="75036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a:t>​ସେ ନିଜେ ମଧ୍ୟ ନିଜକୁ ଏହି ଉପାଧି ଦେଇଥିଲେ (ମାର୍କ ୬: ୪; ଲୂକ ୧୩: ୩୩)।</a:t>
            </a:r>
            <a:endParaRPr/>
          </a:p>
        </p:txBody>
      </p:sp>
      <p:sp>
        <p:nvSpPr>
          <p:cNvPr id="459" name="Google Shape;459;p7"/>
          <p:cNvSpPr txBox="1"/>
          <p:nvPr/>
        </p:nvSpPr>
        <p:spPr>
          <a:xfrm>
            <a:off x="5058468" y="5185529"/>
            <a:ext cx="4035900" cy="163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a:t>ତାଙ୍କର କାର୍ଯ୍ୟ ଯେକୌଣସି ଭାବବାଦୀଙ୍କ କାର୍ଯ୍ୟଠାରୁ ବହୁତ ଊର୍ଦ୍ଧ୍ୱରେ। ତାଙ୍କ ଜୀବନ, ମୃତ୍ୟୁ ଏବଂ ପୁନରୁତ୍ଥାନ ବଳରେ କେବଳ ଯୀଶୁ ହିଁ ଆମ ସମସ୍ତଙ୍କୁ ଅନନ୍ତ ଜୀବନ ପ୍ରଦାନ କରିପାରିବେ।</a:t>
            </a:r>
            <a:endParaRPr sz="18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48"/>
                                        </p:tgtEl>
                                        <p:attrNameLst>
                                          <p:attrName>style.visibility</p:attrName>
                                        </p:attrNameLst>
                                      </p:cBhvr>
                                      <p:to>
                                        <p:strVal val="visible"/>
                                      </p:to>
                                    </p:set>
                                    <p:animEffect transition="in" filter="fade">
                                      <p:cBhvr>
                                        <p:cTn id="7" dur="800"/>
                                        <p:tgtEl>
                                          <p:spTgt spid="448"/>
                                        </p:tgtEl>
                                      </p:cBhvr>
                                    </p:animEffect>
                                  </p:childTnLst>
                                </p:cTn>
                              </p:par>
                            </p:childTnLst>
                          </p:cTn>
                        </p:par>
                        <p:par>
                          <p:cTn id="8" fill="hold">
                            <p:stCondLst>
                              <p:cond delay="800"/>
                            </p:stCondLst>
                            <p:childTnLst>
                              <p:par>
                                <p:cTn id="9" presetID="10" presetClass="entr" presetSubtype="0" fill="hold" nodeType="afterEffect">
                                  <p:stCondLst>
                                    <p:cond delay="0"/>
                                  </p:stCondLst>
                                  <p:childTnLst>
                                    <p:set>
                                      <p:cBhvr>
                                        <p:cTn id="10" dur="1" fill="hold">
                                          <p:stCondLst>
                                            <p:cond delay="0"/>
                                          </p:stCondLst>
                                        </p:cTn>
                                        <p:tgtEl>
                                          <p:spTgt spid="449"/>
                                        </p:tgtEl>
                                        <p:attrNameLst>
                                          <p:attrName>style.visibility</p:attrName>
                                        </p:attrNameLst>
                                      </p:cBhvr>
                                      <p:to>
                                        <p:strVal val="visible"/>
                                      </p:to>
                                    </p:set>
                                    <p:animEffect transition="in" filter="fade">
                                      <p:cBhvr>
                                        <p:cTn id="11" dur="500"/>
                                        <p:tgtEl>
                                          <p:spTgt spid="44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50"/>
                                        </p:tgtEl>
                                        <p:attrNameLst>
                                          <p:attrName>style.visibility</p:attrName>
                                        </p:attrNameLst>
                                      </p:cBhvr>
                                      <p:to>
                                        <p:strVal val="visible"/>
                                      </p:to>
                                    </p:set>
                                    <p:animEffect transition="in" filter="fade">
                                      <p:cBhvr>
                                        <p:cTn id="16" dur="500"/>
                                        <p:tgtEl>
                                          <p:spTgt spid="45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458"/>
                                        </p:tgtEl>
                                        <p:attrNameLst>
                                          <p:attrName>style.visibility</p:attrName>
                                        </p:attrNameLst>
                                      </p:cBhvr>
                                      <p:to>
                                        <p:strVal val="visible"/>
                                      </p:to>
                                    </p:set>
                                    <p:animEffect transition="in" filter="fade">
                                      <p:cBhvr>
                                        <p:cTn id="21" dur="500"/>
                                        <p:tgtEl>
                                          <p:spTgt spid="45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51"/>
                                        </p:tgtEl>
                                        <p:attrNameLst>
                                          <p:attrName>style.visibility</p:attrName>
                                        </p:attrNameLst>
                                      </p:cBhvr>
                                      <p:to>
                                        <p:strVal val="visible"/>
                                      </p:to>
                                    </p:set>
                                    <p:animEffect transition="in" filter="fade">
                                      <p:cBhvr>
                                        <p:cTn id="26" dur="1000"/>
                                        <p:tgtEl>
                                          <p:spTgt spid="451"/>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457"/>
                                        </p:tgtEl>
                                        <p:attrNameLst>
                                          <p:attrName>style.visibility</p:attrName>
                                        </p:attrNameLst>
                                      </p:cBhvr>
                                      <p:to>
                                        <p:strVal val="visible"/>
                                      </p:to>
                                    </p:set>
                                    <p:animEffect transition="in" filter="fade">
                                      <p:cBhvr>
                                        <p:cTn id="30" dur="500"/>
                                        <p:tgtEl>
                                          <p:spTgt spid="45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54"/>
                                        </p:tgtEl>
                                        <p:attrNameLst>
                                          <p:attrName>style.visibility</p:attrName>
                                        </p:attrNameLst>
                                      </p:cBhvr>
                                      <p:to>
                                        <p:strVal val="visible"/>
                                      </p:to>
                                    </p:set>
                                    <p:animEffect transition="in" filter="fade">
                                      <p:cBhvr>
                                        <p:cTn id="35" dur="500"/>
                                        <p:tgtEl>
                                          <p:spTgt spid="454"/>
                                        </p:tgtEl>
                                      </p:cBhvr>
                                    </p:animEffect>
                                  </p:childTnLst>
                                </p:cTn>
                              </p:par>
                            </p:childTnLst>
                          </p:cTn>
                        </p:par>
                        <p:par>
                          <p:cTn id="36" fill="hold">
                            <p:stCondLst>
                              <p:cond delay="500"/>
                            </p:stCondLst>
                            <p:childTnLst>
                              <p:par>
                                <p:cTn id="37" presetID="10" presetClass="entr" presetSubtype="0" fill="hold" nodeType="afterEffect">
                                  <p:stCondLst>
                                    <p:cond delay="0"/>
                                  </p:stCondLst>
                                  <p:childTnLst>
                                    <p:set>
                                      <p:cBhvr>
                                        <p:cTn id="38" dur="1" fill="hold">
                                          <p:stCondLst>
                                            <p:cond delay="0"/>
                                          </p:stCondLst>
                                        </p:cTn>
                                        <p:tgtEl>
                                          <p:spTgt spid="456"/>
                                        </p:tgtEl>
                                        <p:attrNameLst>
                                          <p:attrName>style.visibility</p:attrName>
                                        </p:attrNameLst>
                                      </p:cBhvr>
                                      <p:to>
                                        <p:strVal val="visible"/>
                                      </p:to>
                                    </p:set>
                                    <p:animEffect transition="in" filter="fade">
                                      <p:cBhvr>
                                        <p:cTn id="39" dur="500"/>
                                        <p:tgtEl>
                                          <p:spTgt spid="45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55"/>
                                        </p:tgtEl>
                                        <p:attrNameLst>
                                          <p:attrName>style.visibility</p:attrName>
                                        </p:attrNameLst>
                                      </p:cBhvr>
                                      <p:to>
                                        <p:strVal val="visible"/>
                                      </p:to>
                                    </p:set>
                                    <p:animEffect transition="in" filter="fade">
                                      <p:cBhvr>
                                        <p:cTn id="44" dur="500"/>
                                        <p:tgtEl>
                                          <p:spTgt spid="455"/>
                                        </p:tgtEl>
                                      </p:cBhvr>
                                    </p:animEffec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452"/>
                                        </p:tgtEl>
                                        <p:attrNameLst>
                                          <p:attrName>style.visibility</p:attrName>
                                        </p:attrNameLst>
                                      </p:cBhvr>
                                      <p:to>
                                        <p:strVal val="visible"/>
                                      </p:to>
                                    </p:set>
                                    <p:animEffect transition="in" filter="fade">
                                      <p:cBhvr>
                                        <p:cTn id="48" dur="500"/>
                                        <p:tgtEl>
                                          <p:spTgt spid="45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59"/>
                                        </p:tgtEl>
                                        <p:attrNameLst>
                                          <p:attrName>style.visibility</p:attrName>
                                        </p:attrNameLst>
                                      </p:cBhvr>
                                      <p:to>
                                        <p:strVal val="visible"/>
                                      </p:to>
                                    </p:set>
                                    <p:animEffect transition="in" filter="fade">
                                      <p:cBhvr>
                                        <p:cTn id="53" dur="1000"/>
                                        <p:tgtEl>
                                          <p:spTgt spid="459"/>
                                        </p:tgtEl>
                                      </p:cBhvr>
                                    </p:animEffect>
                                  </p:childTnLst>
                                </p:cTn>
                              </p:par>
                              <p:par>
                                <p:cTn id="54" presetID="10" presetClass="entr" presetSubtype="0" fill="hold" nodeType="withEffect">
                                  <p:stCondLst>
                                    <p:cond delay="0"/>
                                  </p:stCondLst>
                                  <p:childTnLst>
                                    <p:set>
                                      <p:cBhvr>
                                        <p:cTn id="55" dur="1" fill="hold">
                                          <p:stCondLst>
                                            <p:cond delay="0"/>
                                          </p:stCondLst>
                                        </p:cTn>
                                        <p:tgtEl>
                                          <p:spTgt spid="453"/>
                                        </p:tgtEl>
                                        <p:attrNameLst>
                                          <p:attrName>style.visibility</p:attrName>
                                        </p:attrNameLst>
                                      </p:cBhvr>
                                      <p:to>
                                        <p:strVal val="visible"/>
                                      </p:to>
                                    </p:set>
                                    <p:animEffect transition="in" filter="fade">
                                      <p:cBhvr>
                                        <p:cTn id="56" dur="1000"/>
                                        <p:tgtEl>
                                          <p:spTgt spid="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lvl="0" algn="ctr"/>
            <a:r>
              <a:rPr lang="or-IN" sz="4400" b="1" spc="600" dirty="0">
                <a:ln w="9525">
                  <a:solidFill>
                    <a:prstClr val="white"/>
                  </a:solidFill>
                  <a:prstDash val="solid"/>
                </a:ln>
                <a:solidFill>
                  <a:srgbClr val="166E40"/>
                </a:solidFill>
                <a:effectLst>
                  <a:outerShdw blurRad="12700" dist="38100" dir="2700000" algn="tl" rotWithShape="0">
                    <a:srgbClr val="C8FF85"/>
                  </a:outerShdw>
                </a:effectLst>
              </a:rPr>
              <a:t>ପ୍ରେରିତ ଏବଂ ଭାବବାଦୀମାନେ</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lvl="0" algn="ctr"/>
            <a:r>
              <a:rPr lang="or-IN" b="1" dirty="0">
                <a:solidFill>
                  <a:srgbClr val="FFFF99"/>
                </a:solidFill>
                <a:effectLst>
                  <a:outerShdw blurRad="38100" dist="38100" dir="2700000" algn="tl">
                    <a:srgbClr val="000000"/>
                  </a:outerShdw>
                </a:effectLst>
                <a:latin typeface="Comic Sans MS" panose="030F0702030302020204" pitchFamily="66" charset="0"/>
              </a:rPr>
              <a:t>“ସେହି ନିଗୂଢ଼ତତ୍ତ୍ଵ ଏବେ ଆତ୍ମାଙ୍କ ଦ୍ଵାରା ତାହାଙ୍କ ପବିତ୍ର ପ୍ରେରିତ ଓ ଭାବବାଦୀମାନଙ୍କ ନିକଟରେ ଯେପରି ପ୍ରକାଶିତ ହୋଇଅଛି, ପୂର୍ବକାଳର ମନୁଷ୍ୟସନ୍ତାନମାନଙ୍କ ନିକଟରେ ସେହିପରି ପ୍ରକାଶିତ ହୋଇ ନ ଥିଲା,” </a:t>
            </a:r>
            <a:r>
              <a:rPr lang="or-IN" sz="1400" b="1" dirty="0">
                <a:solidFill>
                  <a:srgbClr val="FFFF99"/>
                </a:solidFill>
                <a:effectLst>
                  <a:outerShdw blurRad="38100" dist="38100" dir="2700000" algn="tl">
                    <a:srgbClr val="000000"/>
                  </a:outerShdw>
                </a:effectLst>
                <a:latin typeface="Comic Sans MS" panose="030F0702030302020204" pitchFamily="66" charset="0"/>
              </a:rPr>
              <a:t>(ଏଫିସୀୟ ୩: ୫)</a:t>
            </a:r>
            <a:endParaRPr lang="or-IN" b="1" dirty="0">
              <a:solidFill>
                <a:srgbClr val="FFFF99"/>
              </a:solidFill>
              <a:effectLst>
                <a:outerShdw blurRad="38100" dist="38100" dir="2700000" algn="tl">
                  <a:srgbClr val="000000"/>
                </a:outerShdw>
              </a:effectLst>
              <a:latin typeface="Comic Sans MS" panose="030F0702030302020204" pitchFamily="66" charset="0"/>
            </a:endParaRP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19592865"/>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spAutoFit/>
          </a:bodyPr>
          <a:lstStyle/>
          <a:p>
            <a:pPr lvl="0">
              <a:spcBef>
                <a:spcPts val="600"/>
              </a:spcBef>
            </a:pPr>
            <a:r>
              <a:rPr lang="or-IN" sz="2000" b="1" dirty="0">
                <a:solidFill>
                  <a:prstClr val="black"/>
                </a:solidFill>
              </a:rPr>
              <a:t>ଯେତେବେଳେ ଉଭୟଙ୍କୁ ଏକତ୍ର ଉଲ୍ଲେଖ କରାଯାଏ, ସାଧାରଣତଃ ପ୍ରେରିତମାନେ ଭାବବାଦୀମାନଙ୍କ ପୂର୍ବରୁ ଆସନ୍ତି (ଲୂକ ୧୧:୪୯ ବ୍ୟତୀତ)। ପିତର ପ୍ରେରିତମାନଙ୍କୁ ପ୍ରାଚୀନ ଭାବବାଦୀମାନଙ୍କ ସହିତ ସମତୁଲ କରିଛନ୍ତି (୨ ପିତର ୩:୨)।</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spAutoFit/>
          </a:bodyPr>
          <a:lstStyle/>
          <a:p>
            <a:pPr lvl="0">
              <a:spcBef>
                <a:spcPts val="600"/>
              </a:spcBef>
            </a:pPr>
            <a:r>
              <a:rPr lang="or-IN" sz="2000" b="1" dirty="0">
                <a:solidFill>
                  <a:prstClr val="black"/>
                </a:solidFill>
              </a:rPr>
              <a:t>ନୂତନ ନିୟମର ପ୍ରେରିତ ଏବଂ ଭାବବାଦୀମାନଙ୍କର ସାଧାରଣ ବୈଶିଷ୍ଟ୍ୟ ରହିଛି:</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323439"/>
          </a:xfrm>
          <a:prstGeom prst="rect">
            <a:avLst/>
          </a:prstGeom>
          <a:noFill/>
        </p:spPr>
        <p:txBody>
          <a:bodyPr wrap="square">
            <a:spAutoFit/>
          </a:bodyPr>
          <a:lstStyle/>
          <a:p>
            <a:pPr lvl="0">
              <a:spcBef>
                <a:spcPts val="600"/>
              </a:spcBef>
            </a:pPr>
            <a:r>
              <a:rPr lang="or-IN" sz="2000" b="1" dirty="0">
                <a:solidFill>
                  <a:prstClr val="black"/>
                </a:solidFill>
              </a:rPr>
              <a:t>ନୂତନ ନିୟମରେ ଅନେକ ଭାବବାଦୀଙ୍କ ବିଷୟ ଉଲ୍ଲେଖ ଅଛି, ସେମାନଙ୍କ ମଧ୍ୟରୁ କେତେକଙ୍କ ନାମ: ବାର୍ଣ୍ଣବ୍ବା (ପ୍ରେରିତ), ଶିମିୟୋନ, ଲୂକିୟ, ମନହେମ୍, ଶାଉଲ (ପ୍ରେରିତ), ଯିହୂଦା, ଶୀଲା, ଏବଂ ଆଗାବ (ପ୍ରେରିତ ୧୧:୨୭; ୧୩:୧; ୧୫:୩୨; ୧୯:୬-୭; ୨୧:୧୦)।</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spAutoFit/>
          </a:bodyPr>
          <a:lstStyle/>
          <a:p>
            <a:pPr lvl="0">
              <a:spcBef>
                <a:spcPts val="600"/>
              </a:spcBef>
              <a:defRPr/>
            </a:pPr>
            <a:r>
              <a:rPr lang="or-IN" sz="2000" b="1" dirty="0">
                <a:solidFill>
                  <a:prstClr val="black"/>
                </a:solidFill>
              </a:rPr>
              <a:t>ସ୍ୱୟଂ ଯୀଶୁଙ୍କ ଦ୍ୱାରା ପୁନରୁତ୍ଥାନର ସାକ୍ଷୀ ହେବା ପାଇଁ ପ୍ରେରିତମାନେ ବିଶେଷ ଭାବରେ ନିଯୁକ୍ତ ହୋଇଥିଲେ (ପ୍ରେରିତ ୧୦:୪୦-୪୧)।</a:t>
            </a:r>
          </a:p>
        </p:txBody>
      </p:sp>
    </p:spTree>
    <p:extLst>
      <p:ext uri="{BB962C8B-B14F-4D97-AF65-F5344CB8AC3E}">
        <p14:creationId xmlns:p14="http://schemas.microsoft.com/office/powerpoint/2010/main" val="323048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alphaModFix/>
          </a:blip>
          <a:stretch>
            <a:fillRect/>
          </a:stretch>
        </a:blipFill>
        <a:effectLst/>
      </p:bgPr>
    </p:bg>
    <p:spTree>
      <p:nvGrpSpPr>
        <p:cNvPr id="1" name="Shape 490"/>
        <p:cNvGrpSpPr/>
        <p:nvPr/>
      </p:nvGrpSpPr>
      <p:grpSpPr>
        <a:xfrm>
          <a:off x="0" y="0"/>
          <a:ext cx="0" cy="0"/>
          <a:chOff x="0" y="0"/>
          <a:chExt cx="0" cy="0"/>
        </a:xfrm>
      </p:grpSpPr>
      <p:sp>
        <p:nvSpPr>
          <p:cNvPr id="491" name="Google Shape;491;p9"/>
          <p:cNvSpPr/>
          <p:nvPr/>
        </p:nvSpPr>
        <p:spPr>
          <a:xfrm>
            <a:off x="0" y="0"/>
            <a:ext cx="12192000" cy="1068600"/>
          </a:xfrm>
          <a:prstGeom prst="rect">
            <a:avLst/>
          </a:prstGeom>
          <a:blipFill rotWithShape="1">
            <a:blip r:embed="rId3">
              <a:alphaModFix/>
            </a:blip>
            <a:stretch>
              <a:fillRect b="-14999"/>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492" name="Google Shape;492;p9"/>
          <p:cNvSpPr txBox="1"/>
          <p:nvPr/>
        </p:nvSpPr>
        <p:spPr>
          <a:xfrm>
            <a:off x="0" y="-127816"/>
            <a:ext cx="12192000" cy="919800"/>
          </a:xfrm>
          <a:prstGeom prst="rect">
            <a:avLst/>
          </a:prstGeom>
          <a:noFill/>
        </p:spPr>
        <p:txBody>
          <a:bodyPr wrap="square">
            <a:spAutoFit/>
            <a:scene3d>
              <a:camera prst="orthographicFront"/>
              <a:lightRig rig="threePt" dir="t"/>
            </a:scene3d>
            <a:sp3d extrusionH="57150">
              <a:bevelT w="82550" h="38100" prst="coolSlant"/>
            </a:sp3d>
          </a:bodyPr>
          <a:lstStyle>
            <a:defPPr>
              <a:defRPr lang="es-ES"/>
            </a:defPPr>
            <a:lvl1pPr algn="ctr">
              <a:defRPr sz="5400" b="1" spc="1000">
                <a:ln w="12700" cmpd="sng">
                  <a:noFill/>
                  <a:prstDash val="solid"/>
                </a:ln>
                <a:gradFill>
                  <a:gsLst>
                    <a:gs pos="0">
                      <a:srgbClr val="1E7980"/>
                    </a:gs>
                    <a:gs pos="4000">
                      <a:srgbClr val="2EB9C4"/>
                    </a:gs>
                    <a:gs pos="87000">
                      <a:srgbClr val="91E0E5"/>
                    </a:gs>
                  </a:gsLst>
                  <a:lin ang="5400000"/>
                </a:gradFill>
              </a:defRPr>
            </a:lvl1pPr>
          </a:lstStyle>
          <a:p>
            <a:r>
              <a:rPr lang="en-US"/>
              <a:t>ଭାବବାଦୀନୀମାନେ</a:t>
            </a:r>
            <a:endParaRPr/>
          </a:p>
        </p:txBody>
      </p:sp>
      <p:sp>
        <p:nvSpPr>
          <p:cNvPr id="493" name="Google Shape;493;p9"/>
          <p:cNvSpPr txBox="1"/>
          <p:nvPr/>
        </p:nvSpPr>
        <p:spPr>
          <a:xfrm>
            <a:off x="866774" y="672811"/>
            <a:ext cx="10458600" cy="371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7030A0"/>
              </a:buClr>
              <a:buSzPts val="1800"/>
              <a:buFont typeface="Comic Sans MS"/>
              <a:buNone/>
            </a:pPr>
            <a:r>
              <a:rPr lang="en-US" sz="1800" b="1">
                <a:solidFill>
                  <a:srgbClr val="7030A0"/>
                </a:solidFill>
                <a:latin typeface="Comic Sans MS"/>
                <a:ea typeface="Comic Sans MS"/>
                <a:cs typeface="Comic Sans MS"/>
                <a:sym typeface="Comic Sans MS"/>
              </a:rPr>
              <a:t>“[ଫିଲିପ୍ପ ପ୍ରଚାରକ] ତାଙ୍କର ଚାରି ଜଣ କୁମାରୀ କନ୍ୟା ଥିଲେ, ସେମାନେ ଭାବବାଦିନୀ ଥିଲେ।” (ପ୍ରେରିତ ୨୧: ୯)</a:t>
            </a:r>
            <a:endParaRPr sz="1800" b="1">
              <a:solidFill>
                <a:srgbClr val="7030A0"/>
              </a:solidFill>
              <a:latin typeface="Comic Sans MS"/>
              <a:ea typeface="Comic Sans MS"/>
              <a:cs typeface="Comic Sans MS"/>
              <a:sym typeface="Comic Sans MS"/>
            </a:endParaRPr>
          </a:p>
        </p:txBody>
      </p:sp>
      <p:sp>
        <p:nvSpPr>
          <p:cNvPr id="494" name="Google Shape;494;p9"/>
          <p:cNvSpPr txBox="1"/>
          <p:nvPr/>
        </p:nvSpPr>
        <p:spPr>
          <a:xfrm>
            <a:off x="3040978" y="1104900"/>
            <a:ext cx="4837023"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dirty="0" err="1"/>
              <a:t>ନୂତନ</a:t>
            </a:r>
            <a:r>
              <a:rPr lang="en-US" sz="2000" b="1" dirty="0"/>
              <a:t> </a:t>
            </a:r>
            <a:r>
              <a:rPr lang="en-US" sz="2000" b="1" dirty="0" err="1"/>
              <a:t>ନିୟମରେ</a:t>
            </a:r>
            <a:r>
              <a:rPr lang="en-US" sz="2000" b="1" dirty="0"/>
              <a:t> </a:t>
            </a:r>
            <a:r>
              <a:rPr lang="en-US" sz="2000" b="1" dirty="0" err="1"/>
              <a:t>ନାମରେ</a:t>
            </a:r>
            <a:r>
              <a:rPr lang="en-US" sz="2000" b="1" dirty="0"/>
              <a:t> </a:t>
            </a:r>
            <a:r>
              <a:rPr lang="en-US" sz="2000" b="1" dirty="0" err="1"/>
              <a:t>ଉଲ୍ଲେଖ</a:t>
            </a:r>
            <a:r>
              <a:rPr lang="en-US" sz="2000" b="1" dirty="0"/>
              <a:t> </a:t>
            </a:r>
            <a:r>
              <a:rPr lang="en-US" sz="2000" b="1" dirty="0" err="1"/>
              <a:t>କରାଯାଇଥିବା</a:t>
            </a:r>
            <a:r>
              <a:rPr lang="en-US" sz="2000" b="1" dirty="0"/>
              <a:t> </a:t>
            </a:r>
            <a:r>
              <a:rPr lang="en-US" sz="2000" b="1" dirty="0" err="1"/>
              <a:t>ଏକମାତ୍ର</a:t>
            </a:r>
            <a:r>
              <a:rPr lang="en-US" sz="2000" b="1" dirty="0"/>
              <a:t> </a:t>
            </a:r>
            <a:r>
              <a:rPr lang="en-US" sz="2000" b="1" dirty="0" err="1"/>
              <a:t>ମହିଳା</a:t>
            </a:r>
            <a:r>
              <a:rPr lang="en-US" sz="2000" b="1" dirty="0"/>
              <a:t> </a:t>
            </a:r>
            <a:r>
              <a:rPr lang="en-US" sz="2000" b="1" dirty="0" err="1"/>
              <a:t>ଭାବବାଦୀନୀ</a:t>
            </a:r>
            <a:r>
              <a:rPr lang="en-US" sz="2000" b="1" dirty="0"/>
              <a:t> </a:t>
            </a:r>
            <a:r>
              <a:rPr lang="en-US" sz="2000" b="1" dirty="0" err="1"/>
              <a:t>ହେଉଛନ୍ତି</a:t>
            </a:r>
            <a:r>
              <a:rPr lang="en-US" sz="2000" b="1" dirty="0"/>
              <a:t> </a:t>
            </a:r>
            <a:r>
              <a:rPr lang="en-US" sz="2000" b="1" dirty="0" err="1"/>
              <a:t>ହାନ୍ନା</a:t>
            </a:r>
            <a:r>
              <a:rPr lang="en-US" sz="2000" b="1" dirty="0"/>
              <a:t>, </a:t>
            </a:r>
            <a:r>
              <a:rPr lang="en-US" sz="2000" b="1" dirty="0" err="1"/>
              <a:t>ଯିଏ</a:t>
            </a:r>
            <a:r>
              <a:rPr lang="en-US" sz="2000" b="1" dirty="0"/>
              <a:t> "</a:t>
            </a:r>
            <a:r>
              <a:rPr lang="en-US" sz="2000" b="1" dirty="0" err="1"/>
              <a:t>ଯିରୂଶାଲମର</a:t>
            </a:r>
            <a:r>
              <a:rPr lang="en-US" sz="2000" b="1" dirty="0"/>
              <a:t> </a:t>
            </a:r>
            <a:r>
              <a:rPr lang="en-US" sz="2000" b="1" dirty="0" err="1"/>
              <a:t>ମୁକ୍ତି</a:t>
            </a:r>
            <a:r>
              <a:rPr lang="en-US" sz="2000" b="1" dirty="0"/>
              <a:t> </a:t>
            </a:r>
            <a:r>
              <a:rPr lang="en-US" sz="2000" b="1" dirty="0" err="1"/>
              <a:t>ଅପେକ୍ଷାରେ</a:t>
            </a:r>
            <a:r>
              <a:rPr lang="en-US" sz="2000" b="1" dirty="0"/>
              <a:t> </a:t>
            </a:r>
            <a:r>
              <a:rPr lang="en-US" sz="2000" b="1" dirty="0" err="1"/>
              <a:t>ଥିବା</a:t>
            </a:r>
            <a:r>
              <a:rPr lang="en-US" sz="2000" b="1" dirty="0"/>
              <a:t> </a:t>
            </a:r>
            <a:r>
              <a:rPr lang="en-US" sz="2000" b="1" dirty="0" err="1"/>
              <a:t>ସମସ୍ତଙ୍କ</a:t>
            </a:r>
            <a:r>
              <a:rPr lang="en-US" sz="2000" b="1" dirty="0"/>
              <a:t> </a:t>
            </a:r>
            <a:r>
              <a:rPr lang="en-US" sz="2000" b="1" dirty="0" err="1"/>
              <a:t>ନିକଟରେ</a:t>
            </a:r>
            <a:r>
              <a:rPr lang="en-US" sz="2000" b="1" dirty="0"/>
              <a:t> </a:t>
            </a:r>
            <a:r>
              <a:rPr lang="en-US" sz="2000" b="1" dirty="0" err="1"/>
              <a:t>ସେହି</a:t>
            </a:r>
            <a:r>
              <a:rPr lang="en-US" sz="2000" b="1" dirty="0"/>
              <a:t> </a:t>
            </a:r>
            <a:r>
              <a:rPr lang="en-US" sz="2000" b="1" dirty="0" err="1"/>
              <a:t>ବାଳକ</a:t>
            </a:r>
            <a:r>
              <a:rPr lang="en-US" sz="2000" b="1" dirty="0"/>
              <a:t> [</a:t>
            </a:r>
            <a:r>
              <a:rPr lang="en-US" sz="2000" b="1" dirty="0" err="1"/>
              <a:t>ଯୀଶୁ</a:t>
            </a:r>
            <a:r>
              <a:rPr lang="en-US" sz="2000" b="1" dirty="0"/>
              <a:t>] </a:t>
            </a:r>
            <a:r>
              <a:rPr lang="en-US" sz="2000" b="1" dirty="0" err="1"/>
              <a:t>ବିଷୟରେ</a:t>
            </a:r>
            <a:r>
              <a:rPr lang="en-US" sz="2000" b="1" dirty="0"/>
              <a:t> </a:t>
            </a:r>
            <a:r>
              <a:rPr lang="en-US" sz="2000" b="1" dirty="0" err="1"/>
              <a:t>କଥା</a:t>
            </a:r>
            <a:r>
              <a:rPr lang="en-US" sz="2000" b="1" dirty="0"/>
              <a:t> </a:t>
            </a:r>
            <a:r>
              <a:rPr lang="en-US" sz="2000" b="1" dirty="0" err="1"/>
              <a:t>କହିଥିଲେ</a:t>
            </a:r>
            <a:r>
              <a:rPr lang="en-US" sz="2000" b="1" dirty="0"/>
              <a:t>" (</a:t>
            </a:r>
            <a:r>
              <a:rPr lang="en-US" sz="2000" b="1" dirty="0" err="1"/>
              <a:t>ଲୂକ</a:t>
            </a:r>
            <a:r>
              <a:rPr lang="en-US" sz="2000" b="1" dirty="0"/>
              <a:t> ୨:୩୬-୩୮)।</a:t>
            </a:r>
            <a:endParaRPr dirty="0"/>
          </a:p>
        </p:txBody>
      </p:sp>
      <p:pic>
        <p:nvPicPr>
          <p:cNvPr id="495" name="Google Shape;495;p9"/>
          <p:cNvPicPr preferRelativeResize="0"/>
          <p:nvPr/>
        </p:nvPicPr>
        <p:blipFill rotWithShape="1">
          <a:blip r:embed="rId4"/>
          <a:srcRect/>
          <a:stretch/>
        </p:blipFill>
        <p:spPr>
          <a:xfrm>
            <a:off x="92893" y="1247775"/>
            <a:ext cx="2882077" cy="3648689"/>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496" name="Google Shape;496;p9"/>
          <p:cNvPicPr preferRelativeResize="0"/>
          <p:nvPr/>
        </p:nvPicPr>
        <p:blipFill rotWithShape="1">
          <a:blip r:embed="rId5"/>
          <a:srcRect/>
          <a:stretch/>
        </p:blipFill>
        <p:spPr>
          <a:xfrm>
            <a:off x="7878001"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497" name="Google Shape;497;p9"/>
          <p:cNvPicPr preferRelativeResize="0"/>
          <p:nvPr/>
        </p:nvPicPr>
        <p:blipFill rotWithShape="1">
          <a:blip r:embed="rId6"/>
          <a:srcRect/>
          <a:stretch/>
        </p:blipFill>
        <p:spPr>
          <a:xfrm>
            <a:off x="7102649" y="3847561"/>
            <a:ext cx="4996667"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498" name="Google Shape;498;p9"/>
          <p:cNvSpPr txBox="1"/>
          <p:nvPr/>
        </p:nvSpPr>
        <p:spPr>
          <a:xfrm>
            <a:off x="3126188" y="5145410"/>
            <a:ext cx="3870000" cy="163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dirty="0" err="1"/>
              <a:t>ଯୋୟେଲ</a:t>
            </a:r>
            <a:r>
              <a:rPr lang="en-US" sz="2000" b="1" dirty="0"/>
              <a:t> </a:t>
            </a:r>
            <a:r>
              <a:rPr lang="en-US" sz="2000" b="1" dirty="0" err="1"/>
              <a:t>ପୂର୍ବରୁ</a:t>
            </a:r>
            <a:r>
              <a:rPr lang="en-US" sz="2000" b="1" dirty="0"/>
              <a:t> </a:t>
            </a:r>
            <a:r>
              <a:rPr lang="en-US" sz="2000" b="1" dirty="0" err="1"/>
              <a:t>ଘୋଷଣା</a:t>
            </a:r>
            <a:r>
              <a:rPr lang="en-US" sz="2000" b="1" dirty="0"/>
              <a:t> </a:t>
            </a:r>
            <a:r>
              <a:rPr lang="en-US" sz="2000" b="1" dirty="0" err="1"/>
              <a:t>କରିଥିଲେ</a:t>
            </a:r>
            <a:r>
              <a:rPr lang="en-US" sz="2000" b="1" dirty="0"/>
              <a:t> </a:t>
            </a:r>
            <a:r>
              <a:rPr lang="en-US" sz="2000" b="1" dirty="0" err="1"/>
              <a:t>ଯେ</a:t>
            </a:r>
            <a:r>
              <a:rPr lang="en-US" sz="2000" b="1" dirty="0"/>
              <a:t> </a:t>
            </a:r>
            <a:r>
              <a:rPr lang="en-US" sz="2000" b="1" dirty="0" err="1"/>
              <a:t>ପବିତ୍ର</a:t>
            </a:r>
            <a:r>
              <a:rPr lang="en-US" sz="2000" b="1" dirty="0"/>
              <a:t> </a:t>
            </a:r>
            <a:r>
              <a:rPr lang="en-US" sz="2000" b="1" dirty="0" err="1"/>
              <a:t>ଆତ୍ମା</a:t>
            </a:r>
            <a:r>
              <a:rPr lang="en-US" sz="2000" b="1" dirty="0"/>
              <a:t> </a:t>
            </a:r>
            <a:r>
              <a:rPr lang="en-US" sz="2000" b="1" dirty="0" err="1"/>
              <a:t>ଏପରି</a:t>
            </a:r>
            <a:r>
              <a:rPr lang="en-US" sz="2000" b="1" dirty="0"/>
              <a:t> </a:t>
            </a:r>
            <a:r>
              <a:rPr lang="en-US" sz="2000" b="1" dirty="0" err="1"/>
              <a:t>କାର୍ଯ୍ୟ</a:t>
            </a:r>
            <a:r>
              <a:rPr lang="en-US" sz="2000" b="1" dirty="0"/>
              <a:t> </a:t>
            </a:r>
            <a:r>
              <a:rPr lang="en-US" sz="2000" b="1" dirty="0" err="1"/>
              <a:t>କରିବେ</a:t>
            </a:r>
            <a:r>
              <a:rPr lang="en-US" sz="2000" b="1" dirty="0"/>
              <a:t> </a:t>
            </a:r>
            <a:r>
              <a:rPr lang="en-US" sz="2000" b="1" dirty="0" err="1"/>
              <a:t>ଯେ</a:t>
            </a:r>
            <a:r>
              <a:rPr lang="en-US" sz="2000" b="1" dirty="0"/>
              <a:t> </a:t>
            </a:r>
            <a:r>
              <a:rPr lang="en-US" sz="2000" b="1" dirty="0" err="1"/>
              <a:t>ପୁଅ</a:t>
            </a:r>
            <a:r>
              <a:rPr lang="en-US" sz="2000" b="1" dirty="0"/>
              <a:t>, </a:t>
            </a:r>
            <a:r>
              <a:rPr lang="en-US" sz="2000" b="1" dirty="0" err="1"/>
              <a:t>ଝିଅ</a:t>
            </a:r>
            <a:r>
              <a:rPr lang="en-US" sz="2000" b="1" dirty="0"/>
              <a:t>, </a:t>
            </a:r>
            <a:r>
              <a:rPr lang="en-US" sz="2000" b="1" dirty="0" err="1"/>
              <a:t>ବୃଦ୍ଧ</a:t>
            </a:r>
            <a:r>
              <a:rPr lang="en-US" sz="2000" b="1" dirty="0"/>
              <a:t>, </a:t>
            </a:r>
            <a:r>
              <a:rPr lang="en-US" sz="2000" b="1" dirty="0" err="1"/>
              <a:t>ଯୁବକ</a:t>
            </a:r>
            <a:r>
              <a:rPr lang="en-US" sz="2000" b="1" dirty="0"/>
              <a:t>, </a:t>
            </a:r>
            <a:r>
              <a:rPr lang="en-US" sz="2000" b="1" dirty="0" err="1"/>
              <a:t>ଦାସ</a:t>
            </a:r>
            <a:r>
              <a:rPr lang="en-US" sz="2000" b="1" dirty="0"/>
              <a:t> </a:t>
            </a:r>
            <a:r>
              <a:rPr lang="en-US" sz="2000" b="1" dirty="0" err="1"/>
              <a:t>ଏବଂ</a:t>
            </a:r>
            <a:r>
              <a:rPr lang="en-US" sz="2000" b="1" dirty="0"/>
              <a:t> </a:t>
            </a:r>
            <a:r>
              <a:rPr lang="en-US" sz="2000" b="1" dirty="0" err="1"/>
              <a:t>ଦାସୀମାନେ</a:t>
            </a:r>
            <a:r>
              <a:rPr lang="en-US" sz="2000" b="1" dirty="0"/>
              <a:t> </a:t>
            </a:r>
            <a:r>
              <a:rPr lang="en-US" sz="2000" b="1" dirty="0" err="1"/>
              <a:t>ଭାବବାଣୀ</a:t>
            </a:r>
            <a:r>
              <a:rPr lang="en-US" sz="2000" b="1" dirty="0"/>
              <a:t> </a:t>
            </a:r>
            <a:r>
              <a:rPr lang="en-US" sz="2000" b="1" dirty="0" err="1"/>
              <a:t>ପ୍ରଚାର</a:t>
            </a:r>
            <a:r>
              <a:rPr lang="en-US" sz="2000" b="1" dirty="0"/>
              <a:t> </a:t>
            </a:r>
            <a:r>
              <a:rPr lang="en-US" sz="2000" b="1" dirty="0" err="1"/>
              <a:t>କରିବେ</a:t>
            </a:r>
            <a:r>
              <a:rPr lang="en-US" sz="2000" b="1" dirty="0"/>
              <a:t> (</a:t>
            </a:r>
            <a:r>
              <a:rPr lang="en-US" sz="2000" b="1" dirty="0" err="1"/>
              <a:t>ଯୋୟେଲ</a:t>
            </a:r>
            <a:r>
              <a:rPr lang="en-US" sz="2000" b="1" dirty="0"/>
              <a:t> ୨:୨୮-୨୯)।</a:t>
            </a:r>
            <a:endParaRPr dirty="0"/>
          </a:p>
        </p:txBody>
      </p:sp>
      <p:sp>
        <p:nvSpPr>
          <p:cNvPr id="499" name="Google Shape;499;p9"/>
          <p:cNvSpPr txBox="1"/>
          <p:nvPr/>
        </p:nvSpPr>
        <p:spPr>
          <a:xfrm>
            <a:off x="3040978" y="3695907"/>
            <a:ext cx="38700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dirty="0" err="1"/>
              <a:t>ଅଧିକନ୍ତୁ</a:t>
            </a:r>
            <a:r>
              <a:rPr lang="en-US" sz="2000" b="1" dirty="0"/>
              <a:t>, </a:t>
            </a:r>
            <a:r>
              <a:rPr lang="en-US" sz="2000" b="1" dirty="0" err="1"/>
              <a:t>ନାରୀ</a:t>
            </a:r>
            <a:r>
              <a:rPr lang="en-US" sz="2000" b="1" dirty="0"/>
              <a:t> ଓ </a:t>
            </a:r>
            <a:r>
              <a:rPr lang="en-US" sz="2000" b="1" dirty="0" err="1"/>
              <a:t>ପୁରୁଷ</a:t>
            </a:r>
            <a:r>
              <a:rPr lang="en-US" sz="2000" b="1" dirty="0"/>
              <a:t> </a:t>
            </a:r>
            <a:r>
              <a:rPr lang="en-US" sz="2000" b="1" dirty="0" err="1"/>
              <a:t>ଉଭୟଙ୍କ</a:t>
            </a:r>
            <a:r>
              <a:rPr lang="en-US" sz="2000" b="1" dirty="0"/>
              <a:t> </a:t>
            </a:r>
            <a:r>
              <a:rPr lang="en-US" sz="2000" b="1" dirty="0" err="1"/>
              <a:t>ପାଇଁ</a:t>
            </a:r>
            <a:r>
              <a:rPr lang="en-US" sz="2000" b="1" dirty="0"/>
              <a:t> </a:t>
            </a:r>
            <a:r>
              <a:rPr lang="en-US" sz="2000" b="1" dirty="0" err="1"/>
              <a:t>ଭାବବାଣୀ</a:t>
            </a:r>
            <a:r>
              <a:rPr lang="en-US" sz="2000" b="1" dirty="0"/>
              <a:t> </a:t>
            </a:r>
            <a:r>
              <a:rPr lang="en-US" sz="2000" b="1" dirty="0" err="1"/>
              <a:t>ଏକ</a:t>
            </a:r>
            <a:r>
              <a:rPr lang="en-US" sz="2000" b="1" dirty="0"/>
              <a:t> </a:t>
            </a:r>
            <a:r>
              <a:rPr lang="en-US" sz="2000" b="1" dirty="0" err="1"/>
              <a:t>ସାଧାରଣ</a:t>
            </a:r>
            <a:r>
              <a:rPr lang="en-US" sz="2000" b="1" dirty="0"/>
              <a:t> </a:t>
            </a:r>
            <a:r>
              <a:rPr lang="en-US" sz="2000" b="1" dirty="0" err="1"/>
              <a:t>ଦାନ</a:t>
            </a:r>
            <a:r>
              <a:rPr lang="en-US" sz="2000" b="1" dirty="0"/>
              <a:t> </a:t>
            </a:r>
            <a:r>
              <a:rPr lang="en-US" sz="2000" b="1" dirty="0" err="1"/>
              <a:t>ଭାବରେ</a:t>
            </a:r>
            <a:r>
              <a:rPr lang="en-US" sz="2000" b="1" dirty="0"/>
              <a:t> </a:t>
            </a:r>
            <a:r>
              <a:rPr lang="en-US" sz="2000" b="1" dirty="0" err="1"/>
              <a:t>ଉଲ୍ଲେଖ</a:t>
            </a:r>
            <a:r>
              <a:rPr lang="en-US" sz="2000" b="1" dirty="0"/>
              <a:t> </a:t>
            </a:r>
            <a:r>
              <a:rPr lang="en-US" sz="2000" b="1" dirty="0" err="1"/>
              <a:t>କରାଯାଇଛି</a:t>
            </a:r>
            <a:r>
              <a:rPr lang="en-US" sz="2000" b="1" dirty="0"/>
              <a:t> </a:t>
            </a:r>
            <a:br>
              <a:rPr lang="en-US" sz="2000" b="1" dirty="0"/>
            </a:br>
            <a:r>
              <a:rPr lang="en-US" sz="2000" b="1" dirty="0"/>
              <a:t>(୧ </a:t>
            </a:r>
            <a:r>
              <a:rPr lang="en-US" sz="2000" b="1" dirty="0" err="1"/>
              <a:t>କରିନ୍ଥୀୟ</a:t>
            </a:r>
            <a:r>
              <a:rPr lang="en-US" sz="2000" b="1" dirty="0"/>
              <a:t> ୧୧:୪-୫)।</a:t>
            </a:r>
            <a:endParaRPr dirty="0"/>
          </a:p>
        </p:txBody>
      </p:sp>
      <p:pic>
        <p:nvPicPr>
          <p:cNvPr id="500" name="Google Shape;500;p9"/>
          <p:cNvPicPr preferRelativeResize="0"/>
          <p:nvPr/>
        </p:nvPicPr>
        <p:blipFill rotWithShape="1">
          <a:blip r:embed="rId7"/>
          <a:srcRect/>
          <a:stretch/>
        </p:blipFill>
        <p:spPr>
          <a:xfrm>
            <a:off x="119787" y="5075594"/>
            <a:ext cx="2899941" cy="1631216"/>
          </a:xfrm>
          <a:prstGeom prst="rect">
            <a:avLst/>
          </a:prstGeom>
          <a:ln w="88900" cap="sq" cmpd="thickThin">
            <a:solidFill>
              <a:srgbClr val="552579"/>
            </a:solidFill>
            <a:prstDash val="solid"/>
            <a:miter lim="800000"/>
          </a:ln>
          <a:effectLst>
            <a:innerShdw blurRad="76200">
              <a:srgbClr val="000000"/>
            </a:innerShdw>
          </a:effectLst>
        </p:spPr>
      </p:pic>
      <p:sp>
        <p:nvSpPr>
          <p:cNvPr id="501" name="Google Shape;501;p9"/>
          <p:cNvSpPr txBox="1"/>
          <p:nvPr/>
        </p:nvSpPr>
        <p:spPr>
          <a:xfrm>
            <a:off x="3040978" y="2554203"/>
            <a:ext cx="47205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dirty="0" err="1"/>
              <a:t>ସୁସମାଚାର</a:t>
            </a:r>
            <a:r>
              <a:rPr lang="en-US" sz="2000" b="1" dirty="0"/>
              <a:t> </a:t>
            </a:r>
            <a:r>
              <a:rPr lang="en-US" sz="2000" b="1" dirty="0" err="1"/>
              <a:t>ପ୍ରଚାରକ</a:t>
            </a:r>
            <a:r>
              <a:rPr lang="en-US" sz="2000" b="1" dirty="0"/>
              <a:t> </a:t>
            </a:r>
            <a:r>
              <a:rPr lang="en-US" sz="2000" b="1" dirty="0" err="1"/>
              <a:t>ଫିଲିପ୍ପଙ୍କ</a:t>
            </a:r>
            <a:r>
              <a:rPr lang="en-US" sz="2000" b="1" dirty="0"/>
              <a:t> </a:t>
            </a:r>
            <a:r>
              <a:rPr lang="en-US" sz="2000" b="1" dirty="0" err="1"/>
              <a:t>ଚାରି</a:t>
            </a:r>
            <a:r>
              <a:rPr lang="en-US" sz="2000" b="1" dirty="0"/>
              <a:t> </a:t>
            </a:r>
            <a:r>
              <a:rPr lang="en-US" sz="2000" b="1" dirty="0" err="1"/>
              <a:t>କନ୍ୟା</a:t>
            </a:r>
            <a:r>
              <a:rPr lang="en-US" sz="2000" b="1" dirty="0"/>
              <a:t> </a:t>
            </a:r>
            <a:r>
              <a:rPr lang="en-US" sz="2000" b="1" dirty="0" err="1"/>
              <a:t>ମଧ୍ୟ</a:t>
            </a:r>
            <a:r>
              <a:rPr lang="en-US" sz="2000" b="1" dirty="0"/>
              <a:t> </a:t>
            </a:r>
            <a:r>
              <a:rPr lang="en-US" sz="2000" b="1" dirty="0" err="1"/>
              <a:t>ଭାବବାଣୀର</a:t>
            </a:r>
            <a:r>
              <a:rPr lang="en-US" sz="2000" b="1" dirty="0"/>
              <a:t> </a:t>
            </a:r>
            <a:r>
              <a:rPr lang="en-US" sz="2000" b="1" dirty="0" err="1"/>
              <a:t>ଦାନ</a:t>
            </a:r>
            <a:r>
              <a:rPr lang="en-US" sz="2000" b="1" dirty="0"/>
              <a:t> </a:t>
            </a:r>
            <a:r>
              <a:rPr lang="en-US" sz="2000" b="1" dirty="0" err="1"/>
              <a:t>ପ୍ରାପ୍ତ</a:t>
            </a:r>
            <a:r>
              <a:rPr lang="en-US" sz="2000" b="1" dirty="0"/>
              <a:t> </a:t>
            </a:r>
            <a:r>
              <a:rPr lang="en-US" sz="2000" b="1" dirty="0" err="1"/>
              <a:t>ହୋଇଥିଲେ</a:t>
            </a:r>
            <a:r>
              <a:rPr lang="en-US" sz="2000" b="1" dirty="0"/>
              <a:t> </a:t>
            </a:r>
            <a:br>
              <a:rPr lang="en-US" sz="2000" b="1" dirty="0"/>
            </a:br>
            <a:r>
              <a:rPr lang="en-US" sz="2000" b="1" dirty="0"/>
              <a:t>(</a:t>
            </a:r>
            <a:r>
              <a:rPr lang="en-US" sz="2000" b="1" dirty="0" err="1"/>
              <a:t>ପ୍ରେରିତ</a:t>
            </a:r>
            <a:r>
              <a:rPr lang="en-US" sz="2000" b="1" dirty="0"/>
              <a:t> ୨୧:୮-୯)।</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2"/>
                                        </p:tgtEl>
                                        <p:attrNameLst>
                                          <p:attrName>style.visibility</p:attrName>
                                        </p:attrNameLst>
                                      </p:cBhvr>
                                      <p:to>
                                        <p:strVal val="visible"/>
                                      </p:to>
                                    </p:set>
                                    <p:animEffect transition="in" filter="fade">
                                      <p:cBhvr>
                                        <p:cTn id="7" dur="800"/>
                                        <p:tgtEl>
                                          <p:spTgt spid="492"/>
                                        </p:tgtEl>
                                      </p:cBhvr>
                                    </p:animEffect>
                                  </p:childTnLst>
                                </p:cTn>
                              </p:par>
                            </p:childTnLst>
                          </p:cTn>
                        </p:par>
                        <p:par>
                          <p:cTn id="8" fill="hold">
                            <p:stCondLst>
                              <p:cond delay="800"/>
                            </p:stCondLst>
                            <p:childTnLst>
                              <p:par>
                                <p:cTn id="9" presetID="10" presetClass="entr" presetSubtype="0" fill="hold" nodeType="afterEffect">
                                  <p:stCondLst>
                                    <p:cond delay="0"/>
                                  </p:stCondLst>
                                  <p:childTnLst>
                                    <p:set>
                                      <p:cBhvr>
                                        <p:cTn id="10" dur="1" fill="hold">
                                          <p:stCondLst>
                                            <p:cond delay="0"/>
                                          </p:stCondLst>
                                        </p:cTn>
                                        <p:tgtEl>
                                          <p:spTgt spid="493"/>
                                        </p:tgtEl>
                                        <p:attrNameLst>
                                          <p:attrName>style.visibility</p:attrName>
                                        </p:attrNameLst>
                                      </p:cBhvr>
                                      <p:to>
                                        <p:strVal val="visible"/>
                                      </p:to>
                                    </p:set>
                                    <p:animEffect transition="in" filter="fade">
                                      <p:cBhvr>
                                        <p:cTn id="11" dur="500"/>
                                        <p:tgtEl>
                                          <p:spTgt spid="49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95"/>
                                        </p:tgtEl>
                                        <p:attrNameLst>
                                          <p:attrName>style.visibility</p:attrName>
                                        </p:attrNameLst>
                                      </p:cBhvr>
                                      <p:to>
                                        <p:strVal val="visible"/>
                                      </p:to>
                                    </p:set>
                                    <p:animEffect transition="in" filter="fade">
                                      <p:cBhvr>
                                        <p:cTn id="16" dur="800"/>
                                        <p:tgtEl>
                                          <p:spTgt spid="495"/>
                                        </p:tgtEl>
                                      </p:cBhvr>
                                    </p:animEffect>
                                  </p:childTnLst>
                                </p:cTn>
                              </p:par>
                            </p:childTnLst>
                          </p:cTn>
                        </p:par>
                        <p:par>
                          <p:cTn id="17" fill="hold">
                            <p:stCondLst>
                              <p:cond delay="800"/>
                            </p:stCondLst>
                            <p:childTnLst>
                              <p:par>
                                <p:cTn id="18" presetID="10" presetClass="entr" presetSubtype="0" fill="hold" nodeType="afterEffect">
                                  <p:stCondLst>
                                    <p:cond delay="0"/>
                                  </p:stCondLst>
                                  <p:childTnLst>
                                    <p:set>
                                      <p:cBhvr>
                                        <p:cTn id="19" dur="1" fill="hold">
                                          <p:stCondLst>
                                            <p:cond delay="0"/>
                                          </p:stCondLst>
                                        </p:cTn>
                                        <p:tgtEl>
                                          <p:spTgt spid="494"/>
                                        </p:tgtEl>
                                        <p:attrNameLst>
                                          <p:attrName>style.visibility</p:attrName>
                                        </p:attrNameLst>
                                      </p:cBhvr>
                                      <p:to>
                                        <p:strVal val="visible"/>
                                      </p:to>
                                    </p:set>
                                    <p:animEffect transition="in" filter="fade">
                                      <p:cBhvr>
                                        <p:cTn id="20" dur="500"/>
                                        <p:tgtEl>
                                          <p:spTgt spid="49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96"/>
                                        </p:tgtEl>
                                        <p:attrNameLst>
                                          <p:attrName>style.visibility</p:attrName>
                                        </p:attrNameLst>
                                      </p:cBhvr>
                                      <p:to>
                                        <p:strVal val="visible"/>
                                      </p:to>
                                    </p:set>
                                    <p:animEffect transition="in" filter="fade">
                                      <p:cBhvr>
                                        <p:cTn id="25" dur="800"/>
                                        <p:tgtEl>
                                          <p:spTgt spid="496"/>
                                        </p:tgtEl>
                                      </p:cBhvr>
                                    </p:animEffect>
                                  </p:childTnLst>
                                </p:cTn>
                              </p:par>
                            </p:childTnLst>
                          </p:cTn>
                        </p:par>
                        <p:par>
                          <p:cTn id="26" fill="hold">
                            <p:stCondLst>
                              <p:cond delay="800"/>
                            </p:stCondLst>
                            <p:childTnLst>
                              <p:par>
                                <p:cTn id="27" presetID="10" presetClass="entr" presetSubtype="0" fill="hold" nodeType="afterEffect">
                                  <p:stCondLst>
                                    <p:cond delay="0"/>
                                  </p:stCondLst>
                                  <p:childTnLst>
                                    <p:set>
                                      <p:cBhvr>
                                        <p:cTn id="28" dur="1" fill="hold">
                                          <p:stCondLst>
                                            <p:cond delay="0"/>
                                          </p:stCondLst>
                                        </p:cTn>
                                        <p:tgtEl>
                                          <p:spTgt spid="501"/>
                                        </p:tgtEl>
                                        <p:attrNameLst>
                                          <p:attrName>style.visibility</p:attrName>
                                        </p:attrNameLst>
                                      </p:cBhvr>
                                      <p:to>
                                        <p:strVal val="visible"/>
                                      </p:to>
                                    </p:set>
                                    <p:animEffect transition="in" filter="fade">
                                      <p:cBhvr>
                                        <p:cTn id="29" dur="500"/>
                                        <p:tgtEl>
                                          <p:spTgt spid="50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00"/>
                                        </p:tgtEl>
                                        <p:attrNameLst>
                                          <p:attrName>style.visibility</p:attrName>
                                        </p:attrNameLst>
                                      </p:cBhvr>
                                      <p:to>
                                        <p:strVal val="visible"/>
                                      </p:to>
                                    </p:set>
                                    <p:animEffect transition="in" filter="fade">
                                      <p:cBhvr>
                                        <p:cTn id="34" dur="750"/>
                                        <p:tgtEl>
                                          <p:spTgt spid="500"/>
                                        </p:tgtEl>
                                      </p:cBhvr>
                                    </p:animEffect>
                                  </p:childTnLst>
                                </p:cTn>
                              </p:par>
                            </p:childTnLst>
                          </p:cTn>
                        </p:par>
                        <p:par>
                          <p:cTn id="35" fill="hold">
                            <p:stCondLst>
                              <p:cond delay="750"/>
                            </p:stCondLst>
                            <p:childTnLst>
                              <p:par>
                                <p:cTn id="36" presetID="10" presetClass="entr" presetSubtype="0" fill="hold" nodeType="afterEffect">
                                  <p:stCondLst>
                                    <p:cond delay="0"/>
                                  </p:stCondLst>
                                  <p:childTnLst>
                                    <p:set>
                                      <p:cBhvr>
                                        <p:cTn id="37" dur="1" fill="hold">
                                          <p:stCondLst>
                                            <p:cond delay="0"/>
                                          </p:stCondLst>
                                        </p:cTn>
                                        <p:tgtEl>
                                          <p:spTgt spid="499"/>
                                        </p:tgtEl>
                                        <p:attrNameLst>
                                          <p:attrName>style.visibility</p:attrName>
                                        </p:attrNameLst>
                                      </p:cBhvr>
                                      <p:to>
                                        <p:strVal val="visible"/>
                                      </p:to>
                                    </p:set>
                                    <p:animEffect transition="in" filter="fade">
                                      <p:cBhvr>
                                        <p:cTn id="38" dur="500"/>
                                        <p:tgtEl>
                                          <p:spTgt spid="49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97"/>
                                        </p:tgtEl>
                                        <p:attrNameLst>
                                          <p:attrName>style.visibility</p:attrName>
                                        </p:attrNameLst>
                                      </p:cBhvr>
                                      <p:to>
                                        <p:strVal val="visible"/>
                                      </p:to>
                                    </p:set>
                                    <p:animEffect transition="in" filter="fade">
                                      <p:cBhvr>
                                        <p:cTn id="43" dur="500"/>
                                        <p:tgtEl>
                                          <p:spTgt spid="497"/>
                                        </p:tgtEl>
                                      </p:cBhvr>
                                    </p:animEffect>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498"/>
                                        </p:tgtEl>
                                        <p:attrNameLst>
                                          <p:attrName>style.visibility</p:attrName>
                                        </p:attrNameLst>
                                      </p:cBhvr>
                                      <p:to>
                                        <p:strVal val="visible"/>
                                      </p:to>
                                    </p:set>
                                    <p:animEffect transition="in" filter="fade">
                                      <p:cBhvr>
                                        <p:cTn id="47" dur="500"/>
                                        <p:tgtEl>
                                          <p:spTgt spid="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a:r>
              <a:rPr lang="or-IN" sz="4400" b="1" dirty="0">
                <a:ln w="22225">
                  <a:solidFill>
                    <a:srgbClr val="B83E0A"/>
                  </a:solidFill>
                  <a:prstDash val="solid"/>
                </a:ln>
                <a:solidFill>
                  <a:srgbClr val="B83E0A">
                    <a:lumMod val="40000"/>
                    <a:lumOff val="60000"/>
                  </a:srgbClr>
                </a:solidFill>
              </a:rPr>
              <a:t>ପାଉଲଙ୍କ ସହକର୍ମୀମାନେ</a:t>
            </a:r>
          </a:p>
        </p:txBody>
      </p:sp>
      <p:sp>
        <p:nvSpPr>
          <p:cNvPr id="4" name="CuadroTexto 3">
            <a:extLst>
              <a:ext uri="{FF2B5EF4-FFF2-40B4-BE49-F238E27FC236}">
                <a16:creationId xmlns:a16="http://schemas.microsoft.com/office/drawing/2014/main" id="{DBC3B44F-6639-9559-0A03-6E250E78C52B}"/>
              </a:ext>
            </a:extLst>
          </p:cNvPr>
          <p:cNvSpPr txBox="1"/>
          <p:nvPr/>
        </p:nvSpPr>
        <p:spPr>
          <a:xfrm>
            <a:off x="-15977" y="793040"/>
            <a:ext cx="7875638" cy="646331"/>
          </a:xfrm>
          <a:prstGeom prst="rect">
            <a:avLst/>
          </a:prstGeom>
          <a:noFill/>
        </p:spPr>
        <p:txBody>
          <a:bodyPr wrap="square">
            <a:spAutoFit/>
            <a:scene3d>
              <a:camera prst="orthographicFront"/>
              <a:lightRig rig="threePt" dir="t"/>
            </a:scene3d>
            <a:sp3d extrusionH="57150">
              <a:bevelT w="38100" h="38100"/>
            </a:sp3d>
          </a:bodyPr>
          <a:lstStyle/>
          <a:p>
            <a:pPr lvl="0" algn="ctr"/>
            <a:r>
              <a:rPr lang="or-IN" b="1" dirty="0">
                <a:solidFill>
                  <a:srgbClr val="B78B19">
                    <a:lumMod val="50000"/>
                  </a:srgbClr>
                </a:solidFill>
                <a:latin typeface="Comic Sans MS" panose="030F0702030302020204" pitchFamily="66" charset="0"/>
              </a:rPr>
              <a:t>“ହେ ବତ୍ସ ତୀମଥି, ତୁମ୍ଭ ବିଷୟରେ ପୂର୍ବରେ ଉକ୍ତ ସମସ୍ତ ଭାବବାଣୀ ଅନୁସାରେ ମୁଁ ତୁମ୍ଭକୁ ଏହି ଆଜ୍ଞା ଦେଉଅଛି, ଯେପରି ତୁମ୍ଭେ ସେହି ସମସ୍ତ ଭାବବାଣୀ ସାହାଯ୍ୟରେ ଉତ୍ତମ ଯୁଦ୍ଧ କରି ପାର;” </a:t>
            </a:r>
            <a:r>
              <a:rPr lang="or-IN" sz="1600" b="1" dirty="0">
                <a:solidFill>
                  <a:srgbClr val="B78B19">
                    <a:lumMod val="50000"/>
                  </a:srgbClr>
                </a:solidFill>
                <a:latin typeface="Comic Sans MS" panose="030F0702030302020204" pitchFamily="66" charset="0"/>
              </a:rPr>
              <a:t>(୧ ତୀମଥି ୧: ୧୮)</a:t>
            </a:r>
            <a:endParaRPr lang="or-IN" b="1" dirty="0">
              <a:solidFill>
                <a:srgbClr val="B78B19">
                  <a:lumMod val="50000"/>
                </a:srgb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lvl="0">
              <a:spcBef>
                <a:spcPts val="600"/>
              </a:spcBef>
              <a:defRPr/>
            </a:pPr>
            <a:r>
              <a:rPr lang="or-IN" sz="2000" b="1" dirty="0">
                <a:solidFill>
                  <a:prstClr val="black"/>
                </a:solidFill>
              </a:rPr>
              <a:t>ପ୍ରେରିତ, ଭାବବାଦୀ ଏବଂ ଭାବବାଦୀନୀମାନଙ୍କ ବ୍ୟତୀତ, ପାଉଲଙ୍କ କେତେକ ସହକର୍ମୀଙ୍କ ବିଷୟ ମଧ୍ୟ ଉଲ୍ଲେଖ ଅଛି, ଯେଉଁମାନେ ଶୀଲା ଏବଂ ବାର୍ଣ୍ଣବ୍ବାଙ୍କ ପରି ଭାବବାଣୀର ଦାନ ପାଇଥିଲେ:</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2914289754"/>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2425492488"/>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7595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alphaModFix/>
          </a:blip>
          <a:stretch>
            <a:fillRect/>
          </a:stretch>
        </a:blipFill>
        <a:effectLst/>
      </p:bgPr>
    </p:bg>
    <p:spTree>
      <p:nvGrpSpPr>
        <p:cNvPr id="1" name="Shape 522"/>
        <p:cNvGrpSpPr/>
        <p:nvPr/>
      </p:nvGrpSpPr>
      <p:grpSpPr>
        <a:xfrm>
          <a:off x="0" y="0"/>
          <a:ext cx="0" cy="0"/>
          <a:chOff x="0" y="0"/>
          <a:chExt cx="0" cy="0"/>
        </a:xfrm>
      </p:grpSpPr>
      <p:sp>
        <p:nvSpPr>
          <p:cNvPr id="523" name="Google Shape;523;p11"/>
          <p:cNvSpPr txBox="1"/>
          <p:nvPr/>
        </p:nvSpPr>
        <p:spPr>
          <a:xfrm>
            <a:off x="2507226" y="-62755"/>
            <a:ext cx="9684900" cy="765600"/>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defPPr>
              <a:defRPr lang="es-ES"/>
            </a:defPPr>
            <a:lvl1pPr algn="ctr">
              <a:defRPr sz="4400" b="1" spc="1000">
                <a:ln w="13462">
                  <a:noFill/>
                  <a:prstDash val="solid"/>
                </a:ln>
                <a:solidFill>
                  <a:srgbClr val="FFFF00"/>
                </a:solidFill>
                <a:effectLst>
                  <a:outerShdw dist="50800" dir="2700000" algn="bl" rotWithShape="0">
                    <a:schemeClr val="accent5"/>
                  </a:outerShdw>
                </a:effectLst>
              </a:defRPr>
            </a:lvl1pPr>
          </a:lstStyle>
          <a:p>
            <a:r>
              <a:rPr lang="en-US"/>
              <a:t>ଭଣ୍ଡ ଭାବବାଦୀମାନେ</a:t>
            </a:r>
            <a:endParaRPr/>
          </a:p>
        </p:txBody>
      </p:sp>
      <p:sp>
        <p:nvSpPr>
          <p:cNvPr id="524" name="Google Shape;524;p11"/>
          <p:cNvSpPr txBox="1"/>
          <p:nvPr/>
        </p:nvSpPr>
        <p:spPr>
          <a:xfrm>
            <a:off x="2665243" y="647573"/>
            <a:ext cx="9021175" cy="646331"/>
          </a:xfrm>
          <a:prstGeom prst="rect">
            <a:avLst/>
          </a:prstGeom>
          <a:noFill/>
        </p:spPr>
        <p:txBody>
          <a:bodyPr wrap="square">
            <a:spAutoFit/>
          </a:bodyPr>
          <a:lstStyle>
            <a:defPPr>
              <a:defRPr lang="es-ES"/>
            </a:defPPr>
            <a:lvl1pPr algn="ctr">
              <a:defRPr b="1">
                <a:solidFill>
                  <a:srgbClr val="99FF99"/>
                </a:solidFill>
                <a:effectLst>
                  <a:outerShdw blurRad="38100" dist="38100" dir="2700000" algn="tl">
                    <a:srgbClr val="000000"/>
                  </a:outerShdw>
                </a:effectLst>
                <a:latin typeface="Comic Sans MS" panose="030F0702030302020204" pitchFamily="66" charset="0"/>
              </a:defRPr>
            </a:lvl1pPr>
          </a:lstStyle>
          <a:p>
            <a:r>
              <a:rPr lang="en-US" dirty="0">
                <a:sym typeface="Comic Sans MS"/>
              </a:rPr>
              <a:t>“</a:t>
            </a:r>
            <a:r>
              <a:rPr lang="en-US" dirty="0" err="1">
                <a:sym typeface="Comic Sans MS"/>
              </a:rPr>
              <a:t>ହେ</a:t>
            </a:r>
            <a:r>
              <a:rPr lang="en-US" dirty="0">
                <a:sym typeface="Comic Sans MS"/>
              </a:rPr>
              <a:t> </a:t>
            </a:r>
            <a:r>
              <a:rPr lang="en-US" dirty="0" err="1">
                <a:sym typeface="Comic Sans MS"/>
              </a:rPr>
              <a:t>ପ୍ରିୟମାନେ</a:t>
            </a:r>
            <a:r>
              <a:rPr lang="en-US" dirty="0">
                <a:sym typeface="Comic Sans MS"/>
              </a:rPr>
              <a:t>, </a:t>
            </a:r>
            <a:r>
              <a:rPr lang="en-US" dirty="0" err="1">
                <a:sym typeface="Comic Sans MS"/>
              </a:rPr>
              <a:t>ପ୍ରତ୍ୟେକ</a:t>
            </a:r>
            <a:r>
              <a:rPr lang="en-US" dirty="0">
                <a:sym typeface="Comic Sans MS"/>
              </a:rPr>
              <a:t> </a:t>
            </a:r>
            <a:r>
              <a:rPr lang="en-US" dirty="0" err="1">
                <a:sym typeface="Comic Sans MS"/>
              </a:rPr>
              <a:t>ଆତ୍ମାଙ୍କୁ</a:t>
            </a:r>
            <a:r>
              <a:rPr lang="en-US" dirty="0">
                <a:sym typeface="Comic Sans MS"/>
              </a:rPr>
              <a:t> </a:t>
            </a:r>
            <a:r>
              <a:rPr lang="en-US" dirty="0" err="1">
                <a:sym typeface="Comic Sans MS"/>
              </a:rPr>
              <a:t>ବିଶ୍ଵାସ</a:t>
            </a:r>
            <a:r>
              <a:rPr lang="en-US" dirty="0">
                <a:sym typeface="Comic Sans MS"/>
              </a:rPr>
              <a:t> </a:t>
            </a:r>
            <a:r>
              <a:rPr lang="en-US" dirty="0" err="1">
                <a:sym typeface="Comic Sans MS"/>
              </a:rPr>
              <a:t>କର</a:t>
            </a:r>
            <a:r>
              <a:rPr lang="en-US" dirty="0">
                <a:sym typeface="Comic Sans MS"/>
              </a:rPr>
              <a:t> </a:t>
            </a:r>
            <a:r>
              <a:rPr lang="en-US" dirty="0" err="1">
                <a:sym typeface="Comic Sans MS"/>
              </a:rPr>
              <a:t>ନାହିଁ</a:t>
            </a:r>
            <a:r>
              <a:rPr lang="en-US" dirty="0">
                <a:sym typeface="Comic Sans MS"/>
              </a:rPr>
              <a:t>, </a:t>
            </a:r>
            <a:r>
              <a:rPr lang="en-US" dirty="0" err="1">
                <a:sym typeface="Comic Sans MS"/>
              </a:rPr>
              <a:t>ବରଂ</a:t>
            </a:r>
            <a:r>
              <a:rPr lang="en-US" dirty="0">
                <a:sym typeface="Comic Sans MS"/>
              </a:rPr>
              <a:t> </a:t>
            </a:r>
            <a:r>
              <a:rPr lang="en-US" dirty="0" err="1">
                <a:sym typeface="Comic Sans MS"/>
              </a:rPr>
              <a:t>ଆତ୍ମାମାନେ</a:t>
            </a:r>
            <a:r>
              <a:rPr lang="en-US" dirty="0">
                <a:sym typeface="Comic Sans MS"/>
              </a:rPr>
              <a:t> </a:t>
            </a:r>
            <a:r>
              <a:rPr lang="en-US" dirty="0" err="1">
                <a:sym typeface="Comic Sans MS"/>
              </a:rPr>
              <a:t>ଈଶ୍ଵରଙ୍କଠାରୁ</a:t>
            </a:r>
            <a:r>
              <a:rPr lang="en-US" dirty="0">
                <a:sym typeface="Comic Sans MS"/>
              </a:rPr>
              <a:t> </a:t>
            </a:r>
            <a:r>
              <a:rPr lang="en-US" dirty="0" err="1">
                <a:sym typeface="Comic Sans MS"/>
              </a:rPr>
              <a:t>ଆଗତ</a:t>
            </a:r>
            <a:r>
              <a:rPr lang="en-US" dirty="0">
                <a:sym typeface="Comic Sans MS"/>
              </a:rPr>
              <a:t> </a:t>
            </a:r>
            <a:r>
              <a:rPr lang="en-US" dirty="0" err="1">
                <a:sym typeface="Comic Sans MS"/>
              </a:rPr>
              <a:t>କି</a:t>
            </a:r>
            <a:r>
              <a:rPr lang="en-US" dirty="0">
                <a:sym typeface="Comic Sans MS"/>
              </a:rPr>
              <a:t> </a:t>
            </a:r>
            <a:r>
              <a:rPr lang="en-US" dirty="0" err="1">
                <a:sym typeface="Comic Sans MS"/>
              </a:rPr>
              <a:t>ନାହିଁ</a:t>
            </a:r>
            <a:r>
              <a:rPr lang="en-US" dirty="0">
                <a:sym typeface="Comic Sans MS"/>
              </a:rPr>
              <a:t>, </a:t>
            </a:r>
            <a:r>
              <a:rPr lang="en-US" dirty="0" err="1">
                <a:sym typeface="Comic Sans MS"/>
              </a:rPr>
              <a:t>ଏହା</a:t>
            </a:r>
            <a:r>
              <a:rPr lang="en-US" dirty="0">
                <a:sym typeface="Comic Sans MS"/>
              </a:rPr>
              <a:t> </a:t>
            </a:r>
            <a:r>
              <a:rPr lang="en-US" dirty="0" err="1">
                <a:sym typeface="Comic Sans MS"/>
              </a:rPr>
              <a:t>ସେମାନଙ୍କୁ</a:t>
            </a:r>
            <a:r>
              <a:rPr lang="en-US" dirty="0">
                <a:sym typeface="Comic Sans MS"/>
              </a:rPr>
              <a:t> </a:t>
            </a:r>
            <a:r>
              <a:rPr lang="en-US" dirty="0" err="1">
                <a:sym typeface="Comic Sans MS"/>
              </a:rPr>
              <a:t>ପରୀକ୍ଷା</a:t>
            </a:r>
            <a:r>
              <a:rPr lang="en-US" dirty="0">
                <a:sym typeface="Comic Sans MS"/>
              </a:rPr>
              <a:t> </a:t>
            </a:r>
            <a:r>
              <a:rPr lang="en-US" dirty="0" err="1">
                <a:sym typeface="Comic Sans MS"/>
              </a:rPr>
              <a:t>କରି</a:t>
            </a:r>
            <a:r>
              <a:rPr lang="en-US" dirty="0">
                <a:sym typeface="Comic Sans MS"/>
              </a:rPr>
              <a:t> </a:t>
            </a:r>
            <a:r>
              <a:rPr lang="en-US" dirty="0" err="1">
                <a:sym typeface="Comic Sans MS"/>
              </a:rPr>
              <a:t>ଦେଖ</a:t>
            </a:r>
            <a:r>
              <a:rPr lang="en-US" dirty="0">
                <a:sym typeface="Comic Sans MS"/>
              </a:rPr>
              <a:t>, </a:t>
            </a:r>
            <a:r>
              <a:rPr lang="en-US" dirty="0" err="1">
                <a:sym typeface="Comic Sans MS"/>
              </a:rPr>
              <a:t>କାରଣ</a:t>
            </a:r>
            <a:r>
              <a:rPr lang="en-US" dirty="0">
                <a:sym typeface="Comic Sans MS"/>
              </a:rPr>
              <a:t> </a:t>
            </a:r>
            <a:r>
              <a:rPr lang="en-US" dirty="0" err="1">
                <a:sym typeface="Comic Sans MS"/>
              </a:rPr>
              <a:t>ଜଗତରେ</a:t>
            </a:r>
            <a:r>
              <a:rPr lang="en-US" dirty="0">
                <a:sym typeface="Comic Sans MS"/>
              </a:rPr>
              <a:t> </a:t>
            </a:r>
            <a:r>
              <a:rPr lang="en-US" dirty="0" err="1">
                <a:sym typeface="Comic Sans MS"/>
              </a:rPr>
              <a:t>ଅନେକ</a:t>
            </a:r>
            <a:r>
              <a:rPr lang="en-US" dirty="0">
                <a:sym typeface="Comic Sans MS"/>
              </a:rPr>
              <a:t> </a:t>
            </a:r>
            <a:r>
              <a:rPr lang="en-US" dirty="0" err="1">
                <a:sym typeface="Comic Sans MS"/>
              </a:rPr>
              <a:t>ଭଣ୍ତ</a:t>
            </a:r>
            <a:r>
              <a:rPr lang="en-US" dirty="0">
                <a:sym typeface="Comic Sans MS"/>
              </a:rPr>
              <a:t> </a:t>
            </a:r>
            <a:r>
              <a:rPr lang="en-US" dirty="0" err="1">
                <a:sym typeface="Comic Sans MS"/>
              </a:rPr>
              <a:t>ଭାବବାଦୀ</a:t>
            </a:r>
            <a:r>
              <a:rPr lang="en-US" dirty="0">
                <a:sym typeface="Comic Sans MS"/>
              </a:rPr>
              <a:t> </a:t>
            </a:r>
            <a:r>
              <a:rPr lang="en-US" dirty="0" err="1">
                <a:sym typeface="Comic Sans MS"/>
              </a:rPr>
              <a:t>ବାହାରିଅଛନ୍ତି</a:t>
            </a:r>
            <a:r>
              <a:rPr lang="en-US" dirty="0">
                <a:sym typeface="Comic Sans MS"/>
              </a:rPr>
              <a:t>।” (୧ </a:t>
            </a:r>
            <a:r>
              <a:rPr lang="en-US" dirty="0" err="1">
                <a:sym typeface="Comic Sans MS"/>
              </a:rPr>
              <a:t>ଯୋହନ</a:t>
            </a:r>
            <a:r>
              <a:rPr lang="en-US" dirty="0">
                <a:sym typeface="Comic Sans MS"/>
              </a:rPr>
              <a:t> ୪: ୧)</a:t>
            </a:r>
            <a:endParaRPr dirty="0">
              <a:sym typeface="Comic Sans MS"/>
            </a:endParaRPr>
          </a:p>
        </p:txBody>
      </p:sp>
      <p:sp>
        <p:nvSpPr>
          <p:cNvPr id="525" name="Google Shape;525;p11"/>
          <p:cNvSpPr txBox="1"/>
          <p:nvPr/>
        </p:nvSpPr>
        <p:spPr>
          <a:xfrm>
            <a:off x="4139381" y="1438215"/>
            <a:ext cx="8052600" cy="1015800"/>
          </a:xfrm>
          <a:prstGeom prst="rect">
            <a:avLst/>
          </a:prstGeom>
          <a:noFill/>
        </p:spPr>
        <p:txBody>
          <a:bodyPr wrap="square" rtlCol="0">
            <a:spAutoFit/>
          </a:bodyPr>
          <a:lstStyle>
            <a:defPPr>
              <a:defRPr lang="es-ES"/>
            </a:defPPr>
            <a:lvl1pPr>
              <a:spcBef>
                <a:spcPts val="600"/>
              </a:spcBef>
              <a:defRPr sz="2000" b="1">
                <a:solidFill>
                  <a:schemeClr val="bg1"/>
                </a:solidFill>
                <a:effectLst>
                  <a:glow rad="101600">
                    <a:srgbClr val="721A02"/>
                  </a:glow>
                  <a:outerShdw blurRad="38100" dist="38100" dir="2700000" algn="tl">
                    <a:srgbClr val="000000">
                      <a:alpha val="43137"/>
                    </a:srgbClr>
                  </a:outerShdw>
                </a:effectLst>
              </a:defRPr>
            </a:lvl1pPr>
          </a:lstStyle>
          <a:p>
            <a:r>
              <a:rPr lang="en-US" dirty="0" err="1"/>
              <a:t>ଯୀଶୁ</a:t>
            </a:r>
            <a:r>
              <a:rPr lang="en-US" dirty="0"/>
              <a:t> </a:t>
            </a:r>
            <a:r>
              <a:rPr lang="en-US" dirty="0" err="1"/>
              <a:t>ଚେତାବନୀ</a:t>
            </a:r>
            <a:r>
              <a:rPr lang="en-US" dirty="0"/>
              <a:t> </a:t>
            </a:r>
            <a:r>
              <a:rPr lang="en-US" dirty="0" err="1"/>
              <a:t>ଦେଇଥିଲେ</a:t>
            </a:r>
            <a:r>
              <a:rPr lang="en-US" dirty="0"/>
              <a:t> </a:t>
            </a:r>
            <a:r>
              <a:rPr lang="en-US" dirty="0" err="1"/>
              <a:t>ଯେ</a:t>
            </a:r>
            <a:r>
              <a:rPr lang="en-US" dirty="0"/>
              <a:t> </a:t>
            </a:r>
            <a:r>
              <a:rPr lang="en-US" dirty="0" err="1"/>
              <a:t>ଭଣ୍ଡ</a:t>
            </a:r>
            <a:r>
              <a:rPr lang="en-US" dirty="0"/>
              <a:t> </a:t>
            </a:r>
            <a:r>
              <a:rPr lang="en-US" dirty="0" err="1"/>
              <a:t>ଭାବବାଦୀମାନେ</a:t>
            </a:r>
            <a:r>
              <a:rPr lang="en-US" dirty="0"/>
              <a:t> </a:t>
            </a:r>
            <a:r>
              <a:rPr lang="en-US" dirty="0" err="1"/>
              <a:t>ଉତ୍ପନ୍ନ</a:t>
            </a:r>
            <a:r>
              <a:rPr lang="en-US" dirty="0"/>
              <a:t> </a:t>
            </a:r>
            <a:r>
              <a:rPr lang="en-US" dirty="0" err="1"/>
              <a:t>ହେବେ</a:t>
            </a:r>
            <a:r>
              <a:rPr lang="en-US" dirty="0"/>
              <a:t>, </a:t>
            </a:r>
            <a:r>
              <a:rPr lang="en-US" dirty="0" err="1"/>
              <a:t>ଯାହାଙ୍କୁ</a:t>
            </a:r>
            <a:r>
              <a:rPr lang="en-US" dirty="0"/>
              <a:t> </a:t>
            </a:r>
            <a:r>
              <a:rPr lang="en-US" dirty="0" err="1"/>
              <a:t>ସେ</a:t>
            </a:r>
            <a:r>
              <a:rPr lang="en-US" dirty="0"/>
              <a:t> "</a:t>
            </a:r>
            <a:r>
              <a:rPr lang="en-US" dirty="0" err="1"/>
              <a:t>ହିଂସ୍ରକ</a:t>
            </a:r>
            <a:r>
              <a:rPr lang="en-US" dirty="0"/>
              <a:t> </a:t>
            </a:r>
            <a:r>
              <a:rPr lang="en-US" dirty="0" err="1"/>
              <a:t>ବାଘ</a:t>
            </a:r>
            <a:r>
              <a:rPr lang="en-US" dirty="0"/>
              <a:t>" </a:t>
            </a:r>
            <a:r>
              <a:rPr lang="en-US" dirty="0" err="1"/>
              <a:t>ବୋଲି</a:t>
            </a:r>
            <a:r>
              <a:rPr lang="en-US" dirty="0"/>
              <a:t> </a:t>
            </a:r>
            <a:r>
              <a:rPr lang="en-US" dirty="0" err="1"/>
              <a:t>କହିଥିଲେ</a:t>
            </a:r>
            <a:r>
              <a:rPr lang="en-US" dirty="0"/>
              <a:t> (</a:t>
            </a:r>
            <a:r>
              <a:rPr lang="en-US" dirty="0" err="1"/>
              <a:t>ମାଥିଉ</a:t>
            </a:r>
            <a:r>
              <a:rPr lang="en-US" dirty="0"/>
              <a:t> ୨୪:୨୪; ୭:୧୫)। </a:t>
            </a:r>
            <a:r>
              <a:rPr lang="en-US" dirty="0" err="1"/>
              <a:t>ଏହି</a:t>
            </a:r>
            <a:r>
              <a:rPr lang="en-US" dirty="0"/>
              <a:t> </a:t>
            </a:r>
            <a:r>
              <a:rPr lang="en-US" dirty="0" err="1"/>
              <a:t>ଭଣ୍ଡ</a:t>
            </a:r>
            <a:r>
              <a:rPr lang="en-US" dirty="0"/>
              <a:t> </a:t>
            </a:r>
            <a:r>
              <a:rPr lang="en-US" dirty="0" err="1"/>
              <a:t>ଭାବବାଦୀମାନେ</a:t>
            </a:r>
            <a:r>
              <a:rPr lang="en-US" dirty="0"/>
              <a:t> </a:t>
            </a:r>
            <a:r>
              <a:rPr lang="en-US" dirty="0" err="1"/>
              <a:t>ଆଦ୍ୟ</a:t>
            </a:r>
            <a:r>
              <a:rPr lang="en-US" dirty="0"/>
              <a:t> </a:t>
            </a:r>
            <a:r>
              <a:rPr lang="en-US" dirty="0" err="1"/>
              <a:t>ମଣ୍ଡଳୀ</a:t>
            </a:r>
            <a:r>
              <a:rPr lang="en-US" dirty="0"/>
              <a:t> </a:t>
            </a:r>
            <a:r>
              <a:rPr lang="en-US" dirty="0" err="1"/>
              <a:t>ମଧ୍ୟରେ</a:t>
            </a:r>
            <a:r>
              <a:rPr lang="en-US" dirty="0"/>
              <a:t> </a:t>
            </a:r>
            <a:r>
              <a:rPr lang="en-US" dirty="0" err="1"/>
              <a:t>ମଧ୍ୟ</a:t>
            </a:r>
            <a:r>
              <a:rPr lang="en-US" dirty="0"/>
              <a:t> </a:t>
            </a:r>
            <a:r>
              <a:rPr lang="en-US" dirty="0" err="1"/>
              <a:t>ଦେଖାଦେବା</a:t>
            </a:r>
            <a:r>
              <a:rPr lang="en-US" dirty="0"/>
              <a:t> </a:t>
            </a:r>
            <a:r>
              <a:rPr lang="en-US" dirty="0" err="1"/>
              <a:t>ଆରମ୍ଭ</a:t>
            </a:r>
            <a:r>
              <a:rPr lang="en-US" dirty="0"/>
              <a:t> </a:t>
            </a:r>
            <a:r>
              <a:rPr lang="en-US" dirty="0" err="1"/>
              <a:t>କରିଥିଲେ</a:t>
            </a:r>
            <a:r>
              <a:rPr lang="en-US" dirty="0"/>
              <a:t> (୧ </a:t>
            </a:r>
            <a:r>
              <a:rPr lang="en-US" dirty="0" err="1"/>
              <a:t>ଯୋହନ</a:t>
            </a:r>
            <a:r>
              <a:rPr lang="en-US" dirty="0"/>
              <a:t> ୪:୧)।</a:t>
            </a:r>
            <a:endParaRPr dirty="0"/>
          </a:p>
        </p:txBody>
      </p:sp>
      <p:pic>
        <p:nvPicPr>
          <p:cNvPr id="526" name="Google Shape;526;p11"/>
          <p:cNvPicPr preferRelativeResize="0"/>
          <p:nvPr/>
        </p:nvPicPr>
        <p:blipFill rotWithShape="1">
          <a:blip r:embed="rId3"/>
          <a:srcRect/>
          <a:stretch/>
        </p:blipFill>
        <p:spPr>
          <a:xfrm>
            <a:off x="101632" y="1534801"/>
            <a:ext cx="3952569" cy="2211555"/>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527" name="Google Shape;527;p11"/>
          <p:cNvPicPr preferRelativeResize="0"/>
          <p:nvPr/>
        </p:nvPicPr>
        <p:blipFill rotWithShape="1">
          <a:blip r:embed="rId4"/>
          <a:srcRect/>
          <a:stretch/>
        </p:blipFill>
        <p:spPr>
          <a:xfrm>
            <a:off x="101632" y="3871990"/>
            <a:ext cx="3952500" cy="2211600"/>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528" name="Google Shape;528;p11"/>
          <p:cNvPicPr preferRelativeResize="0"/>
          <p:nvPr/>
        </p:nvPicPr>
        <p:blipFill rotWithShape="1">
          <a:blip r:embed="rId5"/>
          <a:srcRect/>
          <a:stretch/>
        </p:blipFill>
        <p:spPr>
          <a:xfrm>
            <a:off x="10268091" y="4569339"/>
            <a:ext cx="1776330"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29" name="Google Shape;529;p11"/>
          <p:cNvPicPr preferRelativeResize="0"/>
          <p:nvPr/>
        </p:nvPicPr>
        <p:blipFill rotWithShape="1">
          <a:blip r:embed="rId6"/>
          <a:srcRect/>
          <a:stretch/>
        </p:blipFill>
        <p:spPr>
          <a:xfrm>
            <a:off x="101632" y="110842"/>
            <a:ext cx="2320500" cy="1298400"/>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530" name="Google Shape;530;p11"/>
          <p:cNvSpPr txBox="1"/>
          <p:nvPr/>
        </p:nvSpPr>
        <p:spPr>
          <a:xfrm>
            <a:off x="4139381" y="4925217"/>
            <a:ext cx="6072900" cy="1015800"/>
          </a:xfrm>
          <a:prstGeom prst="rect">
            <a:avLst/>
          </a:prstGeom>
          <a:noFill/>
        </p:spPr>
        <p:txBody>
          <a:bodyPr wrap="square" rtlCol="0">
            <a:spAutoFit/>
          </a:bodyPr>
          <a:lstStyle>
            <a:defPPr>
              <a:defRPr lang="es-ES"/>
            </a:defPPr>
            <a:lvl1pPr>
              <a:spcBef>
                <a:spcPts val="600"/>
              </a:spcBef>
              <a:defRPr sz="2000" b="1">
                <a:solidFill>
                  <a:schemeClr val="bg1"/>
                </a:solidFill>
                <a:effectLst>
                  <a:glow rad="101600">
                    <a:srgbClr val="721A02"/>
                  </a:glow>
                  <a:outerShdw blurRad="38100" dist="38100" dir="2700000" algn="tl">
                    <a:srgbClr val="000000">
                      <a:alpha val="43137"/>
                    </a:srgbClr>
                  </a:outerShdw>
                </a:effectLst>
              </a:defRPr>
            </a:lvl1pPr>
          </a:lstStyle>
          <a:p>
            <a:r>
              <a:rPr lang="en-US" dirty="0" err="1"/>
              <a:t>ଆମେ</a:t>
            </a:r>
            <a:r>
              <a:rPr lang="en-US" dirty="0"/>
              <a:t> </a:t>
            </a:r>
            <a:r>
              <a:rPr lang="en-US" dirty="0" err="1"/>
              <a:t>ବିଶ୍ୱାସୀମାନେ</a:t>
            </a:r>
            <a:r>
              <a:rPr lang="en-US" dirty="0"/>
              <a:t> </a:t>
            </a:r>
            <a:r>
              <a:rPr lang="en-US" dirty="0" err="1"/>
              <a:t>ଭାବବାଦୀମାନଙ୍କୁ</a:t>
            </a:r>
            <a:r>
              <a:rPr lang="en-US" dirty="0"/>
              <a:t> </a:t>
            </a:r>
            <a:r>
              <a:rPr lang="en-US" dirty="0" err="1"/>
              <a:t>ପରୀକ୍ଷା</a:t>
            </a:r>
            <a:r>
              <a:rPr lang="en-US" dirty="0"/>
              <a:t> </a:t>
            </a:r>
            <a:r>
              <a:rPr lang="en-US" dirty="0" err="1"/>
              <a:t>କରିବାକୁ</a:t>
            </a:r>
            <a:r>
              <a:rPr lang="en-US" dirty="0"/>
              <a:t> </a:t>
            </a:r>
            <a:r>
              <a:rPr lang="en-US" dirty="0" err="1"/>
              <a:t>ଏବଂ</a:t>
            </a:r>
            <a:r>
              <a:rPr lang="en-US" dirty="0"/>
              <a:t> </a:t>
            </a:r>
            <a:r>
              <a:rPr lang="en-US" dirty="0" err="1"/>
              <a:t>ସେମାନଙ୍କର</a:t>
            </a:r>
            <a:r>
              <a:rPr lang="en-US" dirty="0"/>
              <a:t> </a:t>
            </a:r>
            <a:r>
              <a:rPr lang="en-US" dirty="0" err="1"/>
              <a:t>ସମସ୍ତ</a:t>
            </a:r>
            <a:r>
              <a:rPr lang="en-US" dirty="0"/>
              <a:t> </a:t>
            </a:r>
            <a:r>
              <a:rPr lang="en-US" dirty="0" err="1"/>
              <a:t>ବାର୍ତ୍ତା</a:t>
            </a:r>
            <a:r>
              <a:rPr lang="en-US" dirty="0"/>
              <a:t> </a:t>
            </a:r>
            <a:r>
              <a:rPr lang="en-US" dirty="0" err="1"/>
              <a:t>ଶାସ୍ତ୍ରସମ୍ମତ</a:t>
            </a:r>
            <a:r>
              <a:rPr lang="en-US" dirty="0"/>
              <a:t> </a:t>
            </a:r>
            <a:r>
              <a:rPr lang="en-US" dirty="0" err="1"/>
              <a:t>ତଥା</a:t>
            </a:r>
            <a:r>
              <a:rPr lang="en-US" dirty="0"/>
              <a:t> </a:t>
            </a:r>
            <a:r>
              <a:rPr lang="en-US" dirty="0" err="1"/>
              <a:t>ଖ୍ରୀଷ୍ଟକେନ୍ଦ୍ରିକ</a:t>
            </a:r>
            <a:r>
              <a:rPr lang="en-US" dirty="0"/>
              <a:t> </a:t>
            </a:r>
            <a:r>
              <a:rPr lang="en-US" dirty="0" err="1"/>
              <a:t>କି</a:t>
            </a:r>
            <a:r>
              <a:rPr lang="en-US" dirty="0"/>
              <a:t> </a:t>
            </a:r>
            <a:r>
              <a:rPr lang="en-US" dirty="0" err="1"/>
              <a:t>ନାହିଁ</a:t>
            </a:r>
            <a:r>
              <a:rPr lang="en-US" dirty="0"/>
              <a:t> </a:t>
            </a:r>
            <a:r>
              <a:rPr lang="en-US" dirty="0" err="1"/>
              <a:t>ତାହା</a:t>
            </a:r>
            <a:r>
              <a:rPr lang="en-US" dirty="0"/>
              <a:t> </a:t>
            </a:r>
            <a:r>
              <a:rPr lang="en-US" dirty="0" err="1"/>
              <a:t>ନିଶ୍ଚିତ</a:t>
            </a:r>
            <a:r>
              <a:rPr lang="en-US" dirty="0"/>
              <a:t> </a:t>
            </a:r>
            <a:r>
              <a:rPr lang="en-US" dirty="0" err="1"/>
              <a:t>କରିବାକୁ</a:t>
            </a:r>
            <a:r>
              <a:rPr lang="en-US" dirty="0"/>
              <a:t> </a:t>
            </a:r>
            <a:r>
              <a:rPr lang="en-US" dirty="0" err="1"/>
              <a:t>ଆହୂତ</a:t>
            </a:r>
            <a:r>
              <a:rPr lang="en-US" dirty="0"/>
              <a:t> </a:t>
            </a:r>
            <a:r>
              <a:rPr lang="en-US" dirty="0" err="1"/>
              <a:t>ହୋଇଅଛୁ</a:t>
            </a:r>
            <a:r>
              <a:rPr lang="en-US" dirty="0"/>
              <a:t>।</a:t>
            </a:r>
            <a:endParaRPr dirty="0"/>
          </a:p>
        </p:txBody>
      </p:sp>
      <p:sp>
        <p:nvSpPr>
          <p:cNvPr id="531" name="Google Shape;531;p11"/>
          <p:cNvSpPr txBox="1"/>
          <p:nvPr/>
        </p:nvSpPr>
        <p:spPr>
          <a:xfrm>
            <a:off x="0" y="6150000"/>
            <a:ext cx="10447500" cy="708000"/>
          </a:xfrm>
          <a:prstGeom prst="rect">
            <a:avLst/>
          </a:prstGeom>
          <a:noFill/>
        </p:spPr>
        <p:txBody>
          <a:bodyPr wrap="square" rtlCol="0">
            <a:spAutoFit/>
          </a:bodyPr>
          <a:lstStyle>
            <a:defPPr>
              <a:defRPr lang="es-ES"/>
            </a:defPPr>
            <a:lvl1pPr>
              <a:spcBef>
                <a:spcPts val="600"/>
              </a:spcBef>
              <a:defRPr sz="2000" b="1">
                <a:solidFill>
                  <a:schemeClr val="bg1"/>
                </a:solidFill>
                <a:effectLst>
                  <a:glow rad="101600">
                    <a:srgbClr val="721A02"/>
                  </a:glow>
                  <a:outerShdw blurRad="38100" dist="38100" dir="2700000" algn="tl">
                    <a:srgbClr val="000000">
                      <a:alpha val="43137"/>
                    </a:srgbClr>
                  </a:outerShdw>
                </a:effectLst>
              </a:defRPr>
            </a:lvl1pPr>
          </a:lstStyle>
          <a:p>
            <a:r>
              <a:rPr lang="en-US" dirty="0"/>
              <a:t>​</a:t>
            </a:r>
            <a:r>
              <a:rPr lang="en-US" dirty="0" err="1"/>
              <a:t>ଭଣ୍ଡ</a:t>
            </a:r>
            <a:r>
              <a:rPr lang="en-US" dirty="0"/>
              <a:t> </a:t>
            </a:r>
            <a:r>
              <a:rPr lang="en-US" dirty="0" err="1"/>
              <a:t>ଭାବବାଦୀମାନଙ୍କ</a:t>
            </a:r>
            <a:r>
              <a:rPr lang="en-US" dirty="0"/>
              <a:t> </a:t>
            </a:r>
            <a:r>
              <a:rPr lang="en-US" dirty="0" err="1"/>
              <a:t>ବିରୁଦ୍ଧରେ</a:t>
            </a:r>
            <a:r>
              <a:rPr lang="en-US" dirty="0"/>
              <a:t> (</a:t>
            </a:r>
            <a:r>
              <a:rPr lang="en-US" dirty="0" err="1"/>
              <a:t>ଏବଂ</a:t>
            </a:r>
            <a:r>
              <a:rPr lang="en-US" dirty="0"/>
              <a:t> </a:t>
            </a:r>
            <a:r>
              <a:rPr lang="en-US" dirty="0" err="1"/>
              <a:t>ସେମାନଙ୍କୁ</a:t>
            </a:r>
            <a:r>
              <a:rPr lang="en-US" dirty="0"/>
              <a:t> </a:t>
            </a:r>
            <a:r>
              <a:rPr lang="en-US" dirty="0" err="1"/>
              <a:t>ପରିଚାଳନା</a:t>
            </a:r>
            <a:r>
              <a:rPr lang="en-US" dirty="0"/>
              <a:t> </a:t>
            </a:r>
            <a:r>
              <a:rPr lang="en-US" dirty="0" err="1"/>
              <a:t>କରୁଥିବା</a:t>
            </a:r>
            <a:r>
              <a:rPr lang="en-US" dirty="0"/>
              <a:t> </a:t>
            </a:r>
            <a:r>
              <a:rPr lang="en-US" dirty="0" err="1"/>
              <a:t>ଦୁଷ୍ଟ</a:t>
            </a:r>
            <a:r>
              <a:rPr lang="en-US" dirty="0"/>
              <a:t> </a:t>
            </a:r>
            <a:r>
              <a:rPr lang="en-US" dirty="0" err="1"/>
              <a:t>ଶକ୍ତିଗୁଡ଼ିକ</a:t>
            </a:r>
            <a:r>
              <a:rPr lang="en-US" dirty="0"/>
              <a:t> </a:t>
            </a:r>
            <a:r>
              <a:rPr lang="en-US" dirty="0" err="1"/>
              <a:t>ବିରୁଦ୍ଧରେ</a:t>
            </a:r>
            <a:r>
              <a:rPr lang="en-US" dirty="0"/>
              <a:t>) </a:t>
            </a:r>
            <a:r>
              <a:rPr lang="en-US" dirty="0" err="1"/>
              <a:t>ଆମର</a:t>
            </a:r>
            <a:r>
              <a:rPr lang="en-US" dirty="0"/>
              <a:t> </a:t>
            </a:r>
            <a:r>
              <a:rPr lang="en-US" dirty="0" err="1"/>
              <a:t>ଏକମାତ୍ର</a:t>
            </a:r>
            <a:r>
              <a:rPr lang="en-US" dirty="0"/>
              <a:t> </a:t>
            </a:r>
            <a:r>
              <a:rPr lang="en-US" dirty="0" err="1"/>
              <a:t>ପ୍ରତିରକ୍ଷା</a:t>
            </a:r>
            <a:r>
              <a:rPr lang="en-US" dirty="0"/>
              <a:t> </a:t>
            </a:r>
            <a:r>
              <a:rPr lang="en-US" dirty="0" err="1"/>
              <a:t>ହେଉଛି</a:t>
            </a:r>
            <a:r>
              <a:rPr lang="en-US" dirty="0"/>
              <a:t> </a:t>
            </a:r>
            <a:r>
              <a:rPr lang="en-US" dirty="0" err="1"/>
              <a:t>ଈଶ୍ୱର</a:t>
            </a:r>
            <a:r>
              <a:rPr lang="en-US" dirty="0"/>
              <a:t> </a:t>
            </a:r>
            <a:r>
              <a:rPr lang="en-US" dirty="0" err="1"/>
              <a:t>ଆମକୁ</a:t>
            </a:r>
            <a:r>
              <a:rPr lang="en-US" dirty="0"/>
              <a:t> </a:t>
            </a:r>
            <a:r>
              <a:rPr lang="en-US" dirty="0" err="1"/>
              <a:t>ଯୋଗାଇ</a:t>
            </a:r>
            <a:r>
              <a:rPr lang="en-US" dirty="0"/>
              <a:t> </a:t>
            </a:r>
            <a:r>
              <a:rPr lang="en-US" dirty="0" err="1"/>
              <a:t>ଦେଇଥିବା</a:t>
            </a:r>
            <a:r>
              <a:rPr lang="en-US" dirty="0"/>
              <a:t> </a:t>
            </a:r>
            <a:r>
              <a:rPr lang="en-US" dirty="0" err="1"/>
              <a:t>ସମସ୍ତ</a:t>
            </a:r>
            <a:r>
              <a:rPr lang="en-US" dirty="0"/>
              <a:t> </a:t>
            </a:r>
            <a:r>
              <a:rPr lang="en-US" dirty="0" err="1"/>
              <a:t>ଯୁଦ୍ଧସଜ୍ଜା</a:t>
            </a:r>
            <a:r>
              <a:rPr lang="en-US" dirty="0"/>
              <a:t> </a:t>
            </a:r>
            <a:r>
              <a:rPr lang="en-US" dirty="0" err="1"/>
              <a:t>ପରିଧାନ</a:t>
            </a:r>
            <a:r>
              <a:rPr lang="en-US" dirty="0"/>
              <a:t> </a:t>
            </a:r>
            <a:r>
              <a:rPr lang="en-US" dirty="0" err="1"/>
              <a:t>କରିବା</a:t>
            </a:r>
            <a:r>
              <a:rPr lang="en-US" dirty="0"/>
              <a:t> (</a:t>
            </a:r>
            <a:r>
              <a:rPr lang="en-US" dirty="0" err="1"/>
              <a:t>ଏଫି</a:t>
            </a:r>
            <a:r>
              <a:rPr lang="en-US" dirty="0"/>
              <a:t> ୬:୧୦-୧୮)।</a:t>
            </a:r>
            <a:endParaRPr dirty="0"/>
          </a:p>
        </p:txBody>
      </p:sp>
      <p:sp>
        <p:nvSpPr>
          <p:cNvPr id="532" name="Google Shape;532;p11"/>
          <p:cNvSpPr txBox="1"/>
          <p:nvPr/>
        </p:nvSpPr>
        <p:spPr>
          <a:xfrm>
            <a:off x="4139380" y="3762883"/>
            <a:ext cx="8052600" cy="1015800"/>
          </a:xfrm>
          <a:prstGeom prst="rect">
            <a:avLst/>
          </a:prstGeom>
          <a:noFill/>
        </p:spPr>
        <p:txBody>
          <a:bodyPr wrap="square" rtlCol="0">
            <a:spAutoFit/>
          </a:bodyPr>
          <a:lstStyle>
            <a:defPPr>
              <a:defRPr lang="es-ES"/>
            </a:defPPr>
            <a:lvl1pPr>
              <a:spcBef>
                <a:spcPts val="600"/>
              </a:spcBef>
              <a:defRPr sz="2000" b="1">
                <a:solidFill>
                  <a:schemeClr val="bg1"/>
                </a:solidFill>
                <a:effectLst>
                  <a:glow rad="101600">
                    <a:srgbClr val="721A02"/>
                  </a:glow>
                  <a:outerShdw blurRad="38100" dist="38100" dir="2700000" algn="tl">
                    <a:srgbClr val="000000">
                      <a:alpha val="43137"/>
                    </a:srgbClr>
                  </a:outerShdw>
                </a:effectLst>
              </a:defRPr>
            </a:lvl1pPr>
          </a:lstStyle>
          <a:p>
            <a:r>
              <a:rPr lang="en-US" dirty="0" err="1"/>
              <a:t>ପ୍ରକୃତ</a:t>
            </a:r>
            <a:r>
              <a:rPr lang="en-US" dirty="0"/>
              <a:t> </a:t>
            </a:r>
            <a:r>
              <a:rPr lang="en-US" dirty="0" err="1"/>
              <a:t>ଭାବବାଣୀ</a:t>
            </a:r>
            <a:r>
              <a:rPr lang="en-US" dirty="0"/>
              <a:t> </a:t>
            </a:r>
            <a:r>
              <a:rPr lang="en-US" dirty="0" err="1"/>
              <a:t>ଈଶ୍ୱରଙ୍କ</a:t>
            </a:r>
            <a:r>
              <a:rPr lang="en-US" dirty="0"/>
              <a:t> </a:t>
            </a:r>
            <a:r>
              <a:rPr lang="en-US" dirty="0" err="1"/>
              <a:t>ବାକ୍ୟ</a:t>
            </a:r>
            <a:r>
              <a:rPr lang="en-US" dirty="0"/>
              <a:t> </a:t>
            </a:r>
            <a:r>
              <a:rPr lang="en-US" dirty="0" err="1"/>
              <a:t>ସହିତ</a:t>
            </a:r>
            <a:r>
              <a:rPr lang="en-US" dirty="0"/>
              <a:t> </a:t>
            </a:r>
            <a:r>
              <a:rPr lang="en-US" dirty="0" err="1"/>
              <a:t>ସମନ୍ୱିତ</a:t>
            </a:r>
            <a:r>
              <a:rPr lang="en-US" dirty="0"/>
              <a:t> </a:t>
            </a:r>
            <a:r>
              <a:rPr lang="en-US" dirty="0" err="1"/>
              <a:t>ରହେ</a:t>
            </a:r>
            <a:r>
              <a:rPr lang="en-US" dirty="0"/>
              <a:t>, </a:t>
            </a:r>
            <a:r>
              <a:rPr lang="en-US" dirty="0" err="1"/>
              <a:t>ଖ୍ରୀଷ୍ଟଙ୍କ</a:t>
            </a:r>
            <a:r>
              <a:rPr lang="en-US" dirty="0"/>
              <a:t> </a:t>
            </a:r>
            <a:r>
              <a:rPr lang="en-US" dirty="0" err="1"/>
              <a:t>ଆଡ଼କୁ</a:t>
            </a:r>
            <a:r>
              <a:rPr lang="en-US" dirty="0"/>
              <a:t> </a:t>
            </a:r>
            <a:r>
              <a:rPr lang="en-US" dirty="0" err="1"/>
              <a:t>ଅଙ୍ଗୁଳି</a:t>
            </a:r>
            <a:r>
              <a:rPr lang="en-US" dirty="0"/>
              <a:t> </a:t>
            </a:r>
            <a:r>
              <a:rPr lang="en-US" dirty="0" err="1"/>
              <a:t>ନିର୍ଦ୍ଦେଶ</a:t>
            </a:r>
            <a:r>
              <a:rPr lang="en-US" dirty="0"/>
              <a:t> </a:t>
            </a:r>
            <a:r>
              <a:rPr lang="en-US" dirty="0" err="1"/>
              <a:t>କରେ</a:t>
            </a:r>
            <a:r>
              <a:rPr lang="en-US" dirty="0"/>
              <a:t> </a:t>
            </a:r>
            <a:r>
              <a:rPr lang="en-US" dirty="0" err="1"/>
              <a:t>ଏବଂ</a:t>
            </a:r>
            <a:r>
              <a:rPr lang="en-US" dirty="0"/>
              <a:t> </a:t>
            </a:r>
            <a:r>
              <a:rPr lang="en-US" dirty="0" err="1"/>
              <a:t>ମଣ୍ଡଳୀକୁ</a:t>
            </a:r>
            <a:r>
              <a:rPr lang="en-US" dirty="0"/>
              <a:t> </a:t>
            </a:r>
            <a:r>
              <a:rPr lang="en-US" dirty="0" err="1"/>
              <a:t>ଗଠନ</a:t>
            </a:r>
            <a:r>
              <a:rPr lang="en-US" dirty="0"/>
              <a:t> </a:t>
            </a:r>
            <a:r>
              <a:rPr lang="en-US" dirty="0" err="1"/>
              <a:t>କରେ</a:t>
            </a:r>
            <a:r>
              <a:rPr lang="en-US" dirty="0"/>
              <a:t>; </a:t>
            </a:r>
            <a:r>
              <a:rPr lang="en-US" dirty="0" err="1"/>
              <a:t>ଅନ୍ୟପକ୍ଷରେ</a:t>
            </a:r>
            <a:r>
              <a:rPr lang="en-US" dirty="0"/>
              <a:t> </a:t>
            </a:r>
            <a:r>
              <a:rPr lang="en-US" dirty="0" err="1"/>
              <a:t>ଭଣ୍ଡ</a:t>
            </a:r>
            <a:r>
              <a:rPr lang="en-US" dirty="0"/>
              <a:t> </a:t>
            </a:r>
            <a:r>
              <a:rPr lang="en-US" dirty="0" err="1"/>
              <a:t>ଭାବବାଦୀମାନେ</a:t>
            </a:r>
            <a:r>
              <a:rPr lang="en-US" dirty="0"/>
              <a:t> </a:t>
            </a:r>
            <a:r>
              <a:rPr lang="en-US" dirty="0" err="1"/>
              <a:t>ବିଭାଜନକାରୀ</a:t>
            </a:r>
            <a:r>
              <a:rPr lang="en-US" dirty="0"/>
              <a:t> </a:t>
            </a:r>
            <a:r>
              <a:rPr lang="en-US" dirty="0" err="1"/>
              <a:t>ଶିକ୍ଷା</a:t>
            </a:r>
            <a:r>
              <a:rPr lang="en-US" dirty="0"/>
              <a:t> </a:t>
            </a:r>
            <a:r>
              <a:rPr lang="en-US" dirty="0" err="1"/>
              <a:t>ଏବଂ</a:t>
            </a:r>
            <a:r>
              <a:rPr lang="en-US" dirty="0"/>
              <a:t> </a:t>
            </a:r>
            <a:r>
              <a:rPr lang="en-US" dirty="0" err="1"/>
              <a:t>ସ୍ୱାର୍ଥପରତାକୁ</a:t>
            </a:r>
            <a:r>
              <a:rPr lang="en-US" dirty="0"/>
              <a:t> </a:t>
            </a:r>
            <a:r>
              <a:rPr lang="en-US" dirty="0" err="1"/>
              <a:t>ପ୍ରୋତ୍ସାହିତ</a:t>
            </a:r>
            <a:r>
              <a:rPr lang="en-US" dirty="0"/>
              <a:t> </a:t>
            </a:r>
            <a:r>
              <a:rPr lang="en-US" dirty="0" err="1"/>
              <a:t>କରନ୍ତି</a:t>
            </a:r>
            <a:r>
              <a:rPr lang="en-US" dirty="0"/>
              <a:t>।</a:t>
            </a:r>
            <a:endParaRPr dirty="0"/>
          </a:p>
        </p:txBody>
      </p:sp>
      <p:sp>
        <p:nvSpPr>
          <p:cNvPr id="533" name="Google Shape;533;p11"/>
          <p:cNvSpPr txBox="1"/>
          <p:nvPr/>
        </p:nvSpPr>
        <p:spPr>
          <a:xfrm>
            <a:off x="4139380" y="2600549"/>
            <a:ext cx="8052600" cy="1015800"/>
          </a:xfrm>
          <a:prstGeom prst="rect">
            <a:avLst/>
          </a:prstGeom>
          <a:noFill/>
        </p:spPr>
        <p:txBody>
          <a:bodyPr wrap="square" rtlCol="0">
            <a:spAutoFit/>
          </a:bodyPr>
          <a:lstStyle>
            <a:defPPr>
              <a:defRPr lang="es-ES"/>
            </a:defPPr>
            <a:lvl1pPr>
              <a:spcBef>
                <a:spcPts val="600"/>
              </a:spcBef>
              <a:defRPr sz="2000" b="1">
                <a:solidFill>
                  <a:schemeClr val="bg1"/>
                </a:solidFill>
                <a:effectLst>
                  <a:glow rad="101600">
                    <a:srgbClr val="721A02"/>
                  </a:glow>
                  <a:outerShdw blurRad="38100" dist="38100" dir="2700000" algn="tl">
                    <a:srgbClr val="000000">
                      <a:alpha val="43137"/>
                    </a:srgbClr>
                  </a:outerShdw>
                </a:effectLst>
              </a:defRPr>
            </a:lvl1pPr>
          </a:lstStyle>
          <a:p>
            <a:r>
              <a:rPr lang="en-US" dirty="0" err="1"/>
              <a:t>ପାଉଲ</a:t>
            </a:r>
            <a:r>
              <a:rPr lang="en-US" dirty="0"/>
              <a:t> </a:t>
            </a:r>
            <a:r>
              <a:rPr lang="en-US" dirty="0" err="1"/>
              <a:t>ଏଫିସସର</a:t>
            </a:r>
            <a:r>
              <a:rPr lang="en-US" dirty="0"/>
              <a:t> </a:t>
            </a:r>
            <a:r>
              <a:rPr lang="en-US" dirty="0" err="1"/>
              <a:t>ପ୍ରାଚୀନମାନଙ୍କୁ</a:t>
            </a:r>
            <a:r>
              <a:rPr lang="en-US" dirty="0"/>
              <a:t> </a:t>
            </a:r>
            <a:r>
              <a:rPr lang="en-US" dirty="0" err="1"/>
              <a:t>ଚେତାବନୀ</a:t>
            </a:r>
            <a:r>
              <a:rPr lang="en-US" dirty="0"/>
              <a:t> </a:t>
            </a:r>
            <a:r>
              <a:rPr lang="en-US" dirty="0" err="1"/>
              <a:t>ଦେଇଥିଲେ</a:t>
            </a:r>
            <a:r>
              <a:rPr lang="en-US" dirty="0"/>
              <a:t> </a:t>
            </a:r>
            <a:r>
              <a:rPr lang="en-US" dirty="0" err="1"/>
              <a:t>ଯେ</a:t>
            </a:r>
            <a:r>
              <a:rPr lang="en-US" dirty="0"/>
              <a:t> </a:t>
            </a:r>
            <a:r>
              <a:rPr lang="en-US" dirty="0" err="1"/>
              <a:t>ସେମାନଙ୍କ</a:t>
            </a:r>
            <a:r>
              <a:rPr lang="en-US" dirty="0"/>
              <a:t> </a:t>
            </a:r>
            <a:r>
              <a:rPr lang="en-US" dirty="0" err="1"/>
              <a:t>ମଧ୍ୟରୁ</a:t>
            </a:r>
            <a:r>
              <a:rPr lang="en-US" dirty="0"/>
              <a:t> "</a:t>
            </a:r>
            <a:r>
              <a:rPr lang="en-US" dirty="0" err="1"/>
              <a:t>ହିଂସ୍ରକ</a:t>
            </a:r>
            <a:r>
              <a:rPr lang="en-US" dirty="0"/>
              <a:t> </a:t>
            </a:r>
            <a:r>
              <a:rPr lang="en-US" dirty="0" err="1"/>
              <a:t>ବାଘ</a:t>
            </a:r>
            <a:r>
              <a:rPr lang="en-US" dirty="0"/>
              <a:t>" </a:t>
            </a:r>
            <a:r>
              <a:rPr lang="en-US" dirty="0" err="1"/>
              <a:t>ବାହାରିବେ</a:t>
            </a:r>
            <a:r>
              <a:rPr lang="en-US" dirty="0"/>
              <a:t> (</a:t>
            </a:r>
            <a:r>
              <a:rPr lang="en-US" dirty="0" err="1"/>
              <a:t>ପ୍ରେରିତ</a:t>
            </a:r>
            <a:r>
              <a:rPr lang="en-US" dirty="0"/>
              <a:t> ୨୦:୨୯)। </a:t>
            </a:r>
            <a:r>
              <a:rPr lang="en-US" dirty="0" err="1"/>
              <a:t>ସେ</a:t>
            </a:r>
            <a:r>
              <a:rPr lang="en-US" dirty="0"/>
              <a:t> </a:t>
            </a:r>
            <a:r>
              <a:rPr lang="en-US" dirty="0" err="1"/>
              <a:t>କରିନ୍ଥୀୟମାନଙ୍କୁ</a:t>
            </a:r>
            <a:r>
              <a:rPr lang="en-US" dirty="0"/>
              <a:t> "</a:t>
            </a:r>
            <a:r>
              <a:rPr lang="en-US" dirty="0" err="1"/>
              <a:t>ଭଣ୍ଡ</a:t>
            </a:r>
            <a:r>
              <a:rPr lang="en-US" dirty="0"/>
              <a:t> </a:t>
            </a:r>
            <a:r>
              <a:rPr lang="en-US" dirty="0" err="1"/>
              <a:t>ପ୍ରେରିତମାନଙ୍କ</a:t>
            </a:r>
            <a:r>
              <a:rPr lang="en-US" dirty="0"/>
              <a:t>" </a:t>
            </a:r>
            <a:r>
              <a:rPr lang="en-US" dirty="0" err="1"/>
              <a:t>ଅସ୍ତିତ୍</a:t>
            </a:r>
            <a:r>
              <a:rPr lang="en-US" dirty="0"/>
              <a:t>ୱ </a:t>
            </a:r>
            <a:r>
              <a:rPr lang="en-US" dirty="0" err="1"/>
              <a:t>ବିଷୟରେ</a:t>
            </a:r>
            <a:r>
              <a:rPr lang="en-US" dirty="0"/>
              <a:t> </a:t>
            </a:r>
            <a:r>
              <a:rPr lang="en-US" dirty="0" err="1"/>
              <a:t>ଚେତାବନୀ</a:t>
            </a:r>
            <a:r>
              <a:rPr lang="en-US" dirty="0"/>
              <a:t> </a:t>
            </a:r>
            <a:r>
              <a:rPr lang="en-US" dirty="0" err="1"/>
              <a:t>ଦେଇଥିଲେ</a:t>
            </a:r>
            <a:r>
              <a:rPr lang="en-US" dirty="0"/>
              <a:t> (୨ </a:t>
            </a:r>
            <a:r>
              <a:rPr lang="en-US" dirty="0" err="1"/>
              <a:t>କରିନ୍ଥୀୟ</a:t>
            </a:r>
            <a:r>
              <a:rPr lang="en-US" dirty="0"/>
              <a:t> ୧୧:୧୩)।</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23"/>
                                        </p:tgtEl>
                                        <p:attrNameLst>
                                          <p:attrName>style.visibility</p:attrName>
                                        </p:attrNameLst>
                                      </p:cBhvr>
                                      <p:to>
                                        <p:strVal val="visible"/>
                                      </p:to>
                                    </p:set>
                                    <p:animEffect transition="in" filter="fade">
                                      <p:cBhvr>
                                        <p:cTn id="7" dur="800"/>
                                        <p:tgtEl>
                                          <p:spTgt spid="523"/>
                                        </p:tgtEl>
                                      </p:cBhvr>
                                    </p:animEffect>
                                  </p:childTnLst>
                                </p:cTn>
                              </p:par>
                            </p:childTnLst>
                          </p:cTn>
                        </p:par>
                        <p:par>
                          <p:cTn id="8" fill="hold">
                            <p:stCondLst>
                              <p:cond delay="800"/>
                            </p:stCondLst>
                            <p:childTnLst>
                              <p:par>
                                <p:cTn id="9" presetID="10" presetClass="entr" presetSubtype="0" fill="hold" nodeType="afterEffect">
                                  <p:stCondLst>
                                    <p:cond delay="0"/>
                                  </p:stCondLst>
                                  <p:childTnLst>
                                    <p:set>
                                      <p:cBhvr>
                                        <p:cTn id="10" dur="1" fill="hold">
                                          <p:stCondLst>
                                            <p:cond delay="0"/>
                                          </p:stCondLst>
                                        </p:cTn>
                                        <p:tgtEl>
                                          <p:spTgt spid="524"/>
                                        </p:tgtEl>
                                        <p:attrNameLst>
                                          <p:attrName>style.visibility</p:attrName>
                                        </p:attrNameLst>
                                      </p:cBhvr>
                                      <p:to>
                                        <p:strVal val="visible"/>
                                      </p:to>
                                    </p:set>
                                    <p:animEffect transition="in" filter="fade">
                                      <p:cBhvr>
                                        <p:cTn id="11" dur="500"/>
                                        <p:tgtEl>
                                          <p:spTgt spid="52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529"/>
                                        </p:tgtEl>
                                        <p:attrNameLst>
                                          <p:attrName>style.visibility</p:attrName>
                                        </p:attrNameLst>
                                      </p:cBhvr>
                                      <p:to>
                                        <p:strVal val="visible"/>
                                      </p:to>
                                    </p:set>
                                    <p:anim calcmode="lin" valueType="num">
                                      <p:cBhvr additive="base">
                                        <p:cTn id="16" dur="500"/>
                                        <p:tgtEl>
                                          <p:spTgt spid="529"/>
                                        </p:tgtEl>
                                        <p:attrNameLst>
                                          <p:attrName>ppt_x</p:attrName>
                                        </p:attrNameLst>
                                      </p:cBhvr>
                                      <p:tavLst>
                                        <p:tav tm="0">
                                          <p:val>
                                            <p:strVal val="#ppt_x-1"/>
                                          </p:val>
                                        </p:tav>
                                        <p:tav tm="100000">
                                          <p:val>
                                            <p:strVal val="#ppt_x"/>
                                          </p:val>
                                        </p:tav>
                                      </p:tavLst>
                                    </p:anim>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525"/>
                                        </p:tgtEl>
                                        <p:attrNameLst>
                                          <p:attrName>style.visibility</p:attrName>
                                        </p:attrNameLst>
                                      </p:cBhvr>
                                      <p:to>
                                        <p:strVal val="visible"/>
                                      </p:to>
                                    </p:set>
                                    <p:animEffect transition="in" filter="fade">
                                      <p:cBhvr>
                                        <p:cTn id="20" dur="500"/>
                                        <p:tgtEl>
                                          <p:spTgt spid="52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33"/>
                                        </p:tgtEl>
                                        <p:attrNameLst>
                                          <p:attrName>style.visibility</p:attrName>
                                        </p:attrNameLst>
                                      </p:cBhvr>
                                      <p:to>
                                        <p:strVal val="visible"/>
                                      </p:to>
                                    </p:set>
                                    <p:animEffect transition="in" filter="fade">
                                      <p:cBhvr>
                                        <p:cTn id="25" dur="500"/>
                                        <p:tgtEl>
                                          <p:spTgt spid="53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26"/>
                                        </p:tgtEl>
                                        <p:attrNameLst>
                                          <p:attrName>style.visibility</p:attrName>
                                        </p:attrNameLst>
                                      </p:cBhvr>
                                      <p:to>
                                        <p:strVal val="visible"/>
                                      </p:to>
                                    </p:set>
                                    <p:animEffect transition="in" filter="fade">
                                      <p:cBhvr>
                                        <p:cTn id="30" dur="750"/>
                                        <p:tgtEl>
                                          <p:spTgt spid="526"/>
                                        </p:tgtEl>
                                      </p:cBhvr>
                                    </p:animEffect>
                                  </p:childTnLst>
                                </p:cTn>
                              </p:par>
                            </p:childTnLst>
                          </p:cTn>
                        </p:par>
                        <p:par>
                          <p:cTn id="31" fill="hold">
                            <p:stCondLst>
                              <p:cond delay="750"/>
                            </p:stCondLst>
                            <p:childTnLst>
                              <p:par>
                                <p:cTn id="32" presetID="10" presetClass="entr" presetSubtype="0" fill="hold" nodeType="afterEffect">
                                  <p:stCondLst>
                                    <p:cond delay="0"/>
                                  </p:stCondLst>
                                  <p:childTnLst>
                                    <p:set>
                                      <p:cBhvr>
                                        <p:cTn id="33" dur="1" fill="hold">
                                          <p:stCondLst>
                                            <p:cond delay="0"/>
                                          </p:stCondLst>
                                        </p:cTn>
                                        <p:tgtEl>
                                          <p:spTgt spid="532"/>
                                        </p:tgtEl>
                                        <p:attrNameLst>
                                          <p:attrName>style.visibility</p:attrName>
                                        </p:attrNameLst>
                                      </p:cBhvr>
                                      <p:to>
                                        <p:strVal val="visible"/>
                                      </p:to>
                                    </p:set>
                                    <p:animEffect transition="in" filter="fade">
                                      <p:cBhvr>
                                        <p:cTn id="34" dur="500"/>
                                        <p:tgtEl>
                                          <p:spTgt spid="532"/>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527"/>
                                        </p:tgtEl>
                                        <p:attrNameLst>
                                          <p:attrName>style.visibility</p:attrName>
                                        </p:attrNameLst>
                                      </p:cBhvr>
                                      <p:to>
                                        <p:strVal val="visible"/>
                                      </p:to>
                                    </p:set>
                                    <p:anim calcmode="lin" valueType="num">
                                      <p:cBhvr additive="base">
                                        <p:cTn id="39" dur="500"/>
                                        <p:tgtEl>
                                          <p:spTgt spid="527"/>
                                        </p:tgtEl>
                                        <p:attrNameLst>
                                          <p:attrName>ppt_x</p:attrName>
                                        </p:attrNameLst>
                                      </p:cBhvr>
                                      <p:tavLst>
                                        <p:tav tm="0">
                                          <p:val>
                                            <p:strVal val="#ppt_x-1"/>
                                          </p:val>
                                        </p:tav>
                                        <p:tav tm="100000">
                                          <p:val>
                                            <p:strVal val="#ppt_x"/>
                                          </p:val>
                                        </p:tav>
                                      </p:tavLst>
                                    </p:anim>
                                  </p:childTnLst>
                                </p:cTn>
                              </p:par>
                              <p:par>
                                <p:cTn id="40" presetID="2" presetClass="entr" presetSubtype="8" fill="hold" nodeType="withEffect">
                                  <p:stCondLst>
                                    <p:cond delay="0"/>
                                  </p:stCondLst>
                                  <p:childTnLst>
                                    <p:set>
                                      <p:cBhvr>
                                        <p:cTn id="41" dur="1" fill="hold">
                                          <p:stCondLst>
                                            <p:cond delay="0"/>
                                          </p:stCondLst>
                                        </p:cTn>
                                        <p:tgtEl>
                                          <p:spTgt spid="530"/>
                                        </p:tgtEl>
                                        <p:attrNameLst>
                                          <p:attrName>style.visibility</p:attrName>
                                        </p:attrNameLst>
                                      </p:cBhvr>
                                      <p:to>
                                        <p:strVal val="visible"/>
                                      </p:to>
                                    </p:set>
                                    <p:anim calcmode="lin" valueType="num">
                                      <p:cBhvr additive="base">
                                        <p:cTn id="42" dur="500"/>
                                        <p:tgtEl>
                                          <p:spTgt spid="530"/>
                                        </p:tgtEl>
                                        <p:attrNameLst>
                                          <p:attrName>ppt_x</p:attrName>
                                        </p:attrNameLst>
                                      </p:cBhvr>
                                      <p:tavLst>
                                        <p:tav tm="0">
                                          <p:val>
                                            <p:strVal val="#ppt_x-1"/>
                                          </p:val>
                                        </p:tav>
                                        <p:tav tm="100000">
                                          <p:val>
                                            <p:strVal val="#ppt_x"/>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nodeType="clickEffect">
                                  <p:stCondLst>
                                    <p:cond delay="0"/>
                                  </p:stCondLst>
                                  <p:childTnLst>
                                    <p:set>
                                      <p:cBhvr>
                                        <p:cTn id="46" dur="1" fill="hold">
                                          <p:stCondLst>
                                            <p:cond delay="0"/>
                                          </p:stCondLst>
                                        </p:cTn>
                                        <p:tgtEl>
                                          <p:spTgt spid="528"/>
                                        </p:tgtEl>
                                        <p:attrNameLst>
                                          <p:attrName>style.visibility</p:attrName>
                                        </p:attrNameLst>
                                      </p:cBhvr>
                                      <p:to>
                                        <p:strVal val="visible"/>
                                      </p:to>
                                    </p:set>
                                    <p:anim calcmode="lin" valueType="num">
                                      <p:cBhvr additive="base">
                                        <p:cTn id="47" dur="500"/>
                                        <p:tgtEl>
                                          <p:spTgt spid="528"/>
                                        </p:tgtEl>
                                        <p:attrNameLst>
                                          <p:attrName>ppt_x</p:attrName>
                                        </p:attrNameLst>
                                      </p:cBhvr>
                                      <p:tavLst>
                                        <p:tav tm="0">
                                          <p:val>
                                            <p:strVal val="#ppt_x+1"/>
                                          </p:val>
                                        </p:tav>
                                        <p:tav tm="100000">
                                          <p:val>
                                            <p:strVal val="#ppt_x"/>
                                          </p:val>
                                        </p:tav>
                                      </p:tavLst>
                                    </p:anim>
                                  </p:childTnLst>
                                </p:cTn>
                              </p:par>
                              <p:par>
                                <p:cTn id="48" presetID="2" presetClass="entr" presetSubtype="2" fill="hold" nodeType="withEffect">
                                  <p:stCondLst>
                                    <p:cond delay="0"/>
                                  </p:stCondLst>
                                  <p:childTnLst>
                                    <p:set>
                                      <p:cBhvr>
                                        <p:cTn id="49" dur="1" fill="hold">
                                          <p:stCondLst>
                                            <p:cond delay="0"/>
                                          </p:stCondLst>
                                        </p:cTn>
                                        <p:tgtEl>
                                          <p:spTgt spid="531"/>
                                        </p:tgtEl>
                                        <p:attrNameLst>
                                          <p:attrName>style.visibility</p:attrName>
                                        </p:attrNameLst>
                                      </p:cBhvr>
                                      <p:to>
                                        <p:strVal val="visible"/>
                                      </p:to>
                                    </p:set>
                                    <p:anim calcmode="lin" valueType="num">
                                      <p:cBhvr additive="base">
                                        <p:cTn id="50" dur="500"/>
                                        <p:tgtEl>
                                          <p:spTgt spid="53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alphaModFix/>
          </a:blip>
          <a:stretch>
            <a:fillRect/>
          </a:stretch>
        </a:blipFill>
        <a:effectLst/>
      </p:bgPr>
    </p:bg>
    <p:spTree>
      <p:nvGrpSpPr>
        <p:cNvPr id="1" name="Shape 534"/>
        <p:cNvGrpSpPr/>
        <p:nvPr/>
      </p:nvGrpSpPr>
      <p:grpSpPr>
        <a:xfrm>
          <a:off x="0" y="0"/>
          <a:ext cx="0" cy="0"/>
          <a:chOff x="0" y="0"/>
          <a:chExt cx="0" cy="0"/>
        </a:xfrm>
      </p:grpSpPr>
      <p:sp>
        <p:nvSpPr>
          <p:cNvPr id="535" name="Google Shape;535;p12"/>
          <p:cNvSpPr txBox="1"/>
          <p:nvPr/>
        </p:nvSpPr>
        <p:spPr>
          <a:xfrm>
            <a:off x="2337158" y="848694"/>
            <a:ext cx="7573800" cy="494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1">
                <a:latin typeface="Constantia"/>
                <a:ea typeface="Constantia"/>
                <a:cs typeface="Constantia"/>
                <a:sym typeface="Constantia"/>
              </a:rPr>
              <a:t>​"କୁଳପତି, ଭାବବାଦୀ ଏବଂ ପ୍ରେରିତମାନେ ପବିତ୍ର ଆତ୍ମାଙ୍କ ଦ୍ୱାରା ପ୍ରେରିତ ହୋଇ କଥା କହିଥିଲେ, ଏବଂ ସେମାନେ ସ୍ପଷ୍ଟ ଭାବରେ ଉଲ୍ଲେଖ କରିଥିଲେ ଯେ ସେମାନେ ନିଜ ଶକ୍ତିରେ କିମ୍ବା ନିଜ ନାମରେ କହି ନ ଥିଲେ। ସେମାନଙ୍କ ଉଦ୍ଦେଶ୍ୟ ଥିଲା ଯେ କୌଣସି ଶ୍ରେୟ ଯେପରି ସେମାନଙ୍କୁ ନ ମିଳୁ, ଏବଂ କେହି ଯେପରି ସେମାନଙ୍କୁ କୌଣସି ବିଷୟର ଉତ୍ସ ବୋଲି ନ ଭାବନ୍ତୁ ଯାହା ଉପରେ ସେମାନେ ଗର୍ବ କରିପାରିବେ। ସେମାନେ ଈଶ୍ୱରଙ୍କ ଗୌରବ ରକ୍ଷା ପାଇଁ ଉତ୍ସାହୀ ଥିଲେ, କାରଣ ସମସ୍ତ ପ୍ରଶଂସା କେବଳ ତାଙ୍କର ହିଁ ପ୍ରାପ୍ୟ। ସେମାନେ ଘୋଷଣା କରିଥିଲେ ଯେ ସେମାନଙ୍କର ସାମର୍ଥ୍ୟ ଏବଂ ସେମାନେ ଆଣିଥିବା ବାର୍ତ୍ତା ଈଶ୍ୱରଙ୍କ ଶକ୍ତିର ପ୍ରତିନିଧି ଭାବରେ ସେମାନଙ୍କୁ ପ୍ରଦାନ କରାଯାଇଥିଲା। ଈଶ୍ୱର ହିଁ ସେମାନଙ୍କର ଅଧିକାର ଏବଂ ପର୍ଯ୍ୟାପ୍ତତା ଥିଲେ।”</a:t>
            </a:r>
            <a:endParaRPr/>
          </a:p>
        </p:txBody>
      </p:sp>
      <p:sp>
        <p:nvSpPr>
          <p:cNvPr id="536" name="Google Shape;536;p12"/>
          <p:cNvSpPr txBox="1"/>
          <p:nvPr/>
        </p:nvSpPr>
        <p:spPr>
          <a:xfrm>
            <a:off x="6564887" y="6034623"/>
            <a:ext cx="3464400" cy="342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0" u="none" strike="noStrike" cap="none">
                <a:solidFill>
                  <a:srgbClr val="000000"/>
                </a:solidFill>
                <a:latin typeface="Arial"/>
                <a:ea typeface="Arial"/>
                <a:cs typeface="Arial"/>
                <a:sym typeface="Arial"/>
              </a:rPr>
              <a:t>EGW (To Be Like Jesus, July 30)</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35"/>
                                        </p:tgtEl>
                                        <p:attrNameLst>
                                          <p:attrName>style.visibility</p:attrName>
                                        </p:attrNameLst>
                                      </p:cBhvr>
                                      <p:to>
                                        <p:strVal val="visible"/>
                                      </p:to>
                                    </p:set>
                                    <p:animEffect transition="in" filter="fade">
                                      <p:cBhvr>
                                        <p:cTn id="7" dur="500"/>
                                        <p:tgtEl>
                                          <p:spTgt spid="535"/>
                                        </p:tgtEl>
                                      </p:cBhvr>
                                    </p:animEffect>
                                  </p:childTnLst>
                                </p:cTn>
                              </p:par>
                              <p:par>
                                <p:cTn id="8" presetID="10" presetClass="entr" presetSubtype="0" fill="hold" nodeType="withEffect">
                                  <p:stCondLst>
                                    <p:cond delay="0"/>
                                  </p:stCondLst>
                                  <p:childTnLst>
                                    <p:set>
                                      <p:cBhvr>
                                        <p:cTn id="9" dur="1" fill="hold">
                                          <p:stCondLst>
                                            <p:cond delay="0"/>
                                          </p:stCondLst>
                                        </p:cTn>
                                        <p:tgtEl>
                                          <p:spTgt spid="536"/>
                                        </p:tgtEl>
                                        <p:attrNameLst>
                                          <p:attrName>style.visibility</p:attrName>
                                        </p:attrNameLst>
                                      </p:cBhvr>
                                      <p:to>
                                        <p:strVal val="visible"/>
                                      </p:to>
                                    </p:set>
                                    <p:animEffect transition="in" filter="fade">
                                      <p:cBhvr>
                                        <p:cTn id="10" dur="500"/>
                                        <p:tgtEl>
                                          <p:spTgt spid="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alphaModFix/>
          </a:blip>
          <a:stretch>
            <a:fillRect/>
          </a:stretch>
        </a:blipFill>
        <a:effectLst/>
      </p:bgPr>
    </p:bg>
    <p:spTree>
      <p:nvGrpSpPr>
        <p:cNvPr id="1" name="Shape 537"/>
        <p:cNvGrpSpPr/>
        <p:nvPr/>
      </p:nvGrpSpPr>
      <p:grpSpPr>
        <a:xfrm>
          <a:off x="0" y="0"/>
          <a:ext cx="0" cy="0"/>
          <a:chOff x="0" y="0"/>
          <a:chExt cx="0" cy="0"/>
        </a:xfrm>
      </p:grpSpPr>
      <p:pic>
        <p:nvPicPr>
          <p:cNvPr id="538" name="Google Shape;538;p13"/>
          <p:cNvPicPr preferRelativeResize="0"/>
          <p:nvPr/>
        </p:nvPicPr>
        <p:blipFill rotWithShape="1">
          <a:blip r:embed="rId3">
            <a:alphaModFix amt="28000"/>
          </a:blip>
          <a:srcRect/>
          <a:stretch/>
        </p:blipFill>
        <p:spPr>
          <a:xfrm>
            <a:off x="9744075" y="4061496"/>
            <a:ext cx="2253862" cy="2610270"/>
          </a:xfrm>
          <a:prstGeom prst="rect">
            <a:avLst/>
          </a:prstGeom>
          <a:noFill/>
          <a:ln>
            <a:noFill/>
          </a:ln>
        </p:spPr>
      </p:pic>
      <p:sp>
        <p:nvSpPr>
          <p:cNvPr id="539" name="Google Shape;539;p13"/>
          <p:cNvSpPr txBox="1"/>
          <p:nvPr/>
        </p:nvSpPr>
        <p:spPr>
          <a:xfrm>
            <a:off x="0" y="0"/>
            <a:ext cx="12192000" cy="582900"/>
          </a:xfrm>
          <a:prstGeom prst="rect">
            <a:avLst/>
          </a:prstGeom>
          <a:noFill/>
        </p:spPr>
        <p:txBody>
          <a:bodyPr wrap="square" rtlCol="0">
            <a:spAutoFit/>
          </a:bodyPr>
          <a:lstStyle>
            <a:defPPr>
              <a:defRPr lang="es-ES"/>
            </a:defPPr>
            <a:lvl1pPr algn="ctr">
              <a:defRPr sz="4000" b="1">
                <a:ln w="6600">
                  <a:solidFill>
                    <a:schemeClr val="accent2"/>
                  </a:solidFill>
                  <a:prstDash val="solid"/>
                </a:ln>
                <a:solidFill>
                  <a:srgbClr val="FFFFFF"/>
                </a:solidFill>
                <a:effectLst>
                  <a:outerShdw dist="38100" dir="2700000" algn="tl" rotWithShape="0">
                    <a:srgbClr val="5F3B1F"/>
                  </a:outerShdw>
                </a:effectLst>
              </a:defRPr>
            </a:lvl1pPr>
          </a:lstStyle>
          <a:p>
            <a:r>
              <a:rPr lang="en-US" dirty="0" err="1"/>
              <a:t>ପରିଶିଷ୍ଟ</a:t>
            </a:r>
            <a:r>
              <a:rPr lang="en-US" dirty="0"/>
              <a:t>: </a:t>
            </a:r>
            <a:r>
              <a:rPr lang="en-US" dirty="0" err="1">
                <a:effectLst>
                  <a:outerShdw dist="38100" dir="2700000" algn="tl" rotWithShape="0">
                    <a:srgbClr val="FFCC00"/>
                  </a:outerShdw>
                </a:effectLst>
              </a:rPr>
              <a:t>ଏଲେନ୍</a:t>
            </a:r>
            <a:r>
              <a:rPr lang="en-US" dirty="0">
                <a:effectLst>
                  <a:outerShdw dist="38100" dir="2700000" algn="tl" rotWithShape="0">
                    <a:srgbClr val="FFCC00"/>
                  </a:outerShdw>
                </a:effectLst>
              </a:rPr>
              <a:t> </a:t>
            </a:r>
            <a:r>
              <a:rPr lang="en-US" dirty="0" err="1">
                <a:effectLst>
                  <a:outerShdw dist="38100" dir="2700000" algn="tl" rotWithShape="0">
                    <a:srgbClr val="FFCC00"/>
                  </a:outerShdw>
                </a:effectLst>
              </a:rPr>
              <a:t>ଜି</a:t>
            </a:r>
            <a:r>
              <a:rPr lang="en-US" dirty="0">
                <a:effectLst>
                  <a:outerShdw dist="38100" dir="2700000" algn="tl" rotWithShape="0">
                    <a:srgbClr val="FFCC00"/>
                  </a:outerShdw>
                </a:effectLst>
              </a:rPr>
              <a:t>. </a:t>
            </a:r>
            <a:r>
              <a:rPr lang="en-US" dirty="0" err="1">
                <a:effectLst>
                  <a:outerShdw dist="38100" dir="2700000" algn="tl" rotWithShape="0">
                    <a:srgbClr val="FFCC00"/>
                  </a:outerShdw>
                </a:effectLst>
              </a:rPr>
              <a:t>ହ୍ୱାଇଟ୍‌ଙ୍କ</a:t>
            </a:r>
            <a:r>
              <a:rPr lang="en-US" dirty="0">
                <a:effectLst>
                  <a:outerShdw dist="38100" dir="2700000" algn="tl" rotWithShape="0">
                    <a:srgbClr val="FFCC00"/>
                  </a:outerShdw>
                </a:effectLst>
              </a:rPr>
              <a:t> </a:t>
            </a:r>
            <a:r>
              <a:rPr lang="en-US" dirty="0" err="1">
                <a:effectLst>
                  <a:outerShdw dist="38100" dir="2700000" algn="tl" rotWithShape="0">
                    <a:srgbClr val="FFCC00"/>
                  </a:outerShdw>
                </a:effectLst>
              </a:rPr>
              <a:t>ସେବାକାର୍ଯ୍ୟର</a:t>
            </a:r>
            <a:r>
              <a:rPr lang="en-US" dirty="0">
                <a:effectLst>
                  <a:outerShdw dist="38100" dir="2700000" algn="tl" rotWithShape="0">
                    <a:srgbClr val="FFCC00"/>
                  </a:outerShdw>
                </a:effectLst>
              </a:rPr>
              <a:t> </a:t>
            </a:r>
            <a:r>
              <a:rPr lang="en-US" dirty="0" err="1">
                <a:effectLst>
                  <a:outerShdw dist="38100" dir="2700000" algn="tl" rotWithShape="0">
                    <a:srgbClr val="FFCC00"/>
                  </a:outerShdw>
                </a:effectLst>
              </a:rPr>
              <a:t>ମୁଖ୍ୟ</a:t>
            </a:r>
            <a:r>
              <a:rPr lang="en-US" dirty="0">
                <a:effectLst>
                  <a:outerShdw dist="38100" dir="2700000" algn="tl" rotWithShape="0">
                    <a:srgbClr val="FFCC00"/>
                  </a:outerShdw>
                </a:effectLst>
              </a:rPr>
              <a:t> </a:t>
            </a:r>
            <a:r>
              <a:rPr lang="en-US" dirty="0" err="1">
                <a:effectLst>
                  <a:outerShdw dist="38100" dir="2700000" algn="tl" rotWithShape="0">
                    <a:srgbClr val="FFCC00"/>
                  </a:outerShdw>
                </a:effectLst>
              </a:rPr>
              <a:t>ନୀତିସମୂହ</a:t>
            </a:r>
            <a:endParaRPr dirty="0">
              <a:effectLst>
                <a:outerShdw dist="38100" dir="2700000" algn="tl" rotWithShape="0">
                  <a:srgbClr val="FFCC00"/>
                </a:outerShdw>
              </a:effectLst>
              <a:sym typeface="Arial"/>
            </a:endParaRPr>
          </a:p>
        </p:txBody>
      </p:sp>
      <p:sp>
        <p:nvSpPr>
          <p:cNvPr id="540" name="Google Shape;540;p13"/>
          <p:cNvSpPr txBox="1"/>
          <p:nvPr/>
        </p:nvSpPr>
        <p:spPr>
          <a:xfrm>
            <a:off x="276225" y="696316"/>
            <a:ext cx="81030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a:t>ଏଲେନ୍ ଜି. ହ୍ୱାଇଟ୍‌ଙ୍କ ସେବାକାର୍ଯ୍ୟର ଦୁଇଟି ମୌଳିକ ଲକ୍ଷ୍ୟ ଥିଲା: ଲୋକମାନଙ୍କୁ ଯୀଶୁଙ୍କ ନିକଟକୁ ଆଣିବା; ଏବଂ ସେମାନଙ୍କର ଧ୍ୟାନ ବାଇବଲ ପ୍ରତି ଆକର୍ଷିତ କରିବା।</a:t>
            </a:r>
            <a:endParaRPr/>
          </a:p>
        </p:txBody>
      </p:sp>
      <p:pic>
        <p:nvPicPr>
          <p:cNvPr id="541" name="Google Shape;541;p13"/>
          <p:cNvPicPr preferRelativeResize="0"/>
          <p:nvPr/>
        </p:nvPicPr>
        <p:blipFill rotWithShape="1">
          <a:blip r:embed="rId4"/>
          <a:srcRect/>
          <a:stretch/>
        </p:blipFill>
        <p:spPr>
          <a:xfrm>
            <a:off x="437029" y="2854955"/>
            <a:ext cx="2687100" cy="3584100"/>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42" name="Google Shape;542;p13"/>
          <p:cNvPicPr preferRelativeResize="0"/>
          <p:nvPr/>
        </p:nvPicPr>
        <p:blipFill rotWithShape="1">
          <a:blip r:embed="rId5"/>
          <a:srcRect/>
          <a:stretch/>
        </p:blipFill>
        <p:spPr>
          <a:xfrm>
            <a:off x="8445880" y="808004"/>
            <a:ext cx="3375900" cy="3155400"/>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43" name="Google Shape;543;p13"/>
          <p:cNvSpPr txBox="1"/>
          <p:nvPr/>
        </p:nvSpPr>
        <p:spPr>
          <a:xfrm>
            <a:off x="3238371" y="4424484"/>
            <a:ext cx="6258000" cy="224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5C3C4C"/>
              </a:buClr>
              <a:buSzPts val="2000"/>
              <a:buFont typeface="Arial"/>
              <a:buNone/>
            </a:pPr>
            <a:r>
              <a:rPr lang="en-US" sz="2000" b="1">
                <a:solidFill>
                  <a:srgbClr val="5C3C4C"/>
                </a:solidFill>
              </a:rPr>
              <a:t>ଦ୍ୱିତୀୟ ଆଧାର: ବାଇବଲ</a:t>
            </a:r>
            <a:endParaRPr/>
          </a:p>
          <a:p>
            <a:pPr marL="0" marR="0" lvl="0" indent="0" algn="l" rtl="0">
              <a:lnSpc>
                <a:spcPct val="100000"/>
              </a:lnSpc>
              <a:spcBef>
                <a:spcPts val="0"/>
              </a:spcBef>
              <a:spcAft>
                <a:spcPts val="0"/>
              </a:spcAft>
              <a:buClr>
                <a:srgbClr val="000000"/>
              </a:buClr>
              <a:buSzPts val="2000"/>
              <a:buFont typeface="Arial"/>
              <a:buNone/>
            </a:pPr>
            <a:r>
              <a:rPr lang="en-US" sz="2000" b="1"/>
              <a:t>ଏଲେନ୍ କେବେହେଲେ ଦାବି କରି ନ ଥିଲେ ଯେ ତାଙ୍କ ଲେଖାଗୁଡ଼ିକ ବାଇବଲଠାରୁ ଶ୍ରେଷ୍ଠ, ବରଂ ସେ ସର୍ବଦା ତାଗିଦ୍ କରିଥିଲେ ଯେ ସେଗୁଡ଼ିକୁ ବାଇବଲ ଦ୍ୱାରା ପରୀକ୍ଷା କରାଯାଉ। ପ୍ରଭୁଙ୍କ ଦୂତ ଭାବରେ, ସେ ନିଜକୁ ଏକ "କ୍ଷୁଦ୍ର ଆଲୋକ" ବୋଲି ବିବେଚନା କରୁଥିଲେ ଯାହା ଲୋକମାନଙ୍କୁ "ମହାନ ଆଲୋକ" ଅର୍ଥାତ୍ ବାଇବଲ ଆଡ଼କୁ ପରିଚାଳିତ କରେ</a:t>
            </a:r>
            <a:r>
              <a:rPr lang="en-US" sz="2000" b="1" i="0" u="none" strike="noStrike" cap="none">
                <a:solidFill>
                  <a:srgbClr val="000000"/>
                </a:solidFill>
                <a:latin typeface="Arial"/>
                <a:ea typeface="Arial"/>
                <a:cs typeface="Arial"/>
                <a:sym typeface="Arial"/>
              </a:rPr>
              <a:t> </a:t>
            </a:r>
            <a:r>
              <a:rPr lang="en-US" sz="1600" b="1" i="0" u="none" strike="noStrike" cap="none">
                <a:solidFill>
                  <a:srgbClr val="000000"/>
                </a:solidFill>
                <a:latin typeface="Arial"/>
                <a:ea typeface="Arial"/>
                <a:cs typeface="Arial"/>
                <a:sym typeface="Arial"/>
              </a:rPr>
              <a:t>(Selected Messages, vol. 3, p. 29)</a:t>
            </a:r>
            <a:r>
              <a:rPr lang="en-US" sz="2000" b="1" i="0" u="none" strike="noStrike" cap="none">
                <a:solidFill>
                  <a:srgbClr val="000000"/>
                </a:solidFill>
                <a:latin typeface="Arial"/>
                <a:ea typeface="Arial"/>
                <a:cs typeface="Arial"/>
                <a:sym typeface="Arial"/>
              </a:rPr>
              <a:t>.</a:t>
            </a:r>
            <a:endParaRPr/>
          </a:p>
        </p:txBody>
      </p:sp>
      <p:pic>
        <p:nvPicPr>
          <p:cNvPr id="544" name="Google Shape;544;p13"/>
          <p:cNvPicPr preferRelativeResize="0"/>
          <p:nvPr/>
        </p:nvPicPr>
        <p:blipFill rotWithShape="1">
          <a:blip r:embed="rId6"/>
          <a:srcRect/>
          <a:stretch/>
        </p:blipFill>
        <p:spPr>
          <a:xfrm>
            <a:off x="4027678" y="2807330"/>
            <a:ext cx="3514800" cy="1506300"/>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45" name="Google Shape;545;p13"/>
          <p:cNvSpPr txBox="1"/>
          <p:nvPr/>
        </p:nvSpPr>
        <p:spPr>
          <a:xfrm>
            <a:off x="276225" y="1404202"/>
            <a:ext cx="8103000" cy="163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F6D99"/>
              </a:buClr>
              <a:buSzPts val="2000"/>
              <a:buFont typeface="Arial"/>
              <a:buNone/>
            </a:pPr>
            <a:r>
              <a:rPr lang="en-US" sz="2000" b="1" dirty="0" err="1">
                <a:solidFill>
                  <a:srgbClr val="1F6D99"/>
                </a:solidFill>
              </a:rPr>
              <a:t>ପ୍ରଥମ</a:t>
            </a:r>
            <a:r>
              <a:rPr lang="en-US" sz="2000" b="1" dirty="0">
                <a:solidFill>
                  <a:srgbClr val="1F6D99"/>
                </a:solidFill>
              </a:rPr>
              <a:t> </a:t>
            </a:r>
            <a:r>
              <a:rPr lang="en-US" sz="2000" b="1" dirty="0" err="1">
                <a:solidFill>
                  <a:srgbClr val="1F6D99"/>
                </a:solidFill>
              </a:rPr>
              <a:t>ଆଧାର</a:t>
            </a:r>
            <a:r>
              <a:rPr lang="en-US" sz="2000" b="1" dirty="0">
                <a:solidFill>
                  <a:srgbClr val="1F6D99"/>
                </a:solidFill>
              </a:rPr>
              <a:t>: </a:t>
            </a:r>
            <a:r>
              <a:rPr lang="en-US" sz="2000" b="1" dirty="0" err="1">
                <a:solidFill>
                  <a:srgbClr val="1F6D99"/>
                </a:solidFill>
              </a:rPr>
              <a:t>ଯୀଶୁ</a:t>
            </a:r>
            <a:endParaRPr dirty="0"/>
          </a:p>
          <a:p>
            <a:pPr marL="0" marR="0" lvl="0" indent="0" algn="l" rtl="0">
              <a:spcBef>
                <a:spcPts val="0"/>
              </a:spcBef>
              <a:spcAft>
                <a:spcPts val="0"/>
              </a:spcAft>
              <a:buNone/>
            </a:pPr>
            <a:r>
              <a:rPr lang="en-US" sz="2000" b="1" dirty="0"/>
              <a:t>୧୮୮୮ </a:t>
            </a:r>
            <a:r>
              <a:rPr lang="en-US" sz="2000" b="1" dirty="0" err="1"/>
              <a:t>ମସିହାର</a:t>
            </a:r>
            <a:r>
              <a:rPr lang="en-US" sz="2000" b="1" dirty="0"/>
              <a:t> </a:t>
            </a:r>
            <a:r>
              <a:rPr lang="en-US" sz="2000" b="1" dirty="0" err="1"/>
              <a:t>ମହାସଭା</a:t>
            </a:r>
            <a:r>
              <a:rPr lang="en-US" sz="2000" b="1" dirty="0"/>
              <a:t> </a:t>
            </a:r>
            <a:r>
              <a:rPr lang="en-US" sz="2000" b="1" dirty="0" err="1"/>
              <a:t>ପରେ</a:t>
            </a:r>
            <a:r>
              <a:rPr lang="en-US" sz="2000" b="1" dirty="0"/>
              <a:t>, </a:t>
            </a:r>
            <a:r>
              <a:rPr lang="en-US" sz="2000" b="1" dirty="0" err="1"/>
              <a:t>ଯେତେବେଳେ</a:t>
            </a:r>
            <a:r>
              <a:rPr lang="en-US" sz="2000" b="1" dirty="0"/>
              <a:t> </a:t>
            </a:r>
            <a:r>
              <a:rPr lang="en-US" sz="2000" b="1" dirty="0" err="1"/>
              <a:t>ଆଲୋଚିତ</a:t>
            </a:r>
            <a:r>
              <a:rPr lang="en-US" sz="2000" b="1" dirty="0"/>
              <a:t> </a:t>
            </a:r>
            <a:r>
              <a:rPr lang="en-US" sz="2000" b="1" dirty="0" err="1"/>
              <a:t>ବିଷୟଗୁଡ଼ିକ</a:t>
            </a:r>
            <a:r>
              <a:rPr lang="en-US" sz="2000" b="1" dirty="0"/>
              <a:t> </a:t>
            </a:r>
            <a:r>
              <a:rPr lang="en-US" sz="2000" b="1" dirty="0" err="1"/>
              <a:t>ବିଷୟରେ</a:t>
            </a:r>
            <a:r>
              <a:rPr lang="en-US" sz="2000" b="1" dirty="0"/>
              <a:t> </a:t>
            </a:r>
            <a:r>
              <a:rPr lang="en-US" sz="2000" b="1" dirty="0" err="1"/>
              <a:t>ପଚରାଗଲା</a:t>
            </a:r>
            <a:r>
              <a:rPr lang="en-US" sz="2000" b="1" dirty="0"/>
              <a:t>, </a:t>
            </a:r>
            <a:r>
              <a:rPr lang="en-US" sz="2000" b="1" dirty="0" err="1"/>
              <a:t>ସେ</a:t>
            </a:r>
            <a:r>
              <a:rPr lang="en-US" sz="2000" b="1" dirty="0"/>
              <a:t> </a:t>
            </a:r>
            <a:r>
              <a:rPr lang="en-US" sz="2000" b="1" dirty="0" err="1"/>
              <a:t>ଉତ୍ତର</a:t>
            </a:r>
            <a:r>
              <a:rPr lang="en-US" sz="2000" b="1" dirty="0"/>
              <a:t> </a:t>
            </a:r>
            <a:r>
              <a:rPr lang="en-US" sz="2000" b="1" dirty="0" err="1"/>
              <a:t>ଦେଇଥିଲେ</a:t>
            </a:r>
            <a:r>
              <a:rPr lang="en-US" sz="2000" b="1" dirty="0"/>
              <a:t>: "</a:t>
            </a:r>
            <a:r>
              <a:rPr lang="en-US" sz="2000" b="1" dirty="0" err="1"/>
              <a:t>ମୁଁ</a:t>
            </a:r>
            <a:r>
              <a:rPr lang="en-US" sz="2000" b="1" dirty="0"/>
              <a:t> </a:t>
            </a:r>
            <a:r>
              <a:rPr lang="en-US" sz="2000" b="1" dirty="0" err="1"/>
              <a:t>ଗତ</a:t>
            </a:r>
            <a:r>
              <a:rPr lang="en-US" sz="2000" b="1" dirty="0"/>
              <a:t> ୪୫ </a:t>
            </a:r>
            <a:r>
              <a:rPr lang="en-US" sz="2000" b="1" dirty="0" err="1"/>
              <a:t>ବର୍ଷ</a:t>
            </a:r>
            <a:r>
              <a:rPr lang="en-US" sz="2000" b="1" dirty="0"/>
              <a:t> </a:t>
            </a:r>
            <a:r>
              <a:rPr lang="en-US" sz="2000" b="1" dirty="0" err="1"/>
              <a:t>ଧରି</a:t>
            </a:r>
            <a:r>
              <a:rPr lang="en-US" sz="2000" b="1" dirty="0"/>
              <a:t> </a:t>
            </a:r>
            <a:r>
              <a:rPr lang="en-US" sz="2000" b="1" dirty="0" err="1"/>
              <a:t>ଆପଣମାନଙ୍କ</a:t>
            </a:r>
            <a:r>
              <a:rPr lang="en-US" sz="2000" b="1" dirty="0"/>
              <a:t> </a:t>
            </a:r>
            <a:r>
              <a:rPr lang="en-US" sz="2000" b="1" dirty="0" err="1"/>
              <a:t>ସମ୍ମୁଖରେ</a:t>
            </a:r>
            <a:r>
              <a:rPr lang="en-US" sz="2000" b="1" dirty="0"/>
              <a:t> </a:t>
            </a:r>
            <a:r>
              <a:rPr lang="en-US" sz="2000" b="1" dirty="0" err="1"/>
              <a:t>ଏହା</a:t>
            </a:r>
            <a:r>
              <a:rPr lang="en-US" sz="2000" b="1" dirty="0"/>
              <a:t> </a:t>
            </a:r>
            <a:r>
              <a:rPr lang="en-US" sz="2000" b="1" dirty="0" err="1"/>
              <a:t>ହିଁ</a:t>
            </a:r>
            <a:r>
              <a:rPr lang="en-US" sz="2000" b="1" dirty="0"/>
              <a:t> </a:t>
            </a:r>
            <a:r>
              <a:rPr lang="en-US" sz="2000" b="1" dirty="0" err="1"/>
              <a:t>ଉପସ୍ଥାପନ</a:t>
            </a:r>
            <a:r>
              <a:rPr lang="en-US" sz="2000" b="1" dirty="0"/>
              <a:t> </a:t>
            </a:r>
            <a:r>
              <a:rPr lang="en-US" sz="2000" b="1" dirty="0" err="1"/>
              <a:t>କରିଆସୁଛି</a:t>
            </a:r>
            <a:r>
              <a:rPr lang="en-US" sz="2000" b="1" dirty="0"/>
              <a:t>—</a:t>
            </a:r>
            <a:r>
              <a:rPr lang="en-US" sz="2000" b="1" dirty="0" err="1"/>
              <a:t>ଖ୍ରୀଷ୍ଟଙ୍କ</a:t>
            </a:r>
            <a:r>
              <a:rPr lang="en-US" sz="2000" b="1" dirty="0"/>
              <a:t> </a:t>
            </a:r>
            <a:r>
              <a:rPr lang="en-US" sz="2000" b="1" dirty="0" err="1"/>
              <a:t>ଅତୁଳନୀୟ</a:t>
            </a:r>
            <a:r>
              <a:rPr lang="en-US" sz="2000" b="1" dirty="0"/>
              <a:t> </a:t>
            </a:r>
            <a:r>
              <a:rPr lang="en-US" sz="2000" b="1" dirty="0" err="1"/>
              <a:t>ସୌନ୍ଦର୍ଯ୍ୟ</a:t>
            </a:r>
            <a:r>
              <a:rPr lang="en-US" sz="2000" b="1" dirty="0"/>
              <a:t>" </a:t>
            </a:r>
            <a:r>
              <a:rPr lang="en-US" sz="1600" b="1" i="0" u="none" strike="noStrike" cap="none" dirty="0">
                <a:solidFill>
                  <a:srgbClr val="000000"/>
                </a:solidFill>
                <a:latin typeface="Arial"/>
                <a:ea typeface="Arial"/>
                <a:cs typeface="Arial"/>
                <a:sym typeface="Arial"/>
              </a:rPr>
              <a:t>(Sermons and Talks, vol. 1, p. 116) </a:t>
            </a:r>
            <a:r>
              <a:rPr lang="en-US" sz="2000" b="1" i="0" u="none" strike="noStrike" cap="none" dirty="0">
                <a:solidFill>
                  <a:srgbClr val="000000"/>
                </a:solidFill>
                <a:latin typeface="Arial"/>
                <a:ea typeface="Arial"/>
                <a:cs typeface="Arial"/>
                <a:sym typeface="Arial"/>
              </a:rPr>
              <a:t>.</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39"/>
                                        </p:tgtEl>
                                        <p:attrNameLst>
                                          <p:attrName>style.visibility</p:attrName>
                                        </p:attrNameLst>
                                      </p:cBhvr>
                                      <p:to>
                                        <p:strVal val="visible"/>
                                      </p:to>
                                    </p:set>
                                    <p:animEffect transition="in" filter="fade">
                                      <p:cBhvr>
                                        <p:cTn id="7" dur="800"/>
                                        <p:tgtEl>
                                          <p:spTgt spid="539"/>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541"/>
                                        </p:tgtEl>
                                        <p:attrNameLst>
                                          <p:attrName>style.visibility</p:attrName>
                                        </p:attrNameLst>
                                      </p:cBhvr>
                                      <p:to>
                                        <p:strVal val="visible"/>
                                      </p:to>
                                    </p:set>
                                    <p:anim calcmode="lin" valueType="num">
                                      <p:cBhvr additive="base">
                                        <p:cTn id="12" dur="500"/>
                                        <p:tgtEl>
                                          <p:spTgt spid="541"/>
                                        </p:tgtEl>
                                        <p:attrNameLst>
                                          <p:attrName>ppt_w</p:attrName>
                                        </p:attrNameLst>
                                      </p:cBhvr>
                                      <p:tavLst>
                                        <p:tav tm="0">
                                          <p:val>
                                            <p:strVal val="0"/>
                                          </p:val>
                                        </p:tav>
                                        <p:tav tm="100000">
                                          <p:val>
                                            <p:strVal val="#ppt_w"/>
                                          </p:val>
                                        </p:tav>
                                      </p:tavLst>
                                    </p:anim>
                                    <p:anim calcmode="lin" valueType="num">
                                      <p:cBhvr additive="base">
                                        <p:cTn id="13" dur="500"/>
                                        <p:tgtEl>
                                          <p:spTgt spid="541"/>
                                        </p:tgtEl>
                                        <p:attrNameLst>
                                          <p:attrName>ppt_h</p:attrName>
                                        </p:attrNameLst>
                                      </p:cBhvr>
                                      <p:tavLst>
                                        <p:tav tm="0">
                                          <p:val>
                                            <p:strVal val="0"/>
                                          </p:val>
                                        </p:tav>
                                        <p:tav tm="100000">
                                          <p:val>
                                            <p:strVal val="#ppt_h"/>
                                          </p:val>
                                        </p:tav>
                                      </p:tavLst>
                                    </p:anim>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540"/>
                                        </p:tgtEl>
                                        <p:attrNameLst>
                                          <p:attrName>style.visibility</p:attrName>
                                        </p:attrNameLst>
                                      </p:cBhvr>
                                      <p:to>
                                        <p:strVal val="visible"/>
                                      </p:to>
                                    </p:set>
                                    <p:animEffect transition="in" filter="fade">
                                      <p:cBhvr>
                                        <p:cTn id="17" dur="500"/>
                                        <p:tgtEl>
                                          <p:spTgt spid="54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42"/>
                                        </p:tgtEl>
                                        <p:attrNameLst>
                                          <p:attrName>style.visibility</p:attrName>
                                        </p:attrNameLst>
                                      </p:cBhvr>
                                      <p:to>
                                        <p:strVal val="visible"/>
                                      </p:to>
                                    </p:set>
                                    <p:animEffect transition="in" filter="fade">
                                      <p:cBhvr>
                                        <p:cTn id="22" dur="500"/>
                                        <p:tgtEl>
                                          <p:spTgt spid="542"/>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545"/>
                                        </p:tgtEl>
                                        <p:attrNameLst>
                                          <p:attrName>style.visibility</p:attrName>
                                        </p:attrNameLst>
                                      </p:cBhvr>
                                      <p:to>
                                        <p:strVal val="visible"/>
                                      </p:to>
                                    </p:set>
                                    <p:animEffect transition="in" filter="fade">
                                      <p:cBhvr>
                                        <p:cTn id="26" dur="500"/>
                                        <p:tgtEl>
                                          <p:spTgt spid="54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44"/>
                                        </p:tgtEl>
                                        <p:attrNameLst>
                                          <p:attrName>style.visibility</p:attrName>
                                        </p:attrNameLst>
                                      </p:cBhvr>
                                      <p:to>
                                        <p:strVal val="visible"/>
                                      </p:to>
                                    </p:set>
                                    <p:animEffect transition="in" filter="fade">
                                      <p:cBhvr>
                                        <p:cTn id="31" dur="1000"/>
                                        <p:tgtEl>
                                          <p:spTgt spid="544"/>
                                        </p:tgtEl>
                                      </p:cBhvr>
                                    </p:animEffect>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543"/>
                                        </p:tgtEl>
                                        <p:attrNameLst>
                                          <p:attrName>style.visibility</p:attrName>
                                        </p:attrNameLst>
                                      </p:cBhvr>
                                      <p:to>
                                        <p:strVal val="visible"/>
                                      </p:to>
                                    </p:set>
                                    <p:animEffect transition="in" filter="fade">
                                      <p:cBhvr>
                                        <p:cTn id="35" dur="500"/>
                                        <p:tgtEl>
                                          <p:spTgt spid="5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AY_IGNORE_UCW" val="true"/>
  <p:tag name="PPT/SLIDES/SLIDE12.XML" val="977115417"/>
  <p:tag name="PPT/SLIDES/SLIDE7.XML" val="2914313413"/>
  <p:tag name="PPT/SLIDES/SLIDE1.XML" val="3057716462"/>
  <p:tag name="PPT/SLIDES/SLIDE5.XML" val="2840096399"/>
  <p:tag name="PPT/SLIDES/SLIDE8.XML" val="949825817"/>
  <p:tag name="PPT/THEME/THEME3.XML" val="2498630812"/>
  <p:tag name="PPT/SLIDES/SLIDE4.XML" val="806907216"/>
  <p:tag name="PPT/SLIDES/SLIDE9.XML" val="2337453713"/>
  <p:tag name="PPT/SLIDES/SLIDE10.XML" val="3808936998"/>
  <p:tag name="PPT/SLIDES/SLIDE3.XML" val="3803049636"/>
  <p:tag name="PPT/SLIDES/SLIDE11.XML" val="4033972118"/>
  <p:tag name="PPT/SLIDELAYOUTS/SLIDELAYOUT23.XML" val="2073863155"/>
  <p:tag name="PPT/SLIDES/SLIDE6.XML" val="2057291246"/>
  <p:tag name="PPT/SLIDEMASTERS/SLIDEMASTER3.XML" val="168802633"/>
  <p:tag name="PPT/SLIDES/SLIDE2.XML" val="4233252861"/>
  <p:tag name="PPT/SLIDEMASTERS/SLIDEMASTER1.XML" val="3353598936"/>
  <p:tag name="PPT/SLIDEMASTERS/SLIDEMASTER2.XML" val="4056526260"/>
  <p:tag name="PPT/SLIDELAYOUTS/SLIDELAYOUT1.XML" val="3670951970"/>
  <p:tag name="PPT/SLIDELAYOUTS/SLIDELAYOUT2.XML" val="2778855429"/>
  <p:tag name="PPT/SLIDELAYOUTS/SLIDELAYOUT3.XML" val="1252304976"/>
  <p:tag name="PPT/SLIDELAYOUTS/SLIDELAYOUT4.XML" val="3359563839"/>
  <p:tag name="PPT/SLIDELAYOUTS/SLIDELAYOUT5.XML" val="1324581045"/>
  <p:tag name="PPT/SLIDELAYOUTS/SLIDELAYOUT6.XML" val="283624136"/>
  <p:tag name="PPT/SLIDELAYOUTS/SLIDELAYOUT7.XML" val="1245202819"/>
  <p:tag name="PPT/SLIDELAYOUTS/SLIDELAYOUT8.XML" val="847129145"/>
  <p:tag name="PPT/SLIDELAYOUTS/SLIDELAYOUT9.XML" val="1166180297"/>
  <p:tag name="PPT/SLIDELAYOUTS/SLIDELAYOUT10.XML" val="1736565998"/>
  <p:tag name="PPT/SLIDELAYOUTS/SLIDELAYOUT11.XML" val="86014328"/>
  <p:tag name="PPT/SLIDELAYOUTS/SLIDELAYOUT12.XML" val="2359998828"/>
  <p:tag name="PPT/SLIDELAYOUTS/SLIDELAYOUT13.XML" val="3602468308"/>
  <p:tag name="PPT/SLIDELAYOUTS/SLIDELAYOUT14.XML" val="1437361943"/>
  <p:tag name="PPT/SLIDELAYOUTS/SLIDELAYOUT15.XML" val="1147442614"/>
  <p:tag name="PPT/SLIDELAYOUTS/SLIDELAYOUT16.XML" val="3801933365"/>
  <p:tag name="PPT/SLIDELAYOUTS/SLIDELAYOUT17.XML" val="4256397379"/>
  <p:tag name="PPT/SLIDELAYOUTS/SLIDELAYOUT18.XML" val="510231856"/>
  <p:tag name="PPT/SLIDELAYOUTS/SLIDELAYOUT19.XML" val="1388134318"/>
  <p:tag name="PPT/SLIDELAYOUTS/SLIDELAYOUT20.XML" val="3860308723"/>
  <p:tag name="PPT/SLIDELAYOUTS/SLIDELAYOUT21.XML" val="3164132750"/>
  <p:tag name="PPT/SLIDELAYOUTS/SLIDELAYOUT22.XML" val="1337558597"/>
  <p:tag name="PPT/MEDIA/IMAGE7.PNG" val="3121998251"/>
  <p:tag name="PPT/MEDIA/IMAGE20.JPG" val="666969780"/>
  <p:tag name="PPT/THEME/THEME1.XML" val="1742052290"/>
  <p:tag name="PPT/THEME/THEME2.XML" val="2642072246"/>
  <p:tag name="PPT/MEDIA/IMAGE1.JPEG" val="3885524825"/>
  <p:tag name="PPT/MEDIA/IMAGE2.JPEG" val="2368834512"/>
  <p:tag name="PPT/MEDIA/IMAGE3.JPG" val="2778647264"/>
  <p:tag name="PPT/MEDIA/IMAGE4.JPEG" val="1073903556"/>
  <p:tag name="PPT/MEDIA/IMAGE5.JPEG" val="2303031338"/>
  <p:tag name="PPT/MEDIA/IMAGE6.PNG" val="3867130421"/>
  <p:tag name="PPT/MEDIA/IMAGE8.PNG" val="295225598"/>
  <p:tag name="PPT/MEDIA/IMAGE9.PNG" val="2249001127"/>
  <p:tag name="PPT/MEDIA/IMAGE10.PNG" val="1699830621"/>
  <p:tag name="PPT/MEDIA/IMAGE11.PNG" val="4025350805"/>
  <p:tag name="PPT/MEDIA/IMAGE12.PNG" val="2890191078"/>
  <p:tag name="PPT/MEDIA/IMAGE13.JPG" val="2865115074"/>
  <p:tag name="PPT/MEDIA/IMAGE14.JPG" val="136587140"/>
  <p:tag name="PPT/MEDIA/IMAGE15.JPEG" val="3861858134"/>
  <p:tag name="PPT/MEDIA/IMAGE16.JPEG" val="2326546369"/>
  <p:tag name="PPT/MEDIA/IMAGE17.JPEG" val="3239817556"/>
  <p:tag name="PPT/MEDIA/IMAGE18.JPEG" val="2931041332"/>
  <p:tag name="PPT/MEDIA/IMAGE19.JPEG" val="3818815400"/>
  <p:tag name="PPT/MEDIA/IMAGE46.PNG" val="43606408"/>
  <p:tag name="PPT/MEDIA/IMAGE47.PNG" val="3699979732"/>
  <p:tag name="PPT/MEDIA/IMAGE49.JPEG" val="2639782955"/>
  <p:tag name="PPT/MEDIA/IMAGE50.JPEG" val="2278166364"/>
  <p:tag name="PPT/MEDIA/IMAGE51.PNG" val="2965383532"/>
  <p:tag name="PPT/MEDIA/IMAGE52.JPEG" val="1127741419"/>
  <p:tag name="PPT/MEDIA/IMAGE53.JPG" val="228413149"/>
  <p:tag name="PPT/MEDIA/IMAGE54.JPG" val="1594084222"/>
  <p:tag name="PPT/MEDIA/IMAGE55.PNG" val="2697293979"/>
  <p:tag name="PPT/MEDIA/IMAGE56.JPG" val="3864546495"/>
  <p:tag name="PPT/MEDIA/IMAGE57.JPG" val="3116645628"/>
  <p:tag name="PPT/MEDIA/IMAGE58.JPEG" val="3583989434"/>
  <p:tag name="PPT/MEDIA/IMAGE28.JPEG" val="442426552"/>
  <p:tag name="PPT/MEDIA/IMAGE33.PNG" val="3364139912"/>
  <p:tag name="PPT/MEDIA/IMAGE34.JPEG" val="3035059238"/>
  <p:tag name="PPT/MEDIA/IMAGE32.PNG" val="976682901"/>
  <p:tag name="PPT/MEDIA/IMAGE31.JPEG" val="4134673534"/>
  <p:tag name="PPT/MEDIA/IMAGE30.JPEG" val="1232389547"/>
  <p:tag name="PPT/MEDIA/IMAGE29.JPEG" val="1599449613"/>
  <p:tag name="PPT/MEDIA/IMAGE27.JPG" val="3230658817"/>
  <p:tag name="PPT/MEDIA/IMAGE26.JPG" val="2737276461"/>
  <p:tag name="PPT/MEDIA/IMAGE25.PNG" val="2204228007"/>
  <p:tag name="PPT/MEDIA/IMAGE24.JPEG" val="1284595353"/>
  <p:tag name="PPT/MEDIA/IMAGE23.JPEG" val="2242111699"/>
  <p:tag name="PPT/MEDIA/IMAGE35.PNG" val="785446189"/>
  <p:tag name="PPT/MEDIA/IMAGE36.JPEG" val="1838965684"/>
  <p:tag name="PPT/MEDIA/IMAGE37.JPG" val="4055741606"/>
  <p:tag name="PPT/MEDIA/IMAGE38.JPEG" val="1029597965"/>
  <p:tag name="PPT/MEDIA/IMAGE39.JPEG" val="2646690405"/>
  <p:tag name="PPT/MEDIA/IMAGE40.JPEG" val="2111160008"/>
  <p:tag name="PPT/MEDIA/IMAGE41.JPEG" val="4060447572"/>
  <p:tag name="PPT/MEDIA/IMAGE42.JPEG" val="3407595413"/>
  <p:tag name="PPT/MEDIA/IMAGE44.JPG" val="1537795180"/>
  <p:tag name="PPT/MEDIA/IMAGE45.PNG" val="2273328506"/>
  <p:tag name="PPT/MEDIA/IMAGE22.JPEG" val="1618670753"/>
  <p:tag name="PPT/MEDIA/IMAGE21.JPEG" val="4282713745"/>
</p:tagLst>
</file>

<file path=ppt/theme/theme1.xml><?xml version="1.0" encoding="utf-8"?>
<a:theme xmlns:a="http://schemas.openxmlformats.org/drawingml/2006/main" name="1_Tema de Office">
  <a:themeElements>
    <a:clrScheme name="Nuevo 1">
      <a:dk1>
        <a:srgbClr val="000000"/>
      </a:dk1>
      <a:lt1>
        <a:srgbClr val="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TotalTime>
  <Words>1431</Words>
  <Application>Microsoft Office PowerPoint</Application>
  <PresentationFormat>Panorámica</PresentationFormat>
  <Paragraphs>75</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4</vt:i4>
      </vt:variant>
      <vt:variant>
        <vt:lpstr>Títulos de diapositiva</vt:lpstr>
      </vt:variant>
      <vt:variant>
        <vt:i4>12</vt:i4>
      </vt:variant>
    </vt:vector>
  </HeadingPairs>
  <TitlesOfParts>
    <vt:vector size="22" baseType="lpstr">
      <vt:lpstr>Aptos</vt:lpstr>
      <vt:lpstr>Aptos Display</vt:lpstr>
      <vt:lpstr>Arial</vt:lpstr>
      <vt:lpstr>Comic Sans MS</vt:lpstr>
      <vt:lpstr>Constantia</vt:lpstr>
      <vt:lpstr>Play</vt:lpstr>
      <vt:lpstr>1_Tema de Office</vt:lpstr>
      <vt:lpstr>Tema de Office</vt:lpstr>
      <vt:lpstr>1_Tema de Office</vt:lpstr>
      <vt:lpstr>2_Tema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Sergio</cp:lastModifiedBy>
  <cp:revision>6</cp:revision>
  <dcterms:modified xsi:type="dcterms:W3CDTF">2026-10-13T07:26:57Z</dcterms:modified>
</cp:coreProperties>
</file>