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046"/>
    <a:srgbClr val="B82B1C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11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 e fundeshi di fe</a:t>
          </a: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 di kere den Su promesanan  nos ta renob</a:t>
          </a:r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nos fe i kurashi</a:t>
          </a:r>
          <a:endParaRPr lang="pap-029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blachinan ta manera e fruta di e palu di bida</a:t>
          </a: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Briya goso, speransa i lus</a:t>
          </a: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 duna nos direkshon, siguridat, forsa i sabiduria </a:t>
          </a: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 anim</a:t>
          </a:r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nos ser físikamente, mentalmente, emoshonalmente i spiritualmente</a:t>
          </a:r>
          <a:endParaRPr lang="pap-029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a inisi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á(kuminsá) pa koregí e erornan di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Wycleffe su  Beibel (tradus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í for di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Latin), trahando un tradukshon direkto for di e idiomanan original. El a publik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Tèstamènt Nobo tradusí for di Griego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a kontinu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i a komplimentá(kompletá)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su trabou ku e tradukshon di e 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èstamènt Bieu for di e originalnan Hebreo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Asina, na 1535,                                                                                                   e prom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 Beibel imprimí na Ingles a wòrdu publiká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vershon aki a sirbi komo e base pa e tradukshon di Beibel di mas hopi huz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entre papiadónan Ingles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 Vershon di </a:t>
          </a:r>
          <a:r>
            <a:rPr lang="pap-029" sz="2000" b="1" i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publik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na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1611. E trabou di Tyndale, Coverdale, i e studiantenan kende a prepar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KJV a afekt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miones di hende, tresiendo nan na e konosementu di Dios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Kuriosamente, un h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òmber kende nunka abiertamente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brasa e Reformashon tabata un yudansa indespensabel  den e tradukshonnan aki: Erasmus di Rotterdam, kende a publik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na e tempu ei e Tèstamènt Nobo na Griego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(kual a sirbi komo e base pa tur e tradukshonnan di e Reformad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ónan 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Martín Luther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Pierre Robert Olivétan</a:t>
          </a: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pap-029" sz="1600" b="1" noProof="0" dirty="0"/>
            <a:t>Franses (1535</a:t>
          </a:r>
          <a:r>
            <a:rPr lang="es-ES" sz="1600" b="1" dirty="0"/>
            <a:t>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Kralice Bible 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pap-029" sz="1600" b="1" noProof="0" dirty="0"/>
            <a:t>Ch</a:t>
          </a:r>
          <a:r>
            <a:rPr lang="pap-029" sz="1600" b="1" noProof="0" dirty="0">
              <a:latin typeface="Aptos" panose="020B0004020202020204" pitchFamily="34" charset="0"/>
            </a:rPr>
            <a:t>èko</a:t>
          </a:r>
          <a:r>
            <a:rPr lang="pap-029" sz="1600" b="1" noProof="0" dirty="0"/>
            <a:t> (1579</a:t>
          </a:r>
          <a:r>
            <a:rPr lang="es-ES" sz="1600" b="1" dirty="0"/>
            <a:t>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Jonas Bretkunas</a:t>
          </a: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pap-029" sz="1600" b="1" noProof="0" dirty="0"/>
            <a:t>Lituanio (1579</a:t>
          </a:r>
          <a:r>
            <a:rPr lang="es-ES" sz="1600" b="1" dirty="0"/>
            <a:t>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Jurij Dalmatin</a:t>
          </a: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pap-029" sz="1600" b="1" noProof="0" dirty="0"/>
            <a:t>Slovenio (1584</a:t>
          </a:r>
          <a:r>
            <a:rPr lang="es-ES" sz="1600" b="1" dirty="0"/>
            <a:t>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pap-029" sz="1600" b="1" noProof="0" dirty="0"/>
            <a:t>Italiano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Giovanni Diodati</a:t>
          </a: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pap-029" sz="1600" b="1" noProof="0" dirty="0"/>
            <a:t>Portugues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Spa</a:t>
          </a:r>
          <a:r>
            <a:rPr lang="es-ES" sz="1600" b="1" dirty="0" err="1">
              <a:latin typeface="Aptos" panose="020B0004020202020204" pitchFamily="34" charset="0"/>
            </a:rPr>
            <a:t>ñó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800" b="1" noProof="0" dirty="0">
              <a:solidFill>
                <a:srgbClr val="FFFFCC"/>
              </a:solidFill>
            </a:rPr>
            <a:t>Brest Bible</a:t>
          </a: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pap-029" sz="1600" b="1" noProof="0" dirty="0"/>
            <a:t>Polako (1563</a:t>
          </a:r>
          <a:r>
            <a:rPr lang="es-ES" sz="1600" b="1" dirty="0"/>
            <a:t>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pap-029" sz="1600" b="1" noProof="0" dirty="0"/>
            <a:t>Aleman (1534</a:t>
          </a:r>
          <a:r>
            <a:rPr lang="es-ES" sz="1600" b="1" dirty="0"/>
            <a:t>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 e fundeshi di fe</a:t>
          </a: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 di kere den Su promesanan  nos ta renob</a:t>
          </a: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nos fe i kurashi</a:t>
          </a:r>
          <a:endParaRPr lang="pap-029" sz="18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blachinan ta manera e fruta di e palu di bida</a:t>
          </a: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Briya goso, speransa i lus</a:t>
          </a: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 duna nos direkshon, siguridat, forsa i sabiduria </a:t>
          </a: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 anim</a:t>
          </a: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nos ser físikamente, mentalmente, emoshonalmente i spiritualmente</a:t>
          </a:r>
          <a:endParaRPr lang="pap-029" sz="18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a inisi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á(kuminsá) pa koregí e erornan di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Wycleffe su  Beibel (tradus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í for di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Latin), trahando un tradukshon direkto for di e idiomanan original. El a publik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Tèstamènt Nobo tradusí for di Griego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a kontinu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i a komplimentá(kompletá)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su trabou ku e tradukshon di e 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èstamènt Bieu for di e originalnan Hebreo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Asina, na 1535,                                                                                                   e prom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 Beibel imprimí na Ingles a wòrdu publiká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vershon aki a sirbi komo e base pa e tradukshon di Beibel di mas hopi huz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entre papiadónan Ingles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 Vershon di </a:t>
          </a:r>
          <a:r>
            <a:rPr lang="pap-029" sz="2000" b="1" i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publik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na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1611. E trabou di Tyndale, Coverdale, i e studiantenan kende a prepar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KJV a afekt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miones di hende, tresiendo nan na e konosementu di Dios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Kuriosamente, un h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òmber kende nunka abiertamente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brasa e Reformashon tabata un yudansa indespensabel  den e tradukshonnan aki: Erasmus di Rotterdam, kende a publik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na e tempu ei e Tèstamènt Nobo na Griego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(kual a sirbi komo e base pa tur e tradukshonnan di e Reformad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ónan 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Martín Luther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600" b="1" kern="1200" noProof="0" dirty="0"/>
            <a:t>Aleman (1534</a:t>
          </a:r>
          <a:r>
            <a:rPr lang="es-ES" sz="1600" b="1" kern="1200" dirty="0"/>
            <a:t>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Pierre Robert Olivétan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ap-029" sz="1600" b="1" kern="1200" noProof="0" dirty="0"/>
            <a:t>Franses (1535</a:t>
          </a:r>
          <a:r>
            <a:rPr lang="es-ES" sz="1600" b="1" kern="1200" dirty="0"/>
            <a:t>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Brest Bible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ap-029" sz="1600" b="1" kern="1200" noProof="0" dirty="0"/>
            <a:t>Polako (1563</a:t>
          </a:r>
          <a:r>
            <a:rPr lang="es-ES" sz="1600" b="1" kern="1200" dirty="0"/>
            <a:t>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Spa</a:t>
          </a:r>
          <a:r>
            <a:rPr lang="es-ES" sz="1600" b="1" kern="1200" dirty="0" err="1">
              <a:latin typeface="Aptos" panose="020B0004020202020204" pitchFamily="34" charset="0"/>
            </a:rPr>
            <a:t>ñó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Kralice Bible 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ap-029" sz="1600" b="1" kern="1200" noProof="0" dirty="0"/>
            <a:t>Ch</a:t>
          </a:r>
          <a:r>
            <a:rPr lang="pap-029" sz="1600" b="1" kern="1200" noProof="0" dirty="0">
              <a:latin typeface="Aptos" panose="020B0004020202020204" pitchFamily="34" charset="0"/>
            </a:rPr>
            <a:t>èko</a:t>
          </a:r>
          <a:r>
            <a:rPr lang="pap-029" sz="1600" b="1" kern="1200" noProof="0" dirty="0"/>
            <a:t> (1579</a:t>
          </a:r>
          <a:r>
            <a:rPr lang="es-ES" sz="1600" b="1" kern="1200" dirty="0"/>
            <a:t>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Jonas Bretkunas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ap-029" sz="1600" b="1" kern="1200" noProof="0" dirty="0"/>
            <a:t>Lituanio (1579</a:t>
          </a:r>
          <a:r>
            <a:rPr lang="es-ES" sz="1600" b="1" kern="1200" dirty="0"/>
            <a:t>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Jurij Dalmatin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ap-029" sz="1600" b="1" kern="1200" noProof="0" dirty="0"/>
            <a:t>Slovenio (1584</a:t>
          </a:r>
          <a:r>
            <a:rPr lang="es-ES" sz="1600" b="1" kern="1200" dirty="0"/>
            <a:t>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Giovanni Diodati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ap-029" sz="1600" b="1" kern="1200" noProof="0" dirty="0"/>
            <a:t>Italiano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ap-029" sz="1800" b="1" kern="1200" noProof="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ap-029" sz="1600" b="1" kern="1200" noProof="0" dirty="0"/>
            <a:t>Portugues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4200942"/>
            <a:ext cx="579279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FE KONTRA TUR ESPEKTATIVA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499200"/>
                </a:solidFill>
              </a:rPr>
              <a:t>L</a:t>
            </a:r>
            <a:r>
              <a:rPr lang="en-US" sz="1400" b="1" dirty="0" err="1">
                <a:solidFill>
                  <a:srgbClr val="499200"/>
                </a:solidFill>
                <a:latin typeface="Aptos" panose="020B0004020202020204" pitchFamily="34" charset="0"/>
              </a:rPr>
              <a:t>è</a:t>
            </a:r>
            <a:r>
              <a:rPr lang="en-US" sz="1400" b="1" dirty="0" err="1">
                <a:solidFill>
                  <a:srgbClr val="499200"/>
                </a:solidFill>
              </a:rPr>
              <a:t>s</a:t>
            </a:r>
            <a:r>
              <a:rPr lang="en-US" sz="1400" b="1" dirty="0">
                <a:solidFill>
                  <a:srgbClr val="499200"/>
                </a:solidFill>
              </a:rPr>
              <a:t> 5 pa  Mei 4,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E FUNDESHI DI SALBASHON 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SOLAMENTE GRASIA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FE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9A046"/>
                </a:solidFill>
              </a:rPr>
              <a:t>KRISTU SO 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79A046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 Pasombra ta pa medio di grasia boso a wòrdu salbá, dor di fe — i esaki no ta di boso mes,                      e ta e don di Dios — ” </a:t>
            </a:r>
            <a:r>
              <a:rPr lang="pap-029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(Efesionan 2:8)</a:t>
            </a:r>
            <a:endParaRPr lang="pap-029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50" y="1231834"/>
            <a:ext cx="698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Tres b</a:t>
            </a:r>
            <a:r>
              <a:rPr lang="pap-029" sz="2000" b="1" dirty="0">
                <a:latin typeface="Aptos" panose="020B0004020202020204" pitchFamily="34" charset="0"/>
              </a:rPr>
              <a:t>èrdatnan fundamental ta sali for di </a:t>
            </a:r>
            <a:r>
              <a:rPr lang="pap-029" sz="2000" b="1" dirty="0"/>
              <a:t>Efesionan 2:8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ap-029" sz="2000" b="1" dirty="0"/>
              <a:t>Nos ta w</a:t>
            </a:r>
            <a:r>
              <a:rPr lang="pap-029" sz="2000" b="1" dirty="0">
                <a:latin typeface="Aptos" panose="020B0004020202020204" pitchFamily="34" charset="0"/>
              </a:rPr>
              <a:t>òrdu salbá </a:t>
            </a:r>
            <a:r>
              <a:rPr lang="pap-029" sz="2000" b="1" dirty="0">
                <a:solidFill>
                  <a:srgbClr val="C00000"/>
                </a:solidFill>
                <a:latin typeface="Aptos" panose="020B0004020202020204" pitchFamily="34" charset="0"/>
              </a:rPr>
              <a:t>solamente pa grasia</a:t>
            </a:r>
            <a:endParaRPr lang="pap-029" sz="2000" b="1" u="sng" dirty="0">
              <a:solidFill>
                <a:srgbClr val="C00000"/>
              </a:solidFill>
            </a:endParaRPr>
          </a:p>
          <a:p>
            <a:r>
              <a:rPr lang="pap-029" sz="2000" b="1" dirty="0"/>
              <a:t>E medionan pa logra grasia ta </a:t>
            </a:r>
            <a:r>
              <a:rPr lang="pap-029" sz="2000" b="1" dirty="0">
                <a:solidFill>
                  <a:schemeClr val="accent6"/>
                </a:solidFill>
              </a:rPr>
              <a:t>dor di fe so</a:t>
            </a:r>
          </a:p>
          <a:p>
            <a:r>
              <a:rPr lang="pap-029" sz="2000" b="1" dirty="0"/>
              <a:t>Esaki ta e don di Dios, e don di Su Yiu: </a:t>
            </a:r>
            <a:r>
              <a:rPr lang="pap-029" sz="2000" b="1" dirty="0">
                <a:solidFill>
                  <a:srgbClr val="00B050"/>
                </a:solidFill>
              </a:rPr>
              <a:t>Kristu 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684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Pa motibu di nos pik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, nos ta w</a:t>
            </a:r>
            <a:r>
              <a:rPr lang="pap-029" sz="2000" b="1" dirty="0">
                <a:latin typeface="Aptos" panose="020B0004020202020204" pitchFamily="34" charset="0"/>
              </a:rPr>
              <a:t>òrdu kondená na morto etèrno</a:t>
            </a:r>
            <a:r>
              <a:rPr lang="pap-029" sz="2000" b="1" dirty="0"/>
              <a:t> (Rom. 6:23a). Sinembargo, Dios a provee un manera pa paga nos debe i duna nos bida et</a:t>
            </a:r>
            <a:r>
              <a:rPr lang="pap-029" sz="2000" b="1" dirty="0">
                <a:latin typeface="Aptos" panose="020B0004020202020204" pitchFamily="34" charset="0"/>
              </a:rPr>
              <a:t>èrno </a:t>
            </a:r>
            <a:r>
              <a:rPr lang="pap-029" sz="2000" b="1" dirty="0"/>
              <a:t> (Rom. 6:23b)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391338"/>
            <a:ext cx="1195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Ounke ku salbashon ta p</a:t>
            </a:r>
            <a:r>
              <a:rPr lang="pap-029" sz="2000" b="1" dirty="0">
                <a:latin typeface="Aptos" panose="020B0004020202020204" pitchFamily="34" charset="0"/>
              </a:rPr>
              <a:t>òrnada, esaki su preis tabata infinito, i sufisiente pa tur </a:t>
            </a:r>
            <a:r>
              <a:rPr lang="pap-029" sz="2000" b="1" dirty="0"/>
              <a:t>(Juan 3:16; Rom. 8:32).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9" y="4897280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Ora ku Martin Lutero a deskubr</a:t>
            </a:r>
            <a:r>
              <a:rPr lang="pap-029" sz="2000" b="1" dirty="0">
                <a:latin typeface="Aptos" panose="020B0004020202020204" pitchFamily="34" charset="0"/>
              </a:rPr>
              <a:t>í ku Kristu tabata su úniko fuente di salbashon, el a kuminsa prediká e bèrdat ei</a:t>
            </a:r>
            <a:r>
              <a:rPr lang="pap-029" sz="2000" b="1" dirty="0"/>
              <a:t>. Miles, kende a w</a:t>
            </a:r>
            <a:r>
              <a:rPr lang="pap-029" sz="2000" b="1" dirty="0">
                <a:latin typeface="Aptos" panose="020B0004020202020204" pitchFamily="34" charset="0"/>
              </a:rPr>
              <a:t>òrdu kadená dor di e desepshonnan di e enemigu, a wòrdu librá i tranformá</a:t>
            </a:r>
            <a:r>
              <a:rPr lang="pap-029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4018775"/>
            <a:ext cx="7093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Y pakiko nos tin mester di Dios pa paga nos debe? Pasombra nos no por pag’</a:t>
            </a:r>
            <a:r>
              <a:rPr lang="pap-029" sz="2000" b="1" dirty="0">
                <a:latin typeface="Aptos" panose="020B0004020202020204" pitchFamily="34" charset="0"/>
              </a:rPr>
              <a:t>é na kualke manera </a:t>
            </a:r>
            <a:r>
              <a:rPr lang="pap-029" sz="2000" b="1" dirty="0"/>
              <a:t> (Salmo 49:8; Efe. 2:9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KRESE DEN GRASIA                         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 Pero krese den e grasia i konosementu di nos Señor i Salbador Hesu-Kristu. Na djE sea gloria tantu awor komo pa semper! Amèn” </a:t>
            </a:r>
            <a:r>
              <a:rPr lang="pap-029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Pedro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Durante di e Siglo Medio, hende tabata pensa tokante di gana nan salbashon ( i esun di nan antepasadonan ) dor di misanan, toronan, heridanan(leshonnan), peregrinashonnan…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Tur esaki tabata hasi dol</a:t>
            </a:r>
            <a:r>
              <a:rPr lang="pap-029" sz="2000" b="1" dirty="0">
                <a:latin typeface="Aptos" panose="020B0004020202020204" pitchFamily="34" charset="0"/>
              </a:rPr>
              <a:t>ó(aflihí)</a:t>
            </a:r>
            <a:r>
              <a:rPr lang="pap-029" sz="2000" b="1" dirty="0"/>
              <a:t>. Nunka e tabata sufisiente. Te ora ku nan a deskubr</a:t>
            </a:r>
            <a:r>
              <a:rPr lang="pap-029" sz="2000" b="1" dirty="0">
                <a:latin typeface="Aptos" panose="020B0004020202020204" pitchFamily="34" charset="0"/>
              </a:rPr>
              <a:t>í e grasia di Kristu. For di e momentu ei nan a sinti berdaderamente liber</a:t>
            </a:r>
            <a:r>
              <a:rPr lang="pap-029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Konsiente su mes di ta salb</a:t>
            </a:r>
            <a:r>
              <a:rPr lang="pap-029" sz="2000" b="1" dirty="0">
                <a:latin typeface="Aptos" panose="020B0004020202020204" pitchFamily="34" charset="0"/>
              </a:rPr>
              <a:t>á dor di grasia no a gui’é pa despresiá e Lei, pero pa studi’é mas kuidadosamente, asina ku su bida lo ta kada bes mas i mas den harmonia ku e bida ku Kristu a spera di djé</a:t>
            </a:r>
            <a:r>
              <a:rPr lang="pap-029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405737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libertat ei a guia nan pa despresi</a:t>
            </a:r>
            <a:r>
              <a:rPr lang="pap-029" sz="2000" b="1" dirty="0">
                <a:latin typeface="Aptos" panose="020B0004020202020204" pitchFamily="34" charset="0"/>
              </a:rPr>
              <a:t>á e Lei, òf pa obedesé esaki</a:t>
            </a:r>
            <a:r>
              <a:rPr lang="es-ES" sz="2000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58920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Juan Wesley (1703-1791), un di e fundad</a:t>
            </a:r>
            <a:r>
              <a:rPr lang="pap-029" sz="2000" b="1" dirty="0">
                <a:latin typeface="Aptos" panose="020B0004020202020204" pitchFamily="34" charset="0"/>
              </a:rPr>
              <a:t>ónan di e Movementu Metodista</a:t>
            </a:r>
            <a:r>
              <a:rPr lang="pap-029" sz="2000" b="1" dirty="0"/>
              <a:t>, a w</a:t>
            </a:r>
            <a:r>
              <a:rPr lang="pap-029" sz="2000" b="1" dirty="0">
                <a:latin typeface="Aptos" panose="020B0004020202020204" pitchFamily="34" charset="0"/>
              </a:rPr>
              <a:t>òrdu moví dor di lesa Lutero su introdukshon na Romanonan</a:t>
            </a:r>
            <a:r>
              <a:rPr lang="pap-029" sz="2000" b="1" dirty="0"/>
              <a:t>. Su fe nobo a gui’</a:t>
            </a:r>
            <a:r>
              <a:rPr lang="pap-029" sz="2000" b="1" dirty="0">
                <a:latin typeface="Aptos" panose="020B0004020202020204" pitchFamily="34" charset="0"/>
              </a:rPr>
              <a:t>é pa buska kresementu den grasia</a:t>
            </a:r>
            <a:r>
              <a:rPr lang="pap-029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400" b="1" dirty="0">
                <a:latin typeface="Constantia" panose="02030602050306030303" pitchFamily="18" charset="0"/>
              </a:rPr>
              <a:t>“ E prinsipio grandi ku a wòrdu mantené dor di e Reformadónan aki — e mesun ku a wòrdu tené dor di e Waldensenan, dor di Wycliffe, dor di Juan Huss, dor di Lutero, Zwingli, i esnan kende a uni ku nan — tabata e outoridat infalibel di e Skrituranan Santu komo un regla di fe i práktika. Nan a nenga e derecho di papanan, konsilionan, Tatanan, i reinan, pa kontrolá e konsenshi den asuntunan di religion. E Beibel tabata nan outoridat, i pa medio di esaki su siñansa nan a tèst tur doktrinanan i tur demandanan. Fe den Dios i Su palabra a sostené e hòmbernan santu aki segun ku nan tabata entregá nan bida na e staka. “ Sea di bon konsuelo, ” Latimer a sklama na su próhimo martir segun ku e flamnan tabata na punto di silensiá nan bosnan, “ nos lo sende e dia aki un bela asina, pa medio di Dios Su grasia, na Inglatera, segun mi ta konfia lo no wòrdu pagá nunka.”— Obranan di Hugh Latimer 1:8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813408" y="5872537"/>
            <a:ext cx="348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Great Controversy, pg. 249)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 </a:t>
            </a:r>
            <a:r>
              <a:rPr lang="pap-029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Bo palabra mi a skonde den mi kurason, pa mi no peka kontra Bo 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119:11,)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fundeshi di fe:</a:t>
            </a:r>
          </a:p>
          <a:p>
            <a:pPr lvl="1">
              <a:spcBef>
                <a:spcPts val="600"/>
              </a:spcBef>
            </a:pP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Skritura so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Dios so e gloria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Beibel disponibel na kada un.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interpretad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ó di e Beibel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pap-029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fundeshi di salbashon:</a:t>
            </a:r>
          </a:p>
          <a:p>
            <a:pPr lvl="1">
              <a:spcBef>
                <a:spcPts val="600"/>
              </a:spcBef>
            </a:pP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Solamente grasia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 so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Kristu so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Krese den grasia.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e siglo 16, e trabou a kumins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a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ña mas tempran dor di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Wycliffe, “ e strea di e Reformashon,” ta briya klaramente. E splendor di e reforma a yega.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(Skritura so)</a:t>
            </a:r>
            <a:endParaRPr lang="pap-029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(solamente grasia)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(fe so)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 Christus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(Kristu so 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ap-029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 Deo gloria 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 Dios so e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reforma aki tabata bas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riba sinku punto fundamental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 FUNDESHI DI FE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SKRITURA SO / NA DIOS SO E GLORIA 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Ora Bo palabranan a bini, mi a kome nan; nan tabata mi goso i e delisia di mi kurason,                                            pasombra mi a karga Bo nòmber, Señor Dios Todopoderoso” </a:t>
            </a:r>
            <a:r>
              <a:rPr lang="pap-029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(Jeremias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reformad</a:t>
            </a:r>
            <a:r>
              <a:rPr lang="pap-029" sz="2000" b="1" dirty="0">
                <a:latin typeface="Aptos" panose="020B0004020202020204" pitchFamily="34" charset="0"/>
              </a:rPr>
              <a:t>ónan di e siglo 16 literalmente a kambia e mundu. Pero nan a aklará ku no tabatin nada speshal tokante di nan</a:t>
            </a:r>
            <a:r>
              <a:rPr lang="pap-029" sz="2000" b="1" dirty="0"/>
              <a:t>. Nan tabata hendenan tranform</a:t>
            </a:r>
            <a:r>
              <a:rPr lang="pap-029" sz="2000" b="1" dirty="0">
                <a:latin typeface="Aptos" panose="020B0004020202020204" pitchFamily="34" charset="0"/>
              </a:rPr>
              <a:t>á dor di Dios</a:t>
            </a:r>
            <a:r>
              <a:rPr lang="pap-029" sz="2000" b="1" dirty="0"/>
              <a:t>. Pa e motibu aki, nan a deklar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: “ Na Dios so e gloria 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442002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Den e tempunan skur ei, e Beibel a satur</a:t>
            </a:r>
            <a:r>
              <a:rPr lang="pap-029" sz="2000" b="1" dirty="0">
                <a:latin typeface="Aptos" panose="020B0004020202020204" pitchFamily="34" charset="0"/>
              </a:rPr>
              <a:t>á nan bida na e punto di duna nan bida pa keda fiel na su siñansanan</a:t>
            </a:r>
            <a:r>
              <a:rPr lang="pap-029" sz="2000" b="1" dirty="0"/>
              <a:t>. Y awe, e ta satur</a:t>
            </a:r>
            <a:r>
              <a:rPr lang="pap-029" sz="2000" b="1" dirty="0">
                <a:latin typeface="Aptos" panose="020B0004020202020204" pitchFamily="34" charset="0"/>
              </a:rPr>
              <a:t>á bo bida tambe</a:t>
            </a:r>
            <a:r>
              <a:rPr lang="pap-029" sz="2000" b="1" dirty="0"/>
              <a:t>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Kiko e Beibel a hasi pa nan, i kiko e lo por hasi pa nos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Kon e transformashon aki a wòrdu realisá den nan? Esaki tabata e lesamentu di e Palabra di Dios ku a ehekutá(aktua) e milager.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BEIBEL DISPONIBEL NA KADA UN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Pero e palabra di Dios a sigui plama i floresé 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Echonan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878715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BEIBEL DISPONIBEL NA KADA UN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Mientras e vershonnan Ingles di e Beibel tabata w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òrdu prepará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 publik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á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otro reformad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ónan tambe a tradusí e Beibel den na idioma native. Di e manera aki, e Beibel lo por wòrdu lesá direktamente dor di e habitantenan di Europa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i e “ Mundu Nobo “ resientemente diskubr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í </a:t>
            </a:r>
            <a:r>
              <a:rPr lang="pap-029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023038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INTERPRETAD</a:t>
            </a:r>
            <a:r>
              <a:rPr lang="en-U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ptos" panose="020B0004020202020204" pitchFamily="34" charset="0"/>
              </a:rPr>
              <a:t>Ó DI E BEIBEL 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Riba tur kos, boso mester komprendé ku ningún profesia di Skritura a sosodé dor di e profeta su propio interpretashon di kosnan ” </a:t>
            </a:r>
            <a:r>
              <a:rPr lang="pap-029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Pedro 1:20 NIV)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Ora ku Mart</a:t>
            </a:r>
            <a:r>
              <a:rPr lang="pap-029" sz="2000" b="1" dirty="0">
                <a:latin typeface="Aptos" panose="020B0004020202020204" pitchFamily="34" charset="0"/>
              </a:rPr>
              <a:t>í</a:t>
            </a:r>
            <a:r>
              <a:rPr lang="pap-029" sz="2000" b="1" dirty="0"/>
              <a:t>n Lutero a lesa e Beibel prom</a:t>
            </a:r>
            <a:r>
              <a:rPr lang="pap-029" sz="2000" b="1" dirty="0">
                <a:latin typeface="Aptos" panose="020B0004020202020204" pitchFamily="34" charset="0"/>
              </a:rPr>
              <a:t>é na Latin, su bida a wòrdu transformá</a:t>
            </a:r>
            <a:r>
              <a:rPr lang="pap-029" sz="2000" b="1" dirty="0"/>
              <a:t>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13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For di e momentu ei tabata evidente ku lo no por tin ningun harmonia entre e tradishonnan si</a:t>
            </a:r>
            <a:r>
              <a:rPr lang="pap-029" sz="2000" b="1" dirty="0">
                <a:latin typeface="Aptos" panose="020B0004020202020204" pitchFamily="34" charset="0"/>
              </a:rPr>
              <a:t>ñá dor di e iglesia ofisial i e bèrdatnan kontené den e Beibel. E úniko regla di fe i kondukta ta kontené den e Beibel, i ta wòrdu revelá na nos dor di e Spiritu Santu</a:t>
            </a:r>
            <a:r>
              <a:rPr lang="pap-029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Spiritu Santu, e </a:t>
            </a:r>
            <a:r>
              <a:rPr lang="pap-029" sz="2000" b="1" dirty="0">
                <a:latin typeface="Aptos" panose="020B0004020202020204" pitchFamily="34" charset="0"/>
              </a:rPr>
              <a:t>úniko interpretadó outorisá di e Beibel</a:t>
            </a:r>
            <a:r>
              <a:rPr lang="pap-029" sz="2000" b="1" dirty="0"/>
              <a:t>, tabata Esun Kende a revel</a:t>
            </a:r>
            <a:r>
              <a:rPr lang="pap-029" sz="2000" b="1" dirty="0">
                <a:latin typeface="Aptos" panose="020B0004020202020204" pitchFamily="34" charset="0"/>
              </a:rPr>
              <a:t>á e bèrdatnan kontené den djé</a:t>
            </a:r>
            <a:r>
              <a:rPr lang="pap-029" sz="2000" b="1" dirty="0"/>
              <a:t>. Y e mesun Spiritu Santu ta dun</a:t>
            </a:r>
            <a:r>
              <a:rPr lang="pap-029" sz="2000" b="1" dirty="0">
                <a:latin typeface="Aptos" panose="020B0004020202020204" pitchFamily="34" charset="0"/>
              </a:rPr>
              <a:t>á na nos asina ku nos por komprendé esaki tambe</a:t>
            </a:r>
            <a:r>
              <a:rPr lang="pap-029" sz="2000" b="1" dirty="0"/>
              <a:t>! (Juan 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Segun ku </a:t>
            </a:r>
            <a:r>
              <a:rPr lang="pap-029" sz="2000" b="1" dirty="0">
                <a:latin typeface="Aptos" panose="020B0004020202020204" pitchFamily="34" charset="0"/>
              </a:rPr>
              <a:t>el a bira dor di esaki su blachinan</a:t>
            </a:r>
            <a:r>
              <a:rPr lang="pap-029" sz="2000" b="1" dirty="0"/>
              <a:t>, </a:t>
            </a:r>
            <a:r>
              <a:rPr lang="pap-029" sz="2000" b="1" dirty="0">
                <a:latin typeface="Aptos" panose="020B0004020202020204" pitchFamily="34" charset="0"/>
              </a:rPr>
              <a:t>é tabata konsiente ku un poder mas haltu tabata iluminando su mente. E Evangelio a bira bibu i efektivo</a:t>
            </a:r>
            <a:r>
              <a:rPr lang="pap-029" sz="2000" b="1" dirty="0"/>
              <a:t>. E tradishonnan skur a desvanes</a:t>
            </a:r>
            <a:r>
              <a:rPr lang="pap-029" sz="2000" b="1" dirty="0">
                <a:latin typeface="Aptos" panose="020B0004020202020204" pitchFamily="34" charset="0"/>
              </a:rPr>
              <a:t>é(bira skur)</a:t>
            </a:r>
            <a:r>
              <a:rPr lang="pap-029" sz="2000" b="1" dirty="0"/>
              <a:t>, i e grasia di Kristu a lanta.  Ki poder a ilumin</a:t>
            </a:r>
            <a:r>
              <a:rPr lang="pap-029" sz="2000" b="1" dirty="0">
                <a:latin typeface="Aptos" panose="020B0004020202020204" pitchFamily="34" charset="0"/>
              </a:rPr>
              <a:t>á su mente</a:t>
            </a:r>
            <a:r>
              <a:rPr lang="pap-029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</a:t>
            </a:r>
            <a:r>
              <a:rPr lang="pap-029" sz="3000" b="1" dirty="0">
                <a:latin typeface="Constantia" panose="02030602050306030303" pitchFamily="18" charset="0"/>
              </a:rPr>
              <a:t>E predikamentu di e palabra lo no ta di ningún probecho sin e presensia kontinuo i yudansa di e Spiritu Santu. Esaki ta e úniko maestro efikas di e bèrdat divino. Solamente ora ku e bèrdat ta wòrdu kompañiá na e kurason pa medio di e Spiritu esaki lo revivá(animá) e konsenshi òf transformá e bida. Un persona lo por ta kapas pa presentá e karta di e palabra di Dios, é lo por ta familiar ku tur su mandatonan i promesanan; pero amenos e Spiritu Santu trese e bèrdat na su lugá, ningun alma lo kai riba e Baranka i wòrdu kibrá </a:t>
            </a:r>
            <a:r>
              <a:rPr lang="es-ES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364570" y="5658850"/>
            <a:ext cx="3157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EGW (The Desire of Ages, pg. 671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1702</Words>
  <Application>Microsoft Office PowerPoint</Application>
  <PresentationFormat>Panorámica</PresentationFormat>
  <Paragraphs>86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139</cp:revision>
  <dcterms:created xsi:type="dcterms:W3CDTF">2024-04-13T15:21:38Z</dcterms:created>
  <dcterms:modified xsi:type="dcterms:W3CDTF">2024-05-01T05:52:43Z</dcterms:modified>
</cp:coreProperties>
</file>