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par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abola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di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kasamentu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(Marko 2:19-20).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pap-029" sz="2000" b="1" noProof="0" dirty="0"/>
            <a:t>Kon un hende por yuna mientras e ta na un kasamentu? E br</a:t>
          </a:r>
          <a:r>
            <a:rPr lang="pap-029" sz="2000" b="1" noProof="0" dirty="0">
              <a:latin typeface="Aptos" panose="020B0004020202020204" pitchFamily="34" charset="0"/>
            </a:rPr>
            <a:t>ùidehom ta Hesus; e huéspetnan e disipelnan. Ora ku Hesus a muri i a wòrdu resusitá, e ora ei Su disipelnan lo tin mester di yuna</a:t>
          </a:r>
          <a:r>
            <a:rPr lang="pap-029" sz="2000" b="1" noProof="0" dirty="0"/>
            <a:t>.</a:t>
          </a:r>
          <a:endParaRPr lang="pap-029" sz="2000" noProof="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par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abola di e nobo i e bieu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  (Marko  2:21-22).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pap-029" sz="2000" b="1" noProof="0" dirty="0"/>
            <a:t>E si</a:t>
          </a:r>
          <a:r>
            <a:rPr lang="pap-029" sz="2000" b="1" noProof="0" dirty="0">
              <a:latin typeface="Aptos" panose="020B0004020202020204" pitchFamily="34" charset="0"/>
            </a:rPr>
            <a:t>ñansanan bibu di Hesus no tabatin ningun lugá den e siñansanan morto di tradishon; </a:t>
          </a:r>
          <a:r>
            <a:rPr lang="pap-029" sz="2000" b="1" noProof="0" dirty="0"/>
            <a:t> i vise versa.</a:t>
          </a:r>
          <a:endParaRPr lang="pap-029" sz="2000" noProof="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 custLinFactNeighborX="57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Kon un hende por yuna mientras e ta na un kasamentu? E br</a:t>
          </a:r>
          <a:r>
            <a:rPr lang="pap-029" sz="2000" b="1" kern="1200" noProof="0" dirty="0">
              <a:latin typeface="Aptos" panose="020B0004020202020204" pitchFamily="34" charset="0"/>
            </a:rPr>
            <a:t>ùidehom ta Hesus; e huéspetnan e disipelnan. Ora ku Hesus a muri i a wòrdu resusitá, e ora ei Su disipelnan lo tin mester di yuna</a:t>
          </a:r>
          <a:r>
            <a:rPr lang="pap-029" sz="2000" b="1" kern="1200" noProof="0" dirty="0"/>
            <a:t>.</a:t>
          </a:r>
          <a:endParaRPr lang="pap-029" sz="2000" kern="1200" noProof="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par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abola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di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kasamentu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(Marko 2:19-20).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 si</a:t>
          </a:r>
          <a:r>
            <a:rPr lang="pap-029" sz="2000" b="1" kern="1200" noProof="0" dirty="0">
              <a:latin typeface="Aptos" panose="020B0004020202020204" pitchFamily="34" charset="0"/>
            </a:rPr>
            <a:t>ñansanan bibu di Hesus no tabatin ningun lugá den e siñansanan morto di tradishon; </a:t>
          </a:r>
          <a:r>
            <a:rPr lang="pap-029" sz="2000" b="1" kern="1200" noProof="0" dirty="0"/>
            <a:t> i vise versa.</a:t>
          </a:r>
          <a:endParaRPr lang="pap-029" sz="2000" kern="1200" noProof="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5706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par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abola di e nobo i e bieu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      (Marko  2:21-22).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5706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KONTROVERSIANAN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47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3  pa  Y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ü</a:t>
            </a:r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HESUS TA LOKO?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Ora ku Su famia a tende tokante di esaki, nan a bai pa enkarg</a:t>
            </a:r>
            <a:r>
              <a:rPr lang="pap-029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kunE </a:t>
            </a:r>
            <a:r>
              <a:rPr lang="pap-029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pasombra nan tabata bisa,“ Su kabes no ta bon ” </a:t>
            </a:r>
            <a:r>
              <a:rPr lang="pap-029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3:21 </a:t>
            </a:r>
            <a:r>
              <a:rPr lang="pap-029" sz="1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pap-029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09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Kiko a pone(hasi) Hesus Su famia pensa ku El a bira loko (Marko 3:20-21)?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 un falta di konsiderashon pa Su famia di parti di Hesus! </a:t>
            </a:r>
            <a:br>
              <a:rPr lang="es-ES" sz="2000" b="1" dirty="0"/>
            </a:br>
            <a:r>
              <a:rPr lang="en" sz="2000" b="1" dirty="0"/>
              <a:t>(Marko 3:32-33).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un par</a:t>
            </a:r>
            <a:r>
              <a:rPr lang="pap-029" sz="2000" b="1" dirty="0">
                <a:latin typeface="Aptos" panose="020B0004020202020204" pitchFamily="34" charset="0"/>
              </a:rPr>
              <a:t>éntesis breve, </a:t>
            </a:r>
            <a:r>
              <a:rPr lang="pap-029" sz="2000" b="1" dirty="0"/>
              <a:t>Marko ta kontinu</a:t>
            </a:r>
            <a:r>
              <a:rPr lang="pap-029" sz="2000" b="1" dirty="0">
                <a:latin typeface="Aptos" panose="020B0004020202020204" pitchFamily="34" charset="0"/>
              </a:rPr>
              <a:t>á ku e historia, introdusiendo </a:t>
            </a:r>
            <a:r>
              <a:rPr lang="pap-029" sz="2000" b="1" dirty="0"/>
              <a:t> e famianan kende tabata buska Hesus: Su mama i Su rumannan h</a:t>
            </a:r>
            <a:r>
              <a:rPr lang="pap-029" sz="2000" b="1" dirty="0">
                <a:latin typeface="Aptos" panose="020B0004020202020204" pitchFamily="34" charset="0"/>
              </a:rPr>
              <a:t>òmber </a:t>
            </a:r>
            <a:r>
              <a:rPr lang="pap-029" sz="2000" b="1" dirty="0"/>
              <a:t>(Marko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2123783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Muchu trabou, nutrishon pober, str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s deb</a:t>
            </a:r>
            <a:r>
              <a:rPr lang="pap-029" sz="2000" b="1" dirty="0">
                <a:latin typeface="Aptos" panose="020B0004020202020204" pitchFamily="34" charset="0"/>
              </a:rPr>
              <a:t>í na Su diskushonnan kontinuo ku Eskribanan i Fariseonan </a:t>
            </a:r>
            <a:r>
              <a:rPr lang="pap-029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Mas importante ku enlasenan karnal ta e enlasenan ku ta uni Hesus ku Su famia spiritual: “ Ken ku hasi Dios Su boluntat ta Mi ruman h</a:t>
            </a:r>
            <a:r>
              <a:rPr lang="pap-029" sz="2000" b="1" dirty="0">
                <a:latin typeface="Aptos" panose="020B0004020202020204" pitchFamily="34" charset="0"/>
              </a:rPr>
              <a:t>òmber i ruman muhé i mama </a:t>
            </a:r>
            <a:r>
              <a:rPr lang="pap-029" sz="2000" b="1" dirty="0"/>
              <a:t>” (Marko 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aparensianan ta  enga</a:t>
            </a:r>
            <a:r>
              <a:rPr lang="pap-029" sz="2000" b="1" dirty="0">
                <a:latin typeface="Aptos" panose="020B0004020202020204" pitchFamily="34" charset="0"/>
              </a:rPr>
              <a:t>ñoso</a:t>
            </a:r>
            <a:r>
              <a:rPr lang="pap-029" sz="2000" b="1" dirty="0"/>
              <a:t>. Su mama i rumannan h</a:t>
            </a:r>
            <a:r>
              <a:rPr lang="pap-029" sz="2000" b="1" dirty="0">
                <a:latin typeface="Aptos" panose="020B0004020202020204" pitchFamily="34" charset="0"/>
              </a:rPr>
              <a:t>òmber tabata robes. Lagando Su trabou pa atendé ku nan na e momentu ei tabata dañoso(perhudisial) na Su mishon i na nan mes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5" y="1335703"/>
            <a:ext cx="107727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 E spiritu di persekushon lo no ta stimulá kontra di esnan kende no tin ningun konekshon ku Dios, i asina no tin ningun forsa moral. Esaki lo wòrdu lantá kontra di esunnan fiel, kende no ta hasi ningun konseshonnan na e mundu i lo no wòrdu influenshá  dor di esaki su opinionnan, su fabor, òf su oposishon. Un religion ku ta karga un testimonio bibu na fabor di santidat, i ku ta reprendé  orguyo, egoísmo, avarisia, i pikánan na moda, lo wòrdu odiá dor di e mundu i dor di Kristiannan superfisial .... Ora ku bo sufri reproche i persekushon boso ta den kompania ekselente; pasombra Hesus a soportá tur esaki, i muchu mas. Si boso ta sentinelanan fiel pa Dios, e kosnan aki ta un komplimènt pa boso. Ta e almanan heroiko, kende lo ta bèrdadero si nan para nan so, kende lo gana e korona imperesido."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“Y El a bisa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‘E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òrdu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trahá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 pa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hende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 no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hende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 pa e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Sabat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P’esei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tambe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ñor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 di e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</a:rPr>
              <a:t>Sabat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2:27, 28, </a:t>
            </a:r>
            <a:r>
              <a:rPr kumimoji="0" lang="es-ES" sz="18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Hesus Su komportashon, Su manera di predik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á, i asta Su saniamentunan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tabata bini den konflikto direkto ku e tradishonnan di e outoridatnan religioso. 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duda, e bida di Hesus tabata un bida kontroversial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propio famianan a bini ta kere ku Hesus a p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èrdè Su mente debí na muchu trabou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 a konsider’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blasfemo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un hende golos i amigu di pekadornan; transgresor di e Sabat ... Nan a asta akus’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di ta traha pa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ë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lzeb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ú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4F71B7-C00E-9374-81F0-9B9DC57D6C99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/>
              <a:t>Kontroversia riba pordon. Marko 2:1-12.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Kontroversia di kuminda. Marko 2:13-22.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Kontroversia riba e Sabat. Marko 2:23-3:6.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Preguntanan kontroversial tokante di Hesus: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 ki poder E ta hasi milagernan? Marko 3:22-30.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Hesus ta loko? Marko 3:20-21, 31-35.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KONTROVERSIA RIBA PORDON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Ora Hesus a mira nan fe, El a bisa e paral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ítiko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“Mi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pikánan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pordoná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Hesus a regres</a:t>
            </a:r>
            <a:r>
              <a:rPr lang="pap-029" sz="2000" b="1" dirty="0">
                <a:latin typeface="Aptos" panose="020B0004020202020204" pitchFamily="34" charset="0"/>
              </a:rPr>
              <a:t>á na Pedro su kas na K</a:t>
            </a:r>
            <a:r>
              <a:rPr lang="pap-029" sz="2000" b="1" dirty="0"/>
              <a:t>apernaum, hopi hende a bini pa skuch’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 (Marko 2:1-2). Kuater amigu a aserk</a:t>
            </a:r>
            <a:r>
              <a:rPr lang="pap-029" sz="2000" b="1" dirty="0">
                <a:latin typeface="Aptos" panose="020B0004020202020204" pitchFamily="34" charset="0"/>
              </a:rPr>
              <a:t>á asina ku Hesus lo por kura nan amigu paralisá</a:t>
            </a:r>
            <a:r>
              <a:rPr lang="pap-029" sz="2000" b="1" dirty="0"/>
              <a:t>, pero nan no por a yega serka di dj</a:t>
            </a:r>
            <a:r>
              <a:rPr lang="pap-029" sz="2000" b="1" dirty="0">
                <a:latin typeface="Aptos" panose="020B0004020202020204" pitchFamily="34" charset="0"/>
              </a:rPr>
              <a:t>É. Determiná pa tres’é na Hesus, nan a subi riba e dak i a kibra habri un buraku pa bah’é abou</a:t>
            </a:r>
            <a:r>
              <a:rPr lang="pap-029" sz="2000" b="1" dirty="0"/>
              <a:t>. Hesus Su spich a w</a:t>
            </a:r>
            <a:r>
              <a:rPr lang="pap-029" sz="2000" b="1" dirty="0">
                <a:latin typeface="Aptos" panose="020B0004020202020204" pitchFamily="34" charset="0"/>
              </a:rPr>
              <a:t>òrdu interumpí, i tur hende a keda ketu, sperando pa mira kiko Hesus lo hasi </a:t>
            </a:r>
            <a:r>
              <a:rPr lang="pap-029" sz="2000" b="1" dirty="0"/>
              <a:t>(Marko 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hendenan a alab</a:t>
            </a:r>
            <a:r>
              <a:rPr lang="pap-029" sz="2000" b="1" dirty="0">
                <a:latin typeface="Aptos" panose="020B0004020202020204" pitchFamily="34" charset="0"/>
              </a:rPr>
              <a:t>á Dios pa a duna Hesus e poder pa pordoná </a:t>
            </a:r>
            <a:r>
              <a:rPr lang="pap-029" sz="2000" b="1" dirty="0"/>
              <a:t> pik</a:t>
            </a:r>
            <a:r>
              <a:rPr lang="pap-029" sz="2000" b="1" dirty="0">
                <a:latin typeface="Aptos" panose="020B0004020202020204" pitchFamily="34" charset="0"/>
              </a:rPr>
              <a:t>ánan</a:t>
            </a:r>
            <a:r>
              <a:rPr lang="pap-029" sz="2000" b="1" dirty="0"/>
              <a:t> (Marko 2:12; Mat. 9:8). E paral</a:t>
            </a:r>
            <a:r>
              <a:rPr lang="pap-029" sz="2000" b="1" dirty="0">
                <a:latin typeface="Aptos" panose="020B0004020202020204" pitchFamily="34" charset="0"/>
              </a:rPr>
              <a:t>ítiko a kana</a:t>
            </a:r>
            <a:r>
              <a:rPr lang="pap-029" sz="2000" b="1" dirty="0"/>
              <a:t>; pero e eskribanan a w</a:t>
            </a:r>
            <a:r>
              <a:rPr lang="pap-029" sz="2000" b="1" dirty="0">
                <a:latin typeface="Aptos" panose="020B0004020202020204" pitchFamily="34" charset="0"/>
              </a:rPr>
              <a:t>òrdu lagá siegu</a:t>
            </a:r>
            <a:r>
              <a:rPr lang="pap-029" sz="2000" b="1" dirty="0"/>
              <a:t>, </a:t>
            </a:r>
            <a:r>
              <a:rPr lang="pap-029" sz="2000" b="1" dirty="0">
                <a:latin typeface="Aptos" panose="020B0004020202020204" pitchFamily="34" charset="0"/>
              </a:rPr>
              <a:t>ínkapas pa mira ku Hesus lo por lesa nan mente</a:t>
            </a:r>
            <a:r>
              <a:rPr lang="pap-029" sz="2000" b="1" dirty="0"/>
              <a:t>, pordon</a:t>
            </a:r>
            <a:r>
              <a:rPr lang="pap-029" sz="2000" b="1" dirty="0">
                <a:latin typeface="Aptos" panose="020B0004020202020204" pitchFamily="34" charset="0"/>
              </a:rPr>
              <a:t>á e pekador, i dun’é saniamentu</a:t>
            </a:r>
            <a:r>
              <a:rPr lang="pap-029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e eskribanan, esaki tabata blasfemia (b</a:t>
            </a:r>
            <a:r>
              <a:rPr lang="pap-029" sz="2000" b="1" dirty="0">
                <a:latin typeface="Aptos" panose="020B0004020202020204" pitchFamily="34" charset="0"/>
              </a:rPr>
              <a:t>èrdat, si Hesus no tabata Dios</a:t>
            </a:r>
            <a:r>
              <a:rPr lang="pap-029" sz="2000" b="1" dirty="0"/>
              <a:t>). Pa demostr</a:t>
            </a:r>
            <a:r>
              <a:rPr lang="pap-029" sz="2000" b="1" dirty="0">
                <a:latin typeface="Aptos" panose="020B0004020202020204" pitchFamily="34" charset="0"/>
              </a:rPr>
              <a:t>á ku E tabatin e poder pa pordona, Hesus a kura e paralítiko</a:t>
            </a:r>
            <a:r>
              <a:rPr lang="pap-029" sz="2000" b="1" dirty="0"/>
              <a:t> (Marko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 </a:t>
            </a:r>
            <a:r>
              <a:rPr lang="pap-029" sz="2000" b="1" dirty="0"/>
              <a:t>Bo pik</a:t>
            </a:r>
            <a:r>
              <a:rPr lang="pap-029" sz="2000" b="1" dirty="0">
                <a:latin typeface="Aptos" panose="020B0004020202020204" pitchFamily="34" charset="0"/>
              </a:rPr>
              <a:t>ánan ta pordoná </a:t>
            </a:r>
            <a:r>
              <a:rPr lang="pap-029" sz="2000" b="1" dirty="0"/>
              <a:t>” (Marko 2:5). E paral</a:t>
            </a:r>
            <a:r>
              <a:rPr lang="pap-029" sz="2000" b="1" dirty="0">
                <a:latin typeface="Aptos" panose="020B0004020202020204" pitchFamily="34" charset="0"/>
              </a:rPr>
              <a:t>ítiko lo por a reklamá </a:t>
            </a:r>
            <a:r>
              <a:rPr lang="pap-029" sz="2000" b="1" dirty="0"/>
              <a:t>: “ loke mi mester ta pa kana.” Pero </a:t>
            </a:r>
            <a:r>
              <a:rPr lang="pap-029" sz="2000" b="1" dirty="0">
                <a:latin typeface="Aptos" panose="020B0004020202020204" pitchFamily="34" charset="0"/>
              </a:rPr>
              <a:t>é no a hasi esaki</a:t>
            </a:r>
            <a:r>
              <a:rPr lang="pap-029" sz="2000" b="1" dirty="0"/>
              <a:t>. Hesus a kura e rais di su malesa. E no tabata preokup</a:t>
            </a:r>
            <a:r>
              <a:rPr lang="pap-029" sz="2000" b="1" dirty="0">
                <a:latin typeface="Aptos" panose="020B0004020202020204" pitchFamily="34" charset="0"/>
              </a:rPr>
              <a:t>á tokante di no kana atrobe, pero tokante di e pordon ku a duna pas na su alma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KONTROVERSIA DI KUMINDA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Segun ku E tabata kana pasa, El a mira Leví, yiu hòmber di Alfeo sintá na e kobradó di belasting su ofisina. “ SiguiMi, ” Hesus a bis’é, i Leví a lanta i a siguiE ” </a:t>
            </a:r>
            <a:r>
              <a:rPr lang="pap-029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2:14).</a:t>
            </a:r>
            <a:endParaRPr lang="pap-029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 ta difisil pa imagin</a:t>
            </a:r>
            <a:r>
              <a:rPr lang="pap-029" sz="2000" b="1" dirty="0">
                <a:latin typeface="Aptos" panose="020B0004020202020204" pitchFamily="34" charset="0"/>
              </a:rPr>
              <a:t>á e kontroversia ku Leví su yamada a lanta </a:t>
            </a:r>
            <a:r>
              <a:rPr lang="pap-029" sz="2000" b="1" dirty="0"/>
              <a:t>(Marko 2:13-14). Pa un Hudiu ortod</a:t>
            </a:r>
            <a:r>
              <a:rPr lang="pap-029" sz="2000" b="1" dirty="0">
                <a:latin typeface="Aptos" panose="020B0004020202020204" pitchFamily="34" charset="0"/>
              </a:rPr>
              <a:t>òks, un publikano tabata peor ku un Gentil. E tabata un Hudiu renegado, bendé na su enemigunan. Nan no por a kome kuné òf mishi kuné. </a:t>
            </a:r>
            <a:endParaRPr lang="pap-029" sz="2000" b="1" dirty="0"/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634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a kontradis</a:t>
            </a:r>
            <a:r>
              <a:rPr lang="pap-029" sz="2000" b="1" dirty="0">
                <a:latin typeface="Aptos" panose="020B0004020202020204" pitchFamily="34" charset="0"/>
              </a:rPr>
              <a:t>í nan lógikamente</a:t>
            </a:r>
            <a:r>
              <a:rPr lang="pap-029" sz="2000" b="1" dirty="0"/>
              <a:t>: unda mih</a:t>
            </a:r>
            <a:r>
              <a:rPr lang="pap-029" sz="2000" b="1" dirty="0">
                <a:latin typeface="Aptos" panose="020B0004020202020204" pitchFamily="34" charset="0"/>
              </a:rPr>
              <a:t>ó ku akinan lo Mi haña pekadornan pa salba</a:t>
            </a:r>
            <a:r>
              <a:rPr lang="pap-029" sz="2000" b="1" dirty="0"/>
              <a:t>? (Marko 2:17). Adishonalmente, El a reta nan pa eksamin</a:t>
            </a:r>
            <a:r>
              <a:rPr lang="pap-029" sz="2000" b="1" dirty="0">
                <a:latin typeface="Aptos" panose="020B0004020202020204" pitchFamily="34" charset="0"/>
              </a:rPr>
              <a:t>á nan propio sintimentunan</a:t>
            </a:r>
            <a:r>
              <a:rPr lang="pap-029" sz="2000" b="1" dirty="0"/>
              <a:t>. Nan mester a si</a:t>
            </a:r>
            <a:r>
              <a:rPr lang="pap-029" sz="2000" b="1" dirty="0">
                <a:latin typeface="Aptos" panose="020B0004020202020204" pitchFamily="34" charset="0"/>
              </a:rPr>
              <a:t>ña pa stima </a:t>
            </a:r>
            <a:r>
              <a:rPr lang="pap-029" sz="2000" b="1" dirty="0"/>
              <a:t>(Mat. 9:12-13).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kosnan a bira peor. Hesus no solamente a kome den e kobrad</a:t>
            </a:r>
            <a:r>
              <a:rPr lang="pap-029" sz="2000" b="1" dirty="0">
                <a:latin typeface="Aptos" panose="020B0004020202020204" pitchFamily="34" charset="0"/>
              </a:rPr>
              <a:t>ó di belasting su kas, El a rondoná Su mes ku hopi manera djé</a:t>
            </a:r>
            <a:r>
              <a:rPr lang="pap-029" sz="2000" b="1" dirty="0"/>
              <a:t> (Marko 2:15). E kr</a:t>
            </a:r>
            <a:r>
              <a:rPr lang="pap-029" sz="2000" b="1" dirty="0">
                <a:latin typeface="Aptos" panose="020B0004020202020204" pitchFamily="34" charset="0"/>
              </a:rPr>
              <a:t>itikadónan no a malgastá e oportunidat</a:t>
            </a:r>
            <a:r>
              <a:rPr lang="pap-029" sz="2000" b="1" dirty="0"/>
              <a:t>: “ Kiko esaki ta, ku E ta kome i bebe  huntu ku publikanonan i pekadornan? ” (Marko 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pap-029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Hesus a bisa nan: Esnan ku ta na e kasamentu lo por yuna mientras e brùiehom ta huntu ku nan? Tanten ku nan tin e brùidehom huntu ku nan, nan no por yuna ” (Marko 2:19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Leu for di si</a:t>
            </a:r>
            <a:r>
              <a:rPr lang="pap-029" sz="2000" b="1" dirty="0">
                <a:latin typeface="Aptos" panose="020B0004020202020204" pitchFamily="34" charset="0"/>
              </a:rPr>
              <a:t>ña pa stima, e Fariseonan a stimulá Juan su disipelnan   pa uni ku nan krítika</a:t>
            </a:r>
            <a:r>
              <a:rPr lang="pap-029" sz="2000" b="1" dirty="0"/>
              <a:t>: “ Kon por ta ku Juan su disipelnan i e disipelnan di e Fariseonan ta yuna, pero esnan di Bo no ta yuna?” (Marko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451517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KONTROVERSIA DI KUMINDA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Hesus Su kontesta a bini den forma di par</a:t>
            </a:r>
            <a:r>
              <a:rPr lang="en-US" sz="2000" b="1" dirty="0" err="1">
                <a:latin typeface="Aptos" panose="020B0004020202020204" pitchFamily="34" charset="0"/>
              </a:rPr>
              <a:t>ábolanan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KONTROVERSIA RIBA E SABAT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 E Fariseonan a bis’É, “ Mira, pakiko nan ta hasi loke ta ílegal riba e Sabat?” </a:t>
            </a:r>
            <a:r>
              <a:rPr lang="pap-029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(Marko 2:24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Fariseonan a si</a:t>
            </a:r>
            <a:r>
              <a:rPr lang="pap-029" sz="2000" b="1" dirty="0">
                <a:latin typeface="Aptos" panose="020B0004020202020204" pitchFamily="34" charset="0"/>
              </a:rPr>
              <a:t>ña </a:t>
            </a:r>
            <a:r>
              <a:rPr lang="pap-029" sz="2000" b="1" dirty="0"/>
              <a:t>39 formanan di trabou ku a transgres</a:t>
            </a:r>
            <a:r>
              <a:rPr lang="pap-029" sz="2000" b="1" dirty="0">
                <a:latin typeface="Aptos" panose="020B0004020202020204" pitchFamily="34" charset="0"/>
              </a:rPr>
              <a:t>á(viola) e sosiegu di e Sabat </a:t>
            </a:r>
            <a:r>
              <a:rPr lang="pap-029" sz="2000" b="1" dirty="0"/>
              <a:t>orden</a:t>
            </a:r>
            <a:r>
              <a:rPr lang="pap-029" sz="2000" b="1" dirty="0">
                <a:latin typeface="Aptos" panose="020B0004020202020204" pitchFamily="34" charset="0"/>
              </a:rPr>
              <a:t>á dor di Dios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Mas despues, Hesus a ehekut</a:t>
            </a:r>
            <a:r>
              <a:rPr lang="pap-029" sz="2000" b="1" dirty="0">
                <a:latin typeface="Aptos" panose="020B0004020202020204" pitchFamily="34" charset="0"/>
              </a:rPr>
              <a:t>á un </a:t>
            </a:r>
            <a:r>
              <a:rPr lang="pap-029" sz="2000" b="1" dirty="0"/>
              <a:t>“obra” ku no tabata inklu</a:t>
            </a:r>
            <a:r>
              <a:rPr lang="pap-029" sz="2000" b="1" dirty="0">
                <a:latin typeface="Aptos" panose="020B0004020202020204" pitchFamily="34" charset="0"/>
              </a:rPr>
              <a:t>í entre e </a:t>
            </a:r>
            <a:r>
              <a:rPr lang="pap-029" sz="2000" b="1" dirty="0"/>
              <a:t>39, pero kua tabata konsider</a:t>
            </a:r>
            <a:r>
              <a:rPr lang="pap-029" sz="2000" b="1" dirty="0">
                <a:latin typeface="Aptos" panose="020B0004020202020204" pitchFamily="34" charset="0"/>
              </a:rPr>
              <a:t>á tambe un transgreshon di e Sabat</a:t>
            </a:r>
            <a:r>
              <a:rPr lang="pap-029" sz="2000" b="1" dirty="0"/>
              <a:t>: kuramentu (Marko 3:1-3).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Su kontesta: Boso no ta k</a:t>
            </a:r>
            <a:r>
              <a:rPr lang="pap-029" sz="2000" b="1" dirty="0">
                <a:latin typeface="Aptos" panose="020B0004020202020204" pitchFamily="34" charset="0"/>
              </a:rPr>
              <a:t>òrda ku </a:t>
            </a:r>
            <a:r>
              <a:rPr lang="pap-029" sz="2000" b="1" dirty="0"/>
              <a:t>David, ora ku </a:t>
            </a:r>
            <a:r>
              <a:rPr lang="pap-029" sz="2000" b="1" dirty="0">
                <a:latin typeface="Aptos" panose="020B0004020202020204" pitchFamily="34" charset="0"/>
              </a:rPr>
              <a:t>é tabatin hamber, a kome e pan konsagrá</a:t>
            </a:r>
            <a:r>
              <a:rPr lang="pap-029" sz="2000" b="1" dirty="0"/>
              <a:t>, loke solamente e saserdotenan lo por kome? (Marko 2:25-26).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Dor di tuma e grano i kita esaki su kaska pa kom’</a:t>
            </a:r>
            <a:r>
              <a:rPr lang="pap-029" b="1" dirty="0">
                <a:latin typeface="Aptos" panose="020B0004020202020204" pitchFamily="34" charset="0"/>
              </a:rPr>
              <a:t>é</a:t>
            </a:r>
            <a:r>
              <a:rPr lang="pap-029" b="1" dirty="0"/>
              <a:t>, e disipelnan a ehekut</a:t>
            </a:r>
            <a:r>
              <a:rPr lang="pap-029" b="1" dirty="0">
                <a:latin typeface="Aptos" panose="020B0004020202020204" pitchFamily="34" charset="0"/>
              </a:rPr>
              <a:t>á tres trabou prohibí riba e Sabat</a:t>
            </a:r>
            <a:r>
              <a:rPr lang="pap-029" b="1" dirty="0"/>
              <a:t>: kosech</a:t>
            </a:r>
            <a:r>
              <a:rPr lang="pap-029" b="1" dirty="0">
                <a:latin typeface="Aptos" panose="020B0004020202020204" pitchFamily="34" charset="0"/>
              </a:rPr>
              <a:t>á </a:t>
            </a:r>
            <a:r>
              <a:rPr lang="pap-029" b="1" dirty="0"/>
              <a:t>; bati; i bencha. (Marko 2:23-24; Mat. 12:1-2).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Kuriosamente, e wardad</a:t>
            </a:r>
            <a:r>
              <a:rPr lang="pap-029" sz="2000" b="1" dirty="0">
                <a:latin typeface="Aptos" panose="020B0004020202020204" pitchFamily="34" charset="0"/>
              </a:rPr>
              <a:t>ónan zeloso di e Sabat  a traha un kòmplòt pa un matamentu </a:t>
            </a:r>
            <a:r>
              <a:rPr lang="pap-029" sz="2000" b="1" dirty="0"/>
              <a:t>(Marko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3" y="5473006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latin typeface="Aptos" panose="020B0004020202020204" pitchFamily="34" charset="0"/>
              </a:rPr>
              <a:t>Ú</a:t>
            </a:r>
            <a:r>
              <a:rPr lang="pap-029" sz="2000" b="1" dirty="0"/>
              <a:t>ltimamente, Hesus ta Se</a:t>
            </a:r>
            <a:r>
              <a:rPr lang="pap-029" sz="2000" b="1" dirty="0">
                <a:latin typeface="Aptos" panose="020B0004020202020204" pitchFamily="34" charset="0"/>
              </a:rPr>
              <a:t>ñor di e Sabat, i El a duna esaki na nos pa nos bon</a:t>
            </a:r>
            <a:r>
              <a:rPr lang="pap-029" sz="2000" b="1" dirty="0"/>
              <a:t> (Marko 2:27-28).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3" y="4779228"/>
            <a:ext cx="661987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Hesus Su kontesta: “ Kual ta legal riba e Sabat: pa hasi bon </a:t>
            </a:r>
            <a:r>
              <a:rPr lang="pap-029" sz="1900" b="1" dirty="0">
                <a:latin typeface="Aptos" panose="020B0004020202020204" pitchFamily="34" charset="0"/>
              </a:rPr>
              <a:t>òf pa hasi malu</a:t>
            </a:r>
            <a:r>
              <a:rPr lang="pap-029" sz="1900" b="1" dirty="0"/>
              <a:t>, pa salba un bida </a:t>
            </a:r>
            <a:r>
              <a:rPr lang="pap-029" sz="1900" b="1" dirty="0">
                <a:latin typeface="Aptos" panose="020B0004020202020204" pitchFamily="34" charset="0"/>
              </a:rPr>
              <a:t>òf pa mata</a:t>
            </a:r>
            <a:r>
              <a:rPr lang="pap-029" sz="1900" b="1" dirty="0"/>
              <a:t>? ” (Marko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823913" y="2136338"/>
            <a:ext cx="7710487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9E2909"/>
                </a:solidFill>
              </a:rPr>
              <a:t>PREGUNTANAN KONTROVERSIAL TOKANTE DI HESUS</a:t>
            </a: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 KI PODER E TA OBRA MILAGERNAN 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Y e siñadónan di e lei kende a bini for di Jerusalèm a bisa,“ E ta poseí pa Beëlzebúl! Pa medio di e prens di demoñonan, E ta sakando demoñonan ”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Marko ta kumins</a:t>
            </a:r>
            <a:r>
              <a:rPr lang="pap-029" sz="2000" b="1" dirty="0">
                <a:latin typeface="Aptos" panose="020B0004020202020204" pitchFamily="34" charset="0"/>
              </a:rPr>
              <a:t>á un historia tokante di Hesus Su famia, pero ta interumpí esaki pa nara un kontroversia ku e Fariseonan. Mas despues, é lo bolbe bèk na e promé historia</a:t>
            </a:r>
            <a:r>
              <a:rPr lang="pap-029" sz="2000" b="1" dirty="0"/>
              <a:t>. E patronchi aki ta w</a:t>
            </a:r>
            <a:r>
              <a:rPr lang="pap-029" sz="2000" b="1" dirty="0">
                <a:latin typeface="Aptos" panose="020B0004020202020204" pitchFamily="34" charset="0"/>
              </a:rPr>
              <a:t>òrdu huzá dor di Marko na varios okashonnan pa uni dos historia similar, dunando énfasis na esun sentral komo esun di mas importante. </a:t>
            </a:r>
            <a:endParaRPr lang="pap-029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Hesus Su famia ta busk’Ele 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Accusation of the Akusashon di Fariseonan 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 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Hesus Su famia ta busk’Ele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Atrobe, Hesus ta huza un par</a:t>
            </a:r>
            <a:r>
              <a:rPr lang="pap-029" b="1" dirty="0">
                <a:latin typeface="Aptos" panose="020B0004020202020204" pitchFamily="34" charset="0"/>
              </a:rPr>
              <a:t>abola pa demostrá e absurdes di e akusashonnan kontra di djÉ</a:t>
            </a:r>
            <a:r>
              <a:rPr lang="pap-029" b="1" dirty="0"/>
              <a:t> (Marko 3:23-27). Hesus ta drenta e kas di e h</a:t>
            </a:r>
            <a:r>
              <a:rPr lang="pap-029" b="1" dirty="0">
                <a:latin typeface="Aptos" panose="020B0004020202020204" pitchFamily="34" charset="0"/>
              </a:rPr>
              <a:t>òmber fuerte </a:t>
            </a:r>
            <a:r>
              <a:rPr lang="pap-029" b="1" dirty="0"/>
              <a:t>(Satan</a:t>
            </a:r>
            <a:r>
              <a:rPr lang="pap-029" b="1" dirty="0">
                <a:latin typeface="Aptos" panose="020B0004020202020204" pitchFamily="34" charset="0"/>
              </a:rPr>
              <a:t>ás</a:t>
            </a:r>
            <a:r>
              <a:rPr lang="pap-029" b="1" dirty="0"/>
              <a:t>), mar’</a:t>
            </a:r>
            <a:r>
              <a:rPr lang="pap-029" b="1" dirty="0">
                <a:latin typeface="Aptos" panose="020B0004020202020204" pitchFamily="34" charset="0"/>
              </a:rPr>
              <a:t>é</a:t>
            </a:r>
            <a:r>
              <a:rPr lang="pap-029" b="1" dirty="0"/>
              <a:t>, i asina lo por pl</a:t>
            </a:r>
            <a:r>
              <a:rPr lang="pap-029" b="1" dirty="0">
                <a:latin typeface="Aptos" panose="020B0004020202020204" pitchFamily="34" charset="0"/>
              </a:rPr>
              <a:t>ùnder su propiedat</a:t>
            </a:r>
            <a:r>
              <a:rPr lang="pap-029" b="1" dirty="0"/>
              <a:t> (libra esun pose</a:t>
            </a:r>
            <a:r>
              <a:rPr lang="pap-029" b="1" dirty="0">
                <a:latin typeface="Aptos" panose="020B0004020202020204" pitchFamily="34" charset="0"/>
              </a:rPr>
              <a:t>í pa demoño</a:t>
            </a:r>
            <a:r>
              <a:rPr lang="pap-029" b="1" dirty="0"/>
              <a:t>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kaso aki, e historia importante ta e eskribanan su akusashon ku na ki poder tabata ku a permit</a:t>
            </a:r>
            <a:r>
              <a:rPr lang="pap-029" sz="2000" b="1" dirty="0">
                <a:latin typeface="Aptos" panose="020B0004020202020204" pitchFamily="34" charset="0"/>
              </a:rPr>
              <a:t>í Hesus pa saka demoñonan </a:t>
            </a:r>
            <a:r>
              <a:rPr lang="pap-029" sz="2000" b="1" dirty="0"/>
              <a:t> </a:t>
            </a:r>
            <a:r>
              <a:rPr lang="en" sz="2000" b="1" dirty="0"/>
              <a:t>(Marko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Tambe e ta tuma e oportunidat pa spierta(avis</a:t>
            </a:r>
            <a:r>
              <a:rPr lang="pap-029" sz="2000" b="1" dirty="0">
                <a:latin typeface="Aptos" panose="020B0004020202020204" pitchFamily="34" charset="0"/>
              </a:rPr>
              <a:t>á) di e peliger di ta atribuí e trabou di e Spiritu Santu na e diabel</a:t>
            </a:r>
            <a:r>
              <a:rPr lang="pap-029" sz="2000" b="1" dirty="0"/>
              <a:t> (Marko 3:28-30).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1721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129</cp:revision>
  <dcterms:created xsi:type="dcterms:W3CDTF">2024-06-22T14:42:36Z</dcterms:created>
  <dcterms:modified xsi:type="dcterms:W3CDTF">2024-07-16T10:45:51Z</dcterms:modified>
</cp:coreProperties>
</file>