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Spionnan a w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mandá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P</a:t>
          </a:r>
          <a:r>
            <a:rPr lang="en-US" sz="2000" b="1" dirty="0">
              <a:latin typeface="Aptos" panose="020B0004020202020204" pitchFamily="34" charset="0"/>
            </a:rPr>
            <a:t>ú</a:t>
          </a:r>
          <a:r>
            <a:rPr lang="en" sz="2000" b="1" dirty="0"/>
            <a:t>blikamente (12 spion)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Sekretamente (2 spion)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Presentashon (akshon) di e spionnan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40 dia inspektando 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dia skondiendo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 (informe) di e spionnan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2000" b="1" dirty="0"/>
            <a:t>Nan a deskurash</a:t>
          </a:r>
          <a:r>
            <a:rPr lang="en-US" sz="2000" b="1" dirty="0">
              <a:latin typeface="Aptos" panose="020B0004020202020204" pitchFamily="34" charset="0"/>
            </a:rPr>
            <a:t>á e pueblo</a:t>
          </a:r>
          <a:endParaRPr lang="en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/>
            <a:t>Nan ta enkurash</a:t>
          </a:r>
          <a:r>
            <a:rPr lang="en-US" sz="2000" b="1" dirty="0">
              <a:latin typeface="Aptos" panose="020B0004020202020204" pitchFamily="34" charset="0"/>
            </a:rPr>
            <a:t>á Josué</a:t>
          </a:r>
          <a:endParaRPr lang="en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na Pasku 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ap-029" sz="1800" b="1" noProof="0" dirty="0"/>
            <a:t>Nan mester a hunta esaki su dr</a:t>
          </a:r>
          <a:r>
            <a:rPr lang="pap-029" sz="1800" b="1" noProof="0" dirty="0">
              <a:latin typeface="Aptos" panose="020B0004020202020204" pitchFamily="34" charset="0"/>
            </a:rPr>
            <a:t>èmpel(ko-sein) ku sanger</a:t>
          </a:r>
          <a:r>
            <a:rPr lang="pap-029" sz="1800" b="1" noProof="0" dirty="0"/>
            <a:t> </a:t>
          </a:r>
          <a:br>
            <a:rPr lang="pap-029" sz="1800" b="1" noProof="0" dirty="0"/>
          </a:br>
          <a:r>
            <a:rPr lang="pap-029" sz="1800" b="1" noProof="0" dirty="0"/>
            <a:t>(Eks</a:t>
          </a:r>
          <a:r>
            <a:rPr lang="en" sz="1800" b="1" dirty="0"/>
            <a:t>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Si nan sali for di kas, nan lo muri (Eks.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na Jeriko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800" b="1" dirty="0"/>
            <a:t>E mester a pone un kordon di hilu skarlata na su bentana                   (Josue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ap-029" sz="1800" b="1" noProof="0" dirty="0"/>
            <a:t>Si </a:t>
          </a:r>
          <a:r>
            <a:rPr lang="pap-029" sz="1800" b="1" noProof="0" dirty="0">
              <a:latin typeface="Aptos" panose="020B0004020202020204" pitchFamily="34" charset="0"/>
            </a:rPr>
            <a:t>é sali for di e kas, é lo muri</a:t>
          </a:r>
          <a:br>
            <a:rPr lang="pap-029" sz="1800" b="1" noProof="0" dirty="0"/>
          </a:br>
          <a:r>
            <a:rPr lang="pap-029" sz="1800" b="1" noProof="0" dirty="0"/>
            <a:t>(Josue </a:t>
          </a:r>
          <a:r>
            <a:rPr lang="en" sz="1800" b="1" dirty="0"/>
            <a:t>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 (informe) di e spionnan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Nan a deskurash</a:t>
          </a:r>
          <a:r>
            <a:rPr lang="en-US" sz="2000" b="1" kern="1200" dirty="0">
              <a:latin typeface="Aptos" panose="020B0004020202020204" pitchFamily="34" charset="0"/>
            </a:rPr>
            <a:t>á e pueblo</a:t>
          </a:r>
          <a:endParaRPr lang="en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Nan ta enkurash</a:t>
          </a:r>
          <a:r>
            <a:rPr lang="en-US" sz="2000" b="1" kern="1200" dirty="0">
              <a:latin typeface="Aptos" panose="020B0004020202020204" pitchFamily="34" charset="0"/>
            </a:rPr>
            <a:t>á Josué</a:t>
          </a:r>
          <a:endParaRPr lang="en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Presentashon (akshon) di e spionnan</a:t>
          </a: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40 dia inspektando </a:t>
          </a: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 dia skondiendo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Spionnan a w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mandá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</a:t>
          </a:r>
          <a:r>
            <a:rPr lang="en-US" sz="2000" b="1" kern="1200" dirty="0">
              <a:latin typeface="Aptos" panose="020B0004020202020204" pitchFamily="34" charset="0"/>
            </a:rPr>
            <a:t>ú</a:t>
          </a:r>
          <a:r>
            <a:rPr lang="en" sz="2000" b="1" kern="1200" dirty="0"/>
            <a:t>blikamente (12 spion)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Sekretamente (2 spion)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na Pasku </a:t>
          </a: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Nan mester a hunta esaki su dr</a:t>
          </a:r>
          <a:r>
            <a:rPr lang="pap-029" sz="1800" b="1" kern="1200" noProof="0" dirty="0">
              <a:latin typeface="Aptos" panose="020B0004020202020204" pitchFamily="34" charset="0"/>
            </a:rPr>
            <a:t>èmpel(ko-sein) ku sanger</a:t>
          </a:r>
          <a:r>
            <a:rPr lang="pap-029" sz="1800" b="1" kern="1200" noProof="0" dirty="0"/>
            <a:t> </a:t>
          </a:r>
          <a:br>
            <a:rPr lang="pap-029" sz="1800" b="1" kern="1200" noProof="0" dirty="0"/>
          </a:br>
          <a:r>
            <a:rPr lang="pap-029" sz="1800" b="1" kern="1200" noProof="0" dirty="0"/>
            <a:t>(Eks</a:t>
          </a:r>
          <a:r>
            <a:rPr lang="en" sz="1800" b="1" kern="1200" dirty="0"/>
            <a:t>.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Si nan sali for di kas, nan lo muri (Eks.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na Jeriko</a:t>
          </a: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mester a pone un kordon di hilu skarlata na su bentana                   (Josue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Si </a:t>
          </a:r>
          <a:r>
            <a:rPr lang="pap-029" sz="1800" b="1" kern="1200" noProof="0" dirty="0">
              <a:latin typeface="Aptos" panose="020B0004020202020204" pitchFamily="34" charset="0"/>
            </a:rPr>
            <a:t>é sali for di e kas, é lo muri</a:t>
          </a:r>
          <a:br>
            <a:rPr lang="pap-029" sz="1800" b="1" kern="1200" noProof="0" dirty="0"/>
          </a:br>
          <a:r>
            <a:rPr lang="pap-029" sz="1800" b="1" kern="1200" noProof="0" dirty="0"/>
            <a:t>(Josue </a:t>
          </a:r>
          <a:r>
            <a:rPr lang="en" sz="1800" b="1" kern="1200" dirty="0"/>
            <a:t>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</a:rPr>
              <a:t>SORPREND</a:t>
            </a:r>
            <a:r>
              <a:rPr lang="en-US" sz="5400" b="1" dirty="0">
                <a:ln/>
                <a:solidFill>
                  <a:srgbClr val="FF0000"/>
                </a:solidFill>
                <a:latin typeface="Aptos" panose="020B0004020202020204" pitchFamily="34" charset="0"/>
              </a:rPr>
              <a:t>Í PA GRASIA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2 pa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Òktober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EMBAHADORNAN ENGA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tos" panose="020B0004020202020204" pitchFamily="34" charset="0"/>
              </a:rPr>
              <a:t>ÑOSO 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 E ora ei nan a bai serka Josué den e kampamentu di Gilgal i a bis’é i e Israelitanan, ‘ Nos a bini for di un tera leu; sera un aliansa ku nos ’ ” </a:t>
            </a:r>
            <a:r>
              <a:rPr lang="pap-029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(Josue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Nota e similaridatnan i diferensianan entre Rahab i  e Gabaonitanan: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470785"/>
            <a:ext cx="812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Rahab a ga</a:t>
            </a:r>
            <a:r>
              <a:rPr lang="pap-029" b="1" dirty="0">
                <a:latin typeface="Aptos" panose="020B0004020202020204" pitchFamily="34" charset="0"/>
              </a:rPr>
              <a:t>ña espontáñamente pa libra e spionnan. Sinembargo, e Gabaonitanan a gaña deliberadamente</a:t>
            </a:r>
            <a:r>
              <a:rPr lang="pap-029" b="1" dirty="0"/>
              <a:t>, determin</a:t>
            </a:r>
            <a:r>
              <a:rPr lang="pap-029" b="1" dirty="0">
                <a:latin typeface="Aptos" panose="020B0004020202020204" pitchFamily="34" charset="0"/>
              </a:rPr>
              <a:t>á riba engaño, usando astusia</a:t>
            </a:r>
            <a:r>
              <a:rPr lang="pap-029" b="1" dirty="0"/>
              <a:t> (mira Gen. 3:1a). Ademas, Israel su lidernan a faya dor di no konsult</a:t>
            </a:r>
            <a:r>
              <a:rPr lang="pap-029" b="1" dirty="0">
                <a:latin typeface="Aptos" panose="020B0004020202020204" pitchFamily="34" charset="0"/>
              </a:rPr>
              <a:t>á ku Dios</a:t>
            </a:r>
            <a:r>
              <a:rPr lang="pap-029" b="1" dirty="0"/>
              <a:t> (Josue </a:t>
            </a:r>
            <a:r>
              <a:rPr lang="en" b="1" dirty="0"/>
              <a:t>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5" y="216072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130040" y="5534561"/>
            <a:ext cx="35078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/>
              <a:t>Esaki a pone nan den un </a:t>
            </a:r>
            <a:r>
              <a:rPr lang="pap-029" sz="2000" b="1" dirty="0"/>
              <a:t>dilema (pert</a:t>
            </a:r>
            <a:r>
              <a:rPr lang="pap-029" sz="2000" b="1" dirty="0">
                <a:latin typeface="Aptos" panose="020B0004020202020204" pitchFamily="34" charset="0"/>
              </a:rPr>
              <a:t>á)</a:t>
            </a:r>
            <a:r>
              <a:rPr lang="pap-029" sz="2000" b="1" dirty="0"/>
              <a:t>: destru</a:t>
            </a:r>
            <a:r>
              <a:rPr lang="pap-029" sz="2000" b="1" dirty="0">
                <a:latin typeface="Aptos" panose="020B0004020202020204" pitchFamily="34" charset="0"/>
              </a:rPr>
              <a:t>í e Gabaonitanan</a:t>
            </a:r>
            <a:r>
              <a:rPr lang="pap-029" sz="2000" b="1" dirty="0"/>
              <a:t>, </a:t>
            </a:r>
            <a:r>
              <a:rPr lang="pap-029" sz="2000" b="1" dirty="0">
                <a:latin typeface="Aptos" panose="020B0004020202020204" pitchFamily="34" charset="0"/>
              </a:rPr>
              <a:t>òf respetá e huramentu </a:t>
            </a:r>
            <a:r>
              <a:rPr lang="pap-029" sz="2000" b="1" dirty="0"/>
              <a:t>(Josue 9:18).</a:t>
            </a:r>
            <a:endParaRPr lang="pap-029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08862"/>
              </p:ext>
            </p:extLst>
          </p:nvPr>
        </p:nvGraphicFramePr>
        <p:xfrm>
          <a:off x="4364736" y="1662880"/>
          <a:ext cx="7693152" cy="2743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380359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8493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Elementonan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di Fe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Gabaonitanan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ap-029" b="1" noProof="0" dirty="0">
                          <a:solidFill>
                            <a:schemeClr val="tx1"/>
                          </a:solidFill>
                          <a:effectLst/>
                        </a:rPr>
                        <a:t>Base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Tendementu 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Tendementu 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ap-029" b="1" noProof="0" dirty="0">
                          <a:solidFill>
                            <a:schemeClr val="tx1"/>
                          </a:solidFill>
                          <a:effectLst/>
                        </a:rPr>
                        <a:t>Medio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Mintira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Mintira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ap-029" b="1" noProof="0" dirty="0">
                          <a:solidFill>
                            <a:schemeClr val="tx1"/>
                          </a:solidFill>
                          <a:effectLst/>
                        </a:rPr>
                        <a:t>Meta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Pa w</a:t>
                      </a:r>
                      <a:r>
                        <a:rPr lang="pap-029" b="1" noProof="0" dirty="0">
                          <a:latin typeface="Aptos" panose="020B0004020202020204" pitchFamily="34" charset="0"/>
                        </a:rPr>
                        <a:t>òrdu di spar</a:t>
                      </a:r>
                      <a:r>
                        <a:rPr lang="pap-029" b="1" noProof="0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Pa w</a:t>
                      </a:r>
                      <a:r>
                        <a:rPr lang="pap-029" b="1" noProof="0" dirty="0">
                          <a:latin typeface="Aptos" panose="020B0004020202020204" pitchFamily="34" charset="0"/>
                        </a:rPr>
                        <a:t>òrdu di spar</a:t>
                      </a:r>
                      <a:r>
                        <a:rPr lang="pap-029" b="1" noProof="0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ap-029" b="1" noProof="0" dirty="0">
                          <a:solidFill>
                            <a:schemeClr val="tx1"/>
                          </a:solidFill>
                          <a:effectLst/>
                        </a:rPr>
                        <a:t>Resultadonan Inmediato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Liberashon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ap-029" b="1" noProof="0" dirty="0"/>
                        <a:t>Liberashon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pap-029" b="1" noProof="0" dirty="0">
                          <a:solidFill>
                            <a:schemeClr val="tx1"/>
                          </a:solidFill>
                          <a:effectLst/>
                        </a:rPr>
                        <a:t>Resultadonan di T</a:t>
                      </a:r>
                      <a:r>
                        <a:rPr lang="pap-029" b="1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érmino largu</a:t>
                      </a:r>
                      <a:endParaRPr lang="pap-029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ap-029" b="1" noProof="0" dirty="0">
                          <a:solidFill>
                            <a:srgbClr val="C00000"/>
                          </a:solidFill>
                        </a:rPr>
                        <a:t>Siudadania kompleto 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ap-029" b="1" noProof="0" dirty="0">
                          <a:solidFill>
                            <a:srgbClr val="C00000"/>
                          </a:solidFill>
                        </a:rPr>
                        <a:t>Servisio obligatorio 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BENDISHON I MALDISHON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Awor boso ta maldishon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á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Nunka boso lo ta libr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á for di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servisio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komo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kapdó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palu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kargadó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awa pa e kas di mi Dios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(Josue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Sparmentu di</a:t>
            </a:r>
            <a:r>
              <a:rPr lang="pap-029" sz="2000" b="1" dirty="0">
                <a:effectLst/>
              </a:rPr>
              <a:t> e Gabaonitanan su bida lo a desobedes</a:t>
            </a:r>
            <a:r>
              <a:rPr lang="pap-029" sz="2000" b="1" dirty="0">
                <a:effectLst/>
                <a:latin typeface="Aptos" panose="020B0004020202020204" pitchFamily="34" charset="0"/>
              </a:rPr>
              <a:t>é un mandato direkto for di Dios </a:t>
            </a:r>
            <a:r>
              <a:rPr lang="pap-029" sz="2000" b="1" dirty="0">
                <a:effectLst/>
              </a:rPr>
              <a:t>(Deut. 7:1-2). Kibrando un huramentu manera esun hur</a:t>
            </a:r>
            <a:r>
              <a:rPr lang="pap-029" sz="2000" b="1" dirty="0">
                <a:effectLst/>
                <a:latin typeface="Aptos" panose="020B0004020202020204" pitchFamily="34" charset="0"/>
              </a:rPr>
              <a:t>á na nan tambe a wòrdu konsiderá un piká </a:t>
            </a:r>
            <a:r>
              <a:rPr lang="pap-029" sz="2000" b="1" dirty="0">
                <a:effectLst/>
              </a:rPr>
              <a:t>(Josue 9:19; Salmo 15:4b). Kon e dilema a w</a:t>
            </a:r>
            <a:r>
              <a:rPr lang="pap-029" sz="2000" b="1" dirty="0">
                <a:effectLst/>
                <a:latin typeface="Aptos" panose="020B0004020202020204" pitchFamily="34" charset="0"/>
              </a:rPr>
              <a:t>òrdu resolvé</a:t>
            </a:r>
            <a:r>
              <a:rPr lang="en" sz="2000" b="1" dirty="0">
                <a:effectLst/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198" y="1076391"/>
            <a:ext cx="6171259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5929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>
                <a:effectLst/>
              </a:rPr>
              <a:t>Ademas, siendo kargad</a:t>
            </a:r>
            <a:r>
              <a:rPr lang="pap-029" b="1" dirty="0">
                <a:effectLst/>
                <a:latin typeface="Aptos" panose="020B0004020202020204" pitchFamily="34" charset="0"/>
              </a:rPr>
              <a:t>ónan di awa i</a:t>
            </a:r>
            <a:r>
              <a:rPr lang="pap-029" b="1" dirty="0">
                <a:effectLst/>
              </a:rPr>
              <a:t> kapd</a:t>
            </a:r>
            <a:r>
              <a:rPr lang="pap-029" b="1" dirty="0">
                <a:effectLst/>
                <a:latin typeface="Aptos" panose="020B0004020202020204" pitchFamily="34" charset="0"/>
              </a:rPr>
              <a:t>ónan di palu pa Dios Su kas a pone nan den kontakto konstante ku Dios. Pa medio di Dios Su grasia, e maldishon a bira un bendishon. </a:t>
            </a:r>
            <a:r>
              <a:rPr lang="pap-029" b="1" dirty="0">
                <a:effectLst/>
              </a:rPr>
              <a:t>“ Mi no tin plaser den e morto di e malbado</a:t>
            </a:r>
            <a:r>
              <a:rPr lang="pap-029" b="1" dirty="0"/>
              <a:t>, pero mas bien ku nan bira for di nan kamindanan i biba </a:t>
            </a:r>
            <a:r>
              <a:rPr lang="pap-029" b="1" dirty="0">
                <a:effectLst/>
              </a:rPr>
              <a:t>” (Ezek. 33:11 NKJV).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877743"/>
            <a:ext cx="59295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effectLst/>
              </a:rPr>
              <a:t>Nan bida a w</a:t>
            </a:r>
            <a:r>
              <a:rPr lang="pap-029" sz="2000" b="1" dirty="0">
                <a:effectLst/>
                <a:latin typeface="Aptos" panose="020B0004020202020204" pitchFamily="34" charset="0"/>
              </a:rPr>
              <a:t>òrdu di spar, pero nan a wòrdu poní bou di un maldishon </a:t>
            </a:r>
            <a:r>
              <a:rPr lang="pap-029" sz="2000" b="1" dirty="0">
                <a:effectLst/>
              </a:rPr>
              <a:t>(Josue 9:20-23). E maldishon mester tabata sirbid</a:t>
            </a:r>
            <a:r>
              <a:rPr lang="pap-029" sz="2000" b="1" dirty="0">
                <a:effectLst/>
                <a:latin typeface="Aptos" panose="020B0004020202020204" pitchFamily="34" charset="0"/>
              </a:rPr>
              <a:t>ónan for di generashon pa generashon. Esaki a pone nan den relashon íntimo ku Dios Su pueblo, for di kende nunka nan a wòrdu separá </a:t>
            </a:r>
            <a:r>
              <a:rPr lang="pap-029" sz="2000" b="1" dirty="0">
                <a:effectLst/>
              </a:rPr>
              <a:t>(Neh.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E yiunan di Israel mester a okupá tur e teritorio kual Dios a apuntá na nan. E nashonnan ei ku a rechasá e adorashon i servisio di e Dios bèrdadero nan propiedat mester a wòrdu kitá. Pero tabata Dios Su propósito ku pa medio di e revelashon di Su karakter dor di Israel hende lo mester a wòrdu halá na djÉ. Na tur e mundu e invitashon di e evangelio mester a wòrdu duná. […] Tur kende, manera Rahab e Kananita, i  Ruth e Moabita, a bira for di idolatria na e adorashon di e Dios bèrdadero, mester a uni nan mes ku Su pueblo skohí. 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096000" y="541280"/>
            <a:ext cx="5668433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medio di fe e prostituta 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Rahab no 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peres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é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huntu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esnan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no 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kere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ora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el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risibi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spionnan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den pas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Hebreonan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11:31,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Grasia pa e pueblo di Israel (Josue 2:1, 22-24):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Di dos ch</a:t>
            </a:r>
            <a:r>
              <a:rPr lang="pap-029" sz="2000" b="1" dirty="0">
                <a:latin typeface="Aptos" panose="020B0004020202020204" pitchFamily="34" charset="0"/>
              </a:rPr>
              <a:t>èns</a:t>
            </a:r>
            <a:endParaRPr lang="pap-029" sz="2000" b="1" dirty="0"/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Grasia pa Rahab (Josue 2:2-21):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fe di un simia di m</a:t>
            </a:r>
            <a:r>
              <a:rPr lang="pap-029" sz="2000" b="1" dirty="0">
                <a:latin typeface="Aptos" panose="020B0004020202020204" pitchFamily="34" charset="0"/>
              </a:rPr>
              <a:t>òster</a:t>
            </a:r>
            <a:endParaRPr lang="pap-029" sz="2000" b="1" dirty="0"/>
          </a:p>
          <a:p>
            <a:pPr lvl="1">
              <a:spcBef>
                <a:spcPts val="600"/>
              </a:spcBef>
            </a:pPr>
            <a:r>
              <a:rPr lang="pap-029" sz="2000" b="1" dirty="0"/>
              <a:t>E pakto(akuerdo) ekstend</a:t>
            </a:r>
            <a:r>
              <a:rPr lang="pap-029" sz="2000" b="1" dirty="0">
                <a:latin typeface="Aptos" panose="020B0004020202020204" pitchFamily="34" charset="0"/>
              </a:rPr>
              <a:t>é na </a:t>
            </a:r>
            <a:r>
              <a:rPr lang="pap-029" sz="2000" b="1" dirty="0"/>
              <a:t>Rahab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Grasia pa e Gabaonitanan (Josue 9):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Embahad</a:t>
            </a:r>
            <a:r>
              <a:rPr lang="pap-029" sz="2000" b="1" dirty="0">
                <a:latin typeface="Aptos" panose="020B0004020202020204" pitchFamily="34" charset="0"/>
              </a:rPr>
              <a:t>ónan engañoso</a:t>
            </a:r>
            <a:endParaRPr lang="pap-029" sz="2000" b="1" dirty="0"/>
          </a:p>
          <a:p>
            <a:pPr lvl="1">
              <a:spcBef>
                <a:spcPts val="600"/>
              </a:spcBef>
            </a:pPr>
            <a:r>
              <a:rPr lang="pap-029" sz="2000" b="1" dirty="0"/>
              <a:t>Bendishon i  maldishon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 Kananeonan a traspas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Aptos" panose="020B0004020202020204" pitchFamily="34" charset="0"/>
              </a:rPr>
              <a:t>á e limitashonnan di grasia. Pa e motibu ei, e mandato na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Israel tabata: bai paden, mata nan tur, i kaptur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Aptos" panose="020B0004020202020204" pitchFamily="34" charset="0"/>
              </a:rPr>
              <a:t>á nan poseshonnan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Sinembargo, ainda tabatin hendenan na Kanaan kende no a krusa e fronteranan ei. Tur kende tabata dispuesto pa asept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  <a:latin typeface="Aptos" panose="020B0004020202020204" pitchFamily="34" charset="0"/>
              </a:rPr>
              <a:t>á e grasia ku Dios tabata kier a ekstendé na nan a wòrdu salbá for di destrukshon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GRASIA PA E PUEBLO DI ISRAEL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(JOSUE 2:1,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DOS CH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ÈNS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E ora ei Josu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hòmber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Nun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sekretamente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dos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spion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for di Sitim. ‘Bai,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tera,’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spesialmente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Jeriko’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2:1a 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Ora ku Mois</a:t>
            </a:r>
            <a:r>
              <a:rPr lang="pap-029" b="1" dirty="0">
                <a:latin typeface="Aptos" panose="020B0004020202020204" pitchFamily="34" charset="0"/>
              </a:rPr>
              <a:t>és a manda spionnan pa inspektá Kanaan, e pueblo a nenga pa drenta. Kuarenta aña mas despues, spionnan nobo a wòrdu mandá, ku resultadonan diferente. </a:t>
            </a:r>
            <a:endParaRPr lang="pap-029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917568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Ounke e generashon nobo a faya miserabelmente den kara di Balaam su tentashon, Dios a duna nan un di dos ch</a:t>
            </a:r>
            <a:r>
              <a:rPr lang="en-US" sz="2000" b="1" dirty="0" err="1">
                <a:latin typeface="Aptos" panose="020B0004020202020204" pitchFamily="34" charset="0"/>
              </a:rPr>
              <a:t>èns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(Num. 25:1-3, 31:16; Josue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E tempu( temporada) aki no tabatin ningun tr</a:t>
            </a:r>
            <a:r>
              <a:rPr lang="pap-029" sz="1900" b="1" dirty="0">
                <a:latin typeface="Aptos" panose="020B0004020202020204" pitchFamily="34" charset="0"/>
              </a:rPr>
              <a:t>òshi di drùif, ningun frutanan di e tera. Solamente un historia di fe </a:t>
            </a:r>
            <a:r>
              <a:rPr lang="pap-029" sz="1900" b="1" dirty="0"/>
              <a:t>( esun di Rahab ), kual a enkurash</a:t>
            </a:r>
            <a:r>
              <a:rPr lang="pap-029" sz="1900" b="1" dirty="0">
                <a:latin typeface="Aptos" panose="020B0004020202020204" pitchFamily="34" charset="0"/>
              </a:rPr>
              <a:t>á </a:t>
            </a:r>
            <a:r>
              <a:rPr lang="pap-029" sz="1900" b="1" dirty="0"/>
              <a:t>Israel pa pose</a:t>
            </a:r>
            <a:r>
              <a:rPr lang="pap-029" sz="1900" b="1" dirty="0">
                <a:latin typeface="Aptos" panose="020B0004020202020204" pitchFamily="34" charset="0"/>
              </a:rPr>
              <a:t>é e Tera Primintí</a:t>
            </a:r>
            <a:r>
              <a:rPr lang="pap-029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GRASIA PA RAHAB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(JOSUE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E FE DI UN SIMIA DI M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  <a:latin typeface="Aptos" panose="020B0004020202020204" pitchFamily="34" charset="0"/>
              </a:rPr>
              <a:t>ÒSTER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 Pa medio di fe Rahab e prostituta no a peresé huntu ku esnan ku tabata desobedesido, despues ku el a risibí e spionnan ku pas ” </a:t>
            </a:r>
            <a:r>
              <a:rPr lang="pap-029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(Hebreonan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Riba kiko Rahab su fe tabata bas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" sz="2000" b="1" dirty="0"/>
              <a:t>(Josue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Rahab ta un eh</a:t>
            </a:r>
            <a:r>
              <a:rPr lang="en-US" sz="2000" b="1" dirty="0" err="1">
                <a:latin typeface="Aptos" panose="020B0004020202020204" pitchFamily="34" charset="0"/>
              </a:rPr>
              <a:t>èmpel</a:t>
            </a:r>
            <a:r>
              <a:rPr lang="en-US" sz="2000" b="1" dirty="0">
                <a:latin typeface="Aptos" panose="020B0004020202020204" pitchFamily="34" charset="0"/>
              </a:rPr>
              <a:t> di loke lo a </a:t>
            </a:r>
            <a:r>
              <a:rPr lang="en-US" sz="2000" b="1" dirty="0" err="1">
                <a:latin typeface="Aptos" panose="020B0004020202020204" pitchFamily="34" charset="0"/>
              </a:rPr>
              <a:t>sosodé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kualkier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residente</a:t>
            </a:r>
            <a:r>
              <a:rPr lang="en-US" sz="2000" b="1" dirty="0">
                <a:latin typeface="Aptos" panose="020B0004020202020204" pitchFamily="34" charset="0"/>
              </a:rPr>
              <a:t> di Jeriko </a:t>
            </a:r>
            <a:r>
              <a:rPr lang="en-US" sz="2000" b="1" dirty="0" err="1">
                <a:latin typeface="Aptos" panose="020B0004020202020204" pitchFamily="34" charset="0"/>
              </a:rPr>
              <a:t>kende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someté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Dios. 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039263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Beibel ta rekomend’</a:t>
            </a:r>
            <a:r>
              <a:rPr lang="en-US" sz="2000" b="1" dirty="0">
                <a:latin typeface="Aptos" panose="020B0004020202020204" pitchFamily="34" charset="0"/>
              </a:rPr>
              <a:t>é pa e </a:t>
            </a:r>
            <a:r>
              <a:rPr lang="en-US" sz="2000" b="1" dirty="0" err="1">
                <a:latin typeface="Aptos" panose="020B0004020202020204" pitchFamily="34" charset="0"/>
              </a:rPr>
              <a:t>desishon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el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tuma</a:t>
            </a:r>
            <a:r>
              <a:rPr lang="en" sz="2000" b="1" dirty="0"/>
              <a:t>; pa su komprendementu di Dios Su manera di aktua; i pa e manera ku el a defend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palabranan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akshonnan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konkreto</a:t>
            </a:r>
            <a:r>
              <a:rPr lang="en" sz="2000" b="1" dirty="0"/>
              <a:t> (Santiago </a:t>
            </a:r>
            <a:r>
              <a:rPr lang="en" b="1" dirty="0"/>
              <a:t>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05025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Su fe resien nas</a:t>
            </a:r>
            <a:r>
              <a:rPr lang="en-US" sz="2000" b="1" dirty="0">
                <a:latin typeface="Aptos" panose="020B0004020202020204" pitchFamily="34" charset="0"/>
              </a:rPr>
              <a:t>í no a </a:t>
            </a:r>
            <a:r>
              <a:rPr lang="en-US" sz="2000" b="1" dirty="0" err="1">
                <a:latin typeface="Aptos" panose="020B0004020202020204" pitchFamily="34" charset="0"/>
              </a:rPr>
              <a:t>impliká</a:t>
            </a:r>
            <a:r>
              <a:rPr lang="en-US" sz="2000" b="1" dirty="0">
                <a:latin typeface="Aptos" panose="020B0004020202020204" pitchFamily="34" charset="0"/>
              </a:rPr>
              <a:t> un </a:t>
            </a:r>
            <a:r>
              <a:rPr lang="en-US" sz="2000" b="1" dirty="0" err="1">
                <a:latin typeface="Aptos" panose="020B0004020202020204" pitchFamily="34" charset="0"/>
              </a:rPr>
              <a:t>komprendementu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kompleto</a:t>
            </a:r>
            <a:r>
              <a:rPr lang="en-US" sz="2000" b="1" dirty="0">
                <a:latin typeface="Aptos" panose="020B0004020202020204" pitchFamily="34" charset="0"/>
              </a:rPr>
              <a:t> di Dios Su </a:t>
            </a:r>
            <a:r>
              <a:rPr lang="en-US" sz="2000" b="1" dirty="0" err="1">
                <a:latin typeface="Aptos" panose="020B0004020202020204" pitchFamily="34" charset="0"/>
              </a:rPr>
              <a:t>boluntat</a:t>
            </a:r>
            <a:r>
              <a:rPr lang="en" sz="2000" b="1" dirty="0"/>
              <a:t>. El a aktua mes mih</a:t>
            </a:r>
            <a:r>
              <a:rPr lang="en-US" sz="2000" b="1" dirty="0">
                <a:latin typeface="Aptos" panose="020B0004020202020204" pitchFamily="34" charset="0"/>
              </a:rPr>
              <a:t>ó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 lo é </a:t>
            </a:r>
            <a:r>
              <a:rPr lang="en-US" sz="2000" b="1" dirty="0" err="1">
                <a:latin typeface="Aptos" panose="020B0004020202020204" pitchFamily="34" charset="0"/>
              </a:rPr>
              <a:t>por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yuda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spionnan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 salba su bida i esun di su famia. Konosementu lo bini mas despues.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2956956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Pakiko, si el a kere den Dios, el a huza un mintira pa yuda e spionnan</a:t>
            </a:r>
            <a:r>
              <a:rPr lang="en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659878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Ripar</a:t>
            </a:r>
            <a:r>
              <a:rPr lang="pap-029" sz="2000" b="1" dirty="0">
                <a:latin typeface="Aptos" panose="020B0004020202020204" pitchFamily="34" charset="0"/>
              </a:rPr>
              <a:t>á ku Rahab ta papia di eventonan ku kada un tabata sa di dje, manera e krusamentu di e Laman Kòrá</a:t>
            </a:r>
            <a:r>
              <a:rPr lang="pap-029" sz="2000" b="1" dirty="0"/>
              <a:t>. Pero mientras e otronan a teme e Dios di e Hebreonan, el a skohe pa tuma refugio bou di Su alanan (Josue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E PAKTO EKSTEND</a:t>
            </a:r>
            <a:r>
              <a:rPr lang="en-US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  <a:latin typeface="Aptos" panose="020B0004020202020204" pitchFamily="34" charset="0"/>
              </a:rPr>
              <a:t>É NA RAHAB</a:t>
            </a:r>
            <a:endParaRPr lang="en" sz="44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 Si kualke un di nan sali for di bo kas bai riba kaya, nan sanger lo ta riba nan mes kabes; nos lo no ta responsabel. Ma pa esnan ku ta den kas huntu ku bo, nan sanger lo ta riba nos kabes si un man wòrdu poní riba nan ” </a:t>
            </a:r>
            <a:r>
              <a:rPr lang="pap-029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(Josue 2:19 </a:t>
            </a:r>
            <a:r>
              <a:rPr lang="pap-029" sz="11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pap-029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883581"/>
            <a:ext cx="7057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Rahab su l</a:t>
            </a:r>
            <a:r>
              <a:rPr lang="pap-029" sz="2000" b="1" dirty="0">
                <a:latin typeface="Aptos" panose="020B0004020202020204" pitchFamily="34" charset="0"/>
              </a:rPr>
              <a:t>ógika tabata indiskutibel</a:t>
            </a:r>
            <a:r>
              <a:rPr lang="pap-029" sz="2000" b="1" dirty="0"/>
              <a:t>: Mi a aktu</a:t>
            </a:r>
            <a:r>
              <a:rPr lang="pap-029" sz="2000" b="1" dirty="0">
                <a:latin typeface="Aptos" panose="020B0004020202020204" pitchFamily="34" charset="0"/>
              </a:rPr>
              <a:t>á kariñoso</a:t>
            </a:r>
            <a:r>
              <a:rPr lang="pap-029" sz="2000" b="1" dirty="0"/>
              <a:t> [</a:t>
            </a:r>
            <a:r>
              <a:rPr lang="pap-029" sz="2000" b="1" i="1" dirty="0"/>
              <a:t>hesed</a:t>
            </a:r>
            <a:r>
              <a:rPr lang="pap-029" sz="2000" b="1" dirty="0"/>
              <a:t>] i  a salb</a:t>
            </a:r>
            <a:r>
              <a:rPr lang="pap-029" sz="2000" b="1" dirty="0">
                <a:latin typeface="Aptos" panose="020B0004020202020204" pitchFamily="34" charset="0"/>
              </a:rPr>
              <a:t>ábo</a:t>
            </a:r>
            <a:r>
              <a:rPr lang="pap-029" sz="2000" b="1" dirty="0"/>
              <a:t>; awpr aktua kari</a:t>
            </a:r>
            <a:r>
              <a:rPr lang="pap-029" sz="2000" b="1" dirty="0">
                <a:latin typeface="Aptos" panose="020B0004020202020204" pitchFamily="34" charset="0"/>
              </a:rPr>
              <a:t>ñoso i</a:t>
            </a:r>
            <a:r>
              <a:rPr lang="pap-029" sz="2000" b="1" dirty="0"/>
              <a:t>  salb</a:t>
            </a:r>
            <a:r>
              <a:rPr lang="pap-029" sz="2000" b="1" dirty="0">
                <a:latin typeface="Aptos" panose="020B0004020202020204" pitchFamily="34" charset="0"/>
              </a:rPr>
              <a:t>ámi i</a:t>
            </a:r>
            <a:r>
              <a:rPr lang="pap-029" sz="2000" b="1" dirty="0"/>
              <a:t> mi famianan (Josue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157110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Ounke </a:t>
            </a:r>
            <a:r>
              <a:rPr lang="pap-029" sz="2000" b="1" dirty="0">
                <a:latin typeface="Aptos" panose="020B0004020202020204" pitchFamily="34" charset="0"/>
              </a:rPr>
              <a:t>é no tabata konsiente di esaki, </a:t>
            </a:r>
            <a:r>
              <a:rPr lang="pap-029" sz="2000" b="1" dirty="0"/>
              <a:t>Rahab tabata pidi Israel pa aktua pa kune manera Dios mes a aktu</a:t>
            </a:r>
            <a:r>
              <a:rPr lang="pap-029" sz="2000" b="1" dirty="0">
                <a:latin typeface="Aptos" panose="020B0004020202020204" pitchFamily="34" charset="0"/>
              </a:rPr>
              <a:t>á pa ku </a:t>
            </a:r>
            <a:r>
              <a:rPr lang="pap-029" sz="2000" b="1" dirty="0"/>
              <a:t>Israel, esei ta, ku kari</a:t>
            </a:r>
            <a:r>
              <a:rPr lang="pap-029" sz="2000" b="1" dirty="0">
                <a:latin typeface="Aptos" panose="020B0004020202020204" pitchFamily="34" charset="0"/>
              </a:rPr>
              <a:t>ño</a:t>
            </a:r>
            <a:r>
              <a:rPr lang="pap-029" sz="2000" b="1" dirty="0"/>
              <a:t> [</a:t>
            </a:r>
            <a:r>
              <a:rPr lang="pap-029" sz="2000" b="1" i="1" dirty="0"/>
              <a:t>hesed</a:t>
            </a:r>
            <a:r>
              <a:rPr lang="pap-029" sz="2000" b="1" dirty="0"/>
              <a:t>]  (Deut.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spionnnan a pidi Rahab pa kumpli ku e mesun kondishonnan ku nan a kumpli kune pa skapa di morto na Egipto. Di e manera aki el a w</a:t>
            </a:r>
            <a:r>
              <a:rPr lang="pap-029" sz="2000" b="1" dirty="0">
                <a:latin typeface="Aptos" panose="020B0004020202020204" pitchFamily="34" charset="0"/>
              </a:rPr>
              <a:t>òrdu inkluí den Dios Su pakto ku </a:t>
            </a:r>
            <a:r>
              <a:rPr lang="pap-029" sz="2000" b="1" dirty="0"/>
              <a:t>Israel.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0" y="672277"/>
            <a:ext cx="64336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GRASIA PA E GABAONITA-NAN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(JOSUE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1390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2025-09-18T09:24:05Z</dcterms:created>
  <dcterms:modified xsi:type="dcterms:W3CDTF">2025-10-08T04:53:49Z</dcterms:modified>
</cp:coreProperties>
</file>