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pap-029" sz="1900" b="1" noProof="0" dirty="0"/>
            <a:t>Fe no ta ignor</a:t>
          </a:r>
          <a:r>
            <a:rPr lang="pap-029" sz="1900" b="1" noProof="0" dirty="0">
              <a:latin typeface="Aptos" panose="020B0004020202020204" pitchFamily="34" charset="0"/>
            </a:rPr>
            <a:t>á e echonan</a:t>
          </a:r>
          <a:r>
            <a:rPr lang="pap-029" sz="1900" b="1" noProof="0" dirty="0"/>
            <a:t>; simplemente e ta ofres</a:t>
          </a:r>
          <a:r>
            <a:rPr lang="pap-029" sz="1900" b="1" noProof="0" dirty="0">
              <a:latin typeface="Aptos" panose="020B0004020202020204" pitchFamily="34" charset="0"/>
            </a:rPr>
            <a:t>é un ángulo diferente </a:t>
          </a:r>
          <a:r>
            <a:rPr lang="pap-029" sz="1900" b="1" noProof="0" dirty="0"/>
            <a:t>          di komprende-mentu</a:t>
          </a:r>
          <a:endParaRPr lang="pap-029" sz="1900" noProof="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pap-029" sz="2000" b="1" noProof="0" dirty="0"/>
            <a:t>Na lug</a:t>
          </a:r>
          <a:r>
            <a:rPr lang="pap-029" sz="2000" b="1" noProof="0" dirty="0">
              <a:latin typeface="Aptos" panose="020B0004020202020204" pitchFamily="34" charset="0"/>
            </a:rPr>
            <a:t>á di keha, nos ta wòrdu yamá pa konfia i someté na Dios Su plannan</a:t>
          </a:r>
          <a:endParaRPr lang="pap-029" sz="2000" noProof="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pap-029" sz="2000" b="1" noProof="0" dirty="0"/>
            <a:t>Bendishon-nan ta bini na esnan kende ta keda totalmente den Se</a:t>
          </a:r>
          <a:r>
            <a:rPr lang="pap-029" sz="2000" b="1" noProof="0" dirty="0">
              <a:latin typeface="Aptos" panose="020B0004020202020204" pitchFamily="34" charset="0"/>
            </a:rPr>
            <a:t>ñor</a:t>
          </a:r>
          <a:endParaRPr lang="pap-029" sz="2000" noProof="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pap-029" sz="2000" b="1" noProof="0" dirty="0"/>
            <a:t>Bida den tur su dimenshon-nan mester w</a:t>
          </a:r>
          <a:r>
            <a:rPr lang="pap-029" sz="2000" b="1" noProof="0" dirty="0">
              <a:latin typeface="Aptos" panose="020B0004020202020204" pitchFamily="34" charset="0"/>
            </a:rPr>
            <a:t>òrdu bibá di akuerdo ku e plannan stablesé dor di Dios</a:t>
          </a:r>
          <a:endParaRPr lang="pap-029" sz="2000" noProof="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en" sz="2000" b="1" dirty="0"/>
            <a:t>Ta di balor pa biba serka di Dios  </a:t>
          </a:r>
          <a:br>
            <a:rPr lang="es-ES" sz="2000" b="1" dirty="0"/>
          </a:br>
          <a:r>
            <a:rPr lang="en" sz="2000" b="1" dirty="0"/>
            <a:t>(Salmo 84:10)</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pap-029" sz="1900" b="1" kern="1200" noProof="0" dirty="0"/>
            <a:t>Fe no ta ignor</a:t>
          </a:r>
          <a:r>
            <a:rPr lang="pap-029" sz="1900" b="1" kern="1200" noProof="0" dirty="0">
              <a:latin typeface="Aptos" panose="020B0004020202020204" pitchFamily="34" charset="0"/>
            </a:rPr>
            <a:t>á e echonan</a:t>
          </a:r>
          <a:r>
            <a:rPr lang="pap-029" sz="1900" b="1" kern="1200" noProof="0" dirty="0"/>
            <a:t>; simplemente e ta ofres</a:t>
          </a:r>
          <a:r>
            <a:rPr lang="pap-029" sz="1900" b="1" kern="1200" noProof="0" dirty="0">
              <a:latin typeface="Aptos" panose="020B0004020202020204" pitchFamily="34" charset="0"/>
            </a:rPr>
            <a:t>é un ángulo diferente </a:t>
          </a:r>
          <a:r>
            <a:rPr lang="pap-029" sz="1900" b="1" kern="1200" noProof="0" dirty="0"/>
            <a:t>          di komprende-mentu</a:t>
          </a:r>
          <a:endParaRPr lang="pap-029" sz="1900" kern="1200" noProof="0" dirty="0"/>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Na lug</a:t>
          </a:r>
          <a:r>
            <a:rPr lang="pap-029" sz="2000" b="1" kern="1200" noProof="0" dirty="0">
              <a:latin typeface="Aptos" panose="020B0004020202020204" pitchFamily="34" charset="0"/>
            </a:rPr>
            <a:t>á di keha, nos ta wòrdu yamá pa konfia i someté na Dios Su plannan</a:t>
          </a:r>
          <a:endParaRPr lang="pap-029" sz="2000" kern="1200" noProof="0" dirty="0"/>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Bendishon-nan ta bini na esnan kende ta keda totalmente den Se</a:t>
          </a:r>
          <a:r>
            <a:rPr lang="pap-029" sz="2000" b="1" kern="1200" noProof="0" dirty="0">
              <a:latin typeface="Aptos" panose="020B0004020202020204" pitchFamily="34" charset="0"/>
            </a:rPr>
            <a:t>ñor</a:t>
          </a:r>
          <a:endParaRPr lang="pap-029" sz="2000" kern="1200" noProof="0" dirty="0"/>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Bida den tur su dimenshon-nan mester w</a:t>
          </a:r>
          <a:r>
            <a:rPr lang="pap-029" sz="2000" b="1" kern="1200" noProof="0" dirty="0">
              <a:latin typeface="Aptos" panose="020B0004020202020204" pitchFamily="34" charset="0"/>
            </a:rPr>
            <a:t>òrdu bibá di akuerdo ku e plannan stablesé dor di Dios</a:t>
          </a:r>
          <a:endParaRPr lang="pap-029" sz="2000" kern="1200" noProof="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Ta di balor pa biba serka di Dios  </a:t>
          </a:r>
          <a:br>
            <a:rPr lang="es-ES" sz="2000" b="1" kern="1200" dirty="0"/>
          </a:br>
          <a:r>
            <a:rPr lang="en" sz="2000" b="1" kern="1200" dirty="0"/>
            <a:t>(Salmo 84:10)</a:t>
          </a:r>
          <a:endParaRPr lang="es-ES" sz="2000" kern="120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18/11/2025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18/11/2025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18/11/2025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dirty="0">
                <a:ln/>
                <a:solidFill>
                  <a:schemeClr val="accent3"/>
                </a:solidFill>
              </a:rPr>
              <a:t>GIGANTENAN DI FE: </a:t>
            </a:r>
            <a:br>
              <a:rPr lang="es-ES" sz="4800" b="1" dirty="0">
                <a:ln/>
                <a:solidFill>
                  <a:schemeClr val="accent3"/>
                </a:solidFill>
              </a:rPr>
            </a:br>
            <a:r>
              <a:rPr lang="en" sz="4800" b="1" dirty="0">
                <a:ln/>
                <a:solidFill>
                  <a:schemeClr val="accent3"/>
                </a:solidFill>
              </a:rPr>
              <a:t>JOSUE I KALEB</a:t>
            </a: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338554"/>
          </a:xfrm>
          <a:prstGeom prst="rect">
            <a:avLst/>
          </a:prstGeom>
          <a:noFill/>
        </p:spPr>
        <p:txBody>
          <a:bodyPr wrap="square" rtlCol="0">
            <a:spAutoFit/>
          </a:bodyPr>
          <a:lstStyle/>
          <a:p>
            <a:pPr algn="ctr"/>
            <a:r>
              <a:rPr lang="en" sz="1600" b="1" dirty="0">
                <a:solidFill>
                  <a:srgbClr val="7E6000"/>
                </a:solidFill>
              </a:rPr>
              <a:t>L</a:t>
            </a:r>
            <a:r>
              <a:rPr lang="en-US" sz="1600" b="1" dirty="0">
                <a:solidFill>
                  <a:srgbClr val="7E6000"/>
                </a:solidFill>
                <a:latin typeface="Aptos" panose="020B0004020202020204" pitchFamily="34" charset="0"/>
              </a:rPr>
              <a:t>è</a:t>
            </a:r>
            <a:r>
              <a:rPr lang="en" sz="1600" b="1" dirty="0">
                <a:solidFill>
                  <a:srgbClr val="7E6000"/>
                </a:solidFill>
              </a:rPr>
              <a:t>s 8 pa Nov</a:t>
            </a:r>
            <a:r>
              <a:rPr lang="en-US" sz="1600" b="1" dirty="0">
                <a:solidFill>
                  <a:srgbClr val="7E6000"/>
                </a:solidFill>
                <a:latin typeface="Aptos" panose="020B0004020202020204" pitchFamily="34" charset="0"/>
              </a:rPr>
              <a:t>è</a:t>
            </a:r>
            <a:r>
              <a:rPr lang="en" sz="1600" b="1" dirty="0">
                <a:solidFill>
                  <a:srgbClr val="7E6000"/>
                </a:solidFill>
              </a:rPr>
              <a:t>mber 22, 2025</a:t>
            </a: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855331"/>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5800" b="1" dirty="0">
                <a:ln/>
                <a:solidFill>
                  <a:srgbClr val="9A37C9"/>
                </a:solidFill>
              </a:rPr>
              <a:t>KON PA OPTENE FE</a:t>
            </a: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773723" y="72560"/>
            <a:ext cx="10946424" cy="1477328"/>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pap-029" dirty="0">
                <a:solidFill>
                  <a:schemeClr val="bg2">
                    <a:lumMod val="60000"/>
                    <a:lumOff val="40000"/>
                  </a:schemeClr>
                </a:solidFill>
                <a:effectLst>
                  <a:glow rad="101600">
                    <a:srgbClr val="392B81"/>
                  </a:glow>
                  <a:outerShdw blurRad="38100" dist="38100" dir="2700000" algn="tl">
                    <a:srgbClr val="000000">
                      <a:alpha val="43137"/>
                    </a:srgbClr>
                  </a:outerShdw>
                </a:effectLst>
              </a:rPr>
              <a:t>“ Pesei, komo ku nos ta wòrdu rondoná pa medio di un asina grandi nubia di testigunan, laga nos pone un banda tur kos ku ta stroba i e piká ku asina fasil ta mara nos. Y laga nos kore ku pèrseveransia e kareda ku ta wòrdu marká pa nos, fihando nos wowonan riba Hesus, e pionero i kumplidó di fe. Pa e goso poní Su dilanti El a soportá e krus, menospresiando esaki su bèrguensa, i a sinta na man drechi di e trono di Dios.” </a:t>
            </a:r>
            <a:r>
              <a:rPr lang="pap-029" sz="1400" dirty="0">
                <a:solidFill>
                  <a:schemeClr val="bg2">
                    <a:lumMod val="60000"/>
                    <a:lumOff val="40000"/>
                  </a:schemeClr>
                </a:solidFill>
                <a:effectLst>
                  <a:glow rad="101600">
                    <a:srgbClr val="392B81"/>
                  </a:glow>
                  <a:outerShdw blurRad="38100" dist="38100" dir="2700000" algn="tl">
                    <a:srgbClr val="000000">
                      <a:alpha val="43137"/>
                    </a:srgbClr>
                  </a:outerShdw>
                </a:effectLst>
              </a:rPr>
              <a:t>(Hebreonan 12:1-2 </a:t>
            </a:r>
            <a:r>
              <a:rPr lang="en" sz="1100" dirty="0">
                <a:solidFill>
                  <a:schemeClr val="bg2">
                    <a:lumMod val="60000"/>
                    <a:lumOff val="40000"/>
                  </a:schemeClr>
                </a:solidFill>
                <a:effectLst>
                  <a:glow rad="101600">
                    <a:srgbClr val="392B81"/>
                  </a:glow>
                  <a:outerShdw blurRad="38100" dist="38100" dir="2700000" algn="tl">
                    <a:srgbClr val="000000">
                      <a:alpha val="43137"/>
                    </a:srgbClr>
                  </a:outerShdw>
                </a:effectLst>
              </a:rPr>
              <a:t>NKJV</a:t>
            </a:r>
            <a:r>
              <a:rPr lang="en" sz="1400" dirty="0">
                <a:solidFill>
                  <a:schemeClr val="bg2">
                    <a:lumMod val="60000"/>
                    <a:lumOff val="40000"/>
                  </a:schemeClr>
                </a:solidFill>
                <a:effectLst>
                  <a:glow rad="101600">
                    <a:srgbClr val="392B81"/>
                  </a:glow>
                  <a:outerShdw blurRad="38100" dist="38100" dir="2700000" algn="tl">
                    <a:srgbClr val="000000">
                      <a:alpha val="43137"/>
                    </a:srgbClr>
                  </a:outerShdw>
                </a:effectLst>
              </a:rPr>
              <a:t>)</a:t>
            </a:r>
            <a:endParaRPr lang="es-ES" dirty="0">
              <a:solidFill>
                <a:schemeClr val="bg2">
                  <a:lumMod val="60000"/>
                  <a:lumOff val="40000"/>
                </a:schemeClr>
              </a:solidFill>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8" y="1609725"/>
            <a:ext cx="9435613" cy="646331"/>
          </a:xfrm>
          <a:prstGeom prst="rect">
            <a:avLst/>
          </a:prstGeom>
          <a:noFill/>
        </p:spPr>
        <p:txBody>
          <a:bodyPr wrap="square" rtlCol="0">
            <a:spAutoFit/>
          </a:bodyPr>
          <a:lstStyle/>
          <a:p>
            <a:pPr>
              <a:spcBef>
                <a:spcPts val="600"/>
              </a:spcBef>
            </a:pPr>
            <a:r>
              <a:rPr lang="pap-029" b="1" dirty="0"/>
              <a:t>Nos komportashon ta inklin</a:t>
            </a:r>
            <a:r>
              <a:rPr lang="pap-029" b="1" dirty="0">
                <a:latin typeface="Aptos" panose="020B0004020202020204" pitchFamily="34" charset="0"/>
              </a:rPr>
              <a:t>á pa refleha loke nos ta mira. Tin asta asina-yamá </a:t>
            </a:r>
            <a:r>
              <a:rPr lang="pap-029" b="1" dirty="0"/>
              <a:t>“ neuronnan ku ta refleh</a:t>
            </a:r>
            <a:r>
              <a:rPr lang="pap-029" b="1" dirty="0">
                <a:latin typeface="Aptos" panose="020B0004020202020204" pitchFamily="34" charset="0"/>
              </a:rPr>
              <a:t>á </a:t>
            </a:r>
            <a:r>
              <a:rPr lang="pap-029" b="1" dirty="0"/>
              <a:t>" i ku ta nubla e distinshon entre opserv</a:t>
            </a:r>
            <a:r>
              <a:rPr lang="pap-029" b="1" dirty="0">
                <a:latin typeface="Aptos" panose="020B0004020202020204" pitchFamily="34" charset="0"/>
              </a:rPr>
              <a:t>á algu i hasi esaki</a:t>
            </a:r>
            <a:r>
              <a:rPr lang="en" b="1" dirty="0"/>
              <a:t>.</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33750"/>
            <a:ext cx="7586298" cy="1323439"/>
          </a:xfrm>
          <a:prstGeom prst="rect">
            <a:avLst/>
          </a:prstGeom>
          <a:noFill/>
        </p:spPr>
        <p:txBody>
          <a:bodyPr wrap="square">
            <a:spAutoFit/>
          </a:bodyPr>
          <a:lstStyle/>
          <a:p>
            <a:pPr>
              <a:spcBef>
                <a:spcPts val="600"/>
              </a:spcBef>
            </a:pPr>
            <a:r>
              <a:rPr lang="pap-029" sz="2000" b="1" dirty="0"/>
              <a:t>Dor di studia e bidanan di hendenan di fe manera Kaleb i Josu</a:t>
            </a:r>
            <a:r>
              <a:rPr lang="pap-029" sz="2000" b="1" dirty="0">
                <a:latin typeface="Aptos" panose="020B0004020202020204" pitchFamily="34" charset="0"/>
              </a:rPr>
              <a:t>é, nos ta siña pa konfia Dios manera nan a hasi; pa ta humilde manera nan tabata</a:t>
            </a:r>
            <a:r>
              <a:rPr lang="pap-029" sz="2000" b="1" dirty="0"/>
              <a:t>; pa karga testimonio na e b</a:t>
            </a:r>
            <a:r>
              <a:rPr lang="pap-029" sz="2000" b="1" dirty="0">
                <a:latin typeface="Aptos" panose="020B0004020202020204" pitchFamily="34" charset="0"/>
              </a:rPr>
              <a:t>èrdat ku kurashi, manera nan a hasi</a:t>
            </a:r>
            <a:r>
              <a:rPr lang="en-US" sz="2000" b="1" dirty="0">
                <a:latin typeface="Aptos" panose="020B0004020202020204" pitchFamily="34" charset="0"/>
              </a:rPr>
              <a:t>. </a:t>
            </a:r>
            <a:endParaRPr lang="en" sz="2000" b="1" dirty="0"/>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586198"/>
            <a:ext cx="6010127" cy="1938992"/>
          </a:xfrm>
          <a:prstGeom prst="rect">
            <a:avLst/>
          </a:prstGeom>
          <a:noFill/>
        </p:spPr>
        <p:txBody>
          <a:bodyPr wrap="square">
            <a:spAutoFit/>
          </a:bodyPr>
          <a:lstStyle/>
          <a:p>
            <a:pPr>
              <a:spcBef>
                <a:spcPts val="600"/>
              </a:spcBef>
            </a:pPr>
            <a:r>
              <a:rPr lang="pap-029" sz="2000" b="1" dirty="0"/>
              <a:t>Pero kon nos por w</a:t>
            </a:r>
            <a:r>
              <a:rPr lang="pap-029" sz="2000" b="1" dirty="0">
                <a:latin typeface="Aptos" panose="020B0004020202020204" pitchFamily="34" charset="0"/>
              </a:rPr>
              <a:t>òrdu transformá</a:t>
            </a:r>
            <a:r>
              <a:rPr lang="pap-029" sz="2000" b="1" dirty="0"/>
              <a:t>? E Beibel ta kla: dor di permit</a:t>
            </a:r>
            <a:r>
              <a:rPr lang="pap-029" sz="2000" b="1" dirty="0">
                <a:latin typeface="Aptos" panose="020B0004020202020204" pitchFamily="34" charset="0"/>
              </a:rPr>
              <a:t>í e Spiritu Santu pa obra den nos </a:t>
            </a:r>
            <a:br>
              <a:rPr lang="pap-029" sz="2000" b="1" dirty="0"/>
            </a:br>
            <a:r>
              <a:rPr lang="pap-029" sz="2000" b="1" dirty="0"/>
              <a:t>(2 Kor. 3:18). Esaki ta un trabou aktivo. Nos mester skohe pa w</a:t>
            </a:r>
            <a:r>
              <a:rPr lang="pap-029" sz="2000" b="1" dirty="0">
                <a:latin typeface="Aptos" panose="020B0004020202020204" pitchFamily="34" charset="0"/>
              </a:rPr>
              <a:t>òrdu tranformá</a:t>
            </a:r>
            <a:r>
              <a:rPr lang="pap-029" sz="2000" b="1" dirty="0"/>
              <a:t> i, manera Kaleb, bai traha. Nos a w</a:t>
            </a:r>
            <a:r>
              <a:rPr lang="pap-029" sz="2000" b="1" dirty="0">
                <a:latin typeface="Aptos" panose="020B0004020202020204" pitchFamily="34" charset="0"/>
              </a:rPr>
              <a:t>òrdu yamá pa ta sakrifisionan bibu pa Dios </a:t>
            </a:r>
            <a:r>
              <a:rPr lang="en" sz="2000" b="1" dirty="0"/>
              <a:t>(Rom. 12:1-2).</a:t>
            </a: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9" y="2389079"/>
            <a:ext cx="8318990" cy="707886"/>
          </a:xfrm>
          <a:prstGeom prst="rect">
            <a:avLst/>
          </a:prstGeom>
          <a:noFill/>
        </p:spPr>
        <p:txBody>
          <a:bodyPr wrap="square">
            <a:spAutoFit/>
          </a:bodyPr>
          <a:lstStyle/>
          <a:p>
            <a:pPr>
              <a:spcBef>
                <a:spcPts val="600"/>
              </a:spcBef>
            </a:pPr>
            <a:r>
              <a:rPr lang="pap-029" sz="2000" b="1" dirty="0"/>
              <a:t>E Beibel ta invit</a:t>
            </a:r>
            <a:r>
              <a:rPr lang="pap-029" sz="2000" b="1" dirty="0">
                <a:latin typeface="Aptos" panose="020B0004020202020204" pitchFamily="34" charset="0"/>
              </a:rPr>
              <a:t>á  nos pa opservá e ehèmpel di e gran heroenan di fe, ku atenshon speshal na Hesus, e ehèmpel supremo</a:t>
            </a:r>
            <a:r>
              <a:rPr lang="pap-029" sz="2000" b="1" dirty="0"/>
              <a:t> </a:t>
            </a:r>
            <a:r>
              <a:rPr lang="en" sz="2000" b="1" dirty="0"/>
              <a:t>(Heb. 12:1-2).</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603868"/>
            <a:ext cx="10467975" cy="5339923"/>
          </a:xfrm>
          <a:prstGeom prst="rect">
            <a:avLst/>
          </a:prstGeom>
          <a:noFill/>
        </p:spPr>
        <p:txBody>
          <a:bodyPr wrap="square">
            <a:spAutoFit/>
          </a:bodyPr>
          <a:lstStyle/>
          <a:p>
            <a:pPr>
              <a:spcBef>
                <a:spcPts val="600"/>
              </a:spcBef>
            </a:pPr>
            <a:r>
              <a:rPr lang="pap-029" sz="2400" b="1" dirty="0">
                <a:latin typeface="Constantia" panose="02030602050306030303" pitchFamily="18" charset="0"/>
              </a:rPr>
              <a:t>“ Awe nos tin mester di hòmbernan di fidelidat kompleto, hòmbernan kende ta sigui Señor totalmente, hòmbernan kende no ta disponí pa ta ketu ora ku nan mester papia, kende ta mes leal ku stal na prinsipio, kende no ta buska pa hasi un sho pretensioso, pero kende ta kana humildemente ku Dios, ku pasenshi, kariñoso, amabel(boluntario), hòmbernan kortes, kende ta komprende ku e siensia di orashon ta pa praktiká fe i mustra obranan ku lo konta na e gloria di Dios i e bon di Su pueblo.... Pa sigui Hesus ta rekerí kombertimentu di henter kurason na kuminsamentu, i un ripitishon di e kombertimentu aki tur dia. </a:t>
            </a:r>
          </a:p>
          <a:p>
            <a:pPr>
              <a:spcBef>
                <a:spcPts val="600"/>
              </a:spcBef>
            </a:pPr>
            <a:r>
              <a:rPr lang="pap-029" sz="2400" b="1" dirty="0">
                <a:latin typeface="Constantia" panose="02030602050306030303" pitchFamily="18" charset="0"/>
              </a:rPr>
              <a:t>Tabata Kaleb su fe den Dios ku a dun’é kurashi, ku a ten’é fordi e miedu di hende, i a kapasit’é pa para ku kurashi i determiná den defensa di lo korekto. Dor di konfiansa riba e mesun poder, e General poderoso di e ehèrsitonan di shelu, tur berdadero sòldá di e krus lo por risibí forsa i kurashi pa vense e opstákulonan ku ta parse invensibel</a:t>
            </a:r>
            <a:r>
              <a:rPr lang="en-US" sz="2400" b="1" dirty="0">
                <a:latin typeface="Constantia" panose="02030602050306030303" pitchFamily="18" charset="0"/>
              </a:rPr>
              <a:t>. </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81B549FD-6580-66FC-9565-CCE56B79EE27}"/>
              </a:ext>
            </a:extLst>
          </p:cNvPr>
          <p:cNvSpPr txBox="1"/>
          <p:nvPr/>
        </p:nvSpPr>
        <p:spPr>
          <a:xfrm>
            <a:off x="7568618" y="6519446"/>
            <a:ext cx="4623382" cy="338554"/>
          </a:xfrm>
          <a:prstGeom prst="rect">
            <a:avLst/>
          </a:prstGeom>
          <a:noFill/>
        </p:spPr>
        <p:txBody>
          <a:bodyPr wrap="none" rtlCol="0">
            <a:spAutoFit/>
          </a:bodyPr>
          <a:lstStyle/>
          <a:p>
            <a:pPr algn="r"/>
            <a:r>
              <a:rPr lang="en" sz="1600" b="1" dirty="0"/>
              <a:t>EGW ( </a:t>
            </a:r>
            <a:r>
              <a:rPr lang="en" sz="1600" b="1" noProof="0" dirty="0"/>
              <a:t>Sons and Daughters of God </a:t>
            </a:r>
            <a:r>
              <a:rPr lang="en" sz="1600" b="1" dirty="0"/>
              <a:t>, July 19)</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8" y="175893"/>
            <a:ext cx="4014047" cy="63709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kumimoji="0" lang="es-ES" sz="3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K</a:t>
            </a:r>
            <a:r>
              <a:rPr kumimoji="0" lang="es-ES" sz="3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rPr>
              <a:t>òrda</a:t>
            </a: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rPr>
              <a:t> boso </a:t>
            </a:r>
            <a:r>
              <a:rPr kumimoji="0" lang="es-ES" sz="3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rPr>
              <a:t>lidernan</a:t>
            </a:r>
            <a:r>
              <a:rPr lang="es-ES" sz="3800" b="1" dirty="0">
                <a:ln w="12700" cmpd="sng">
                  <a:noFill/>
                  <a:prstDash val="solid"/>
                </a:ln>
                <a:solidFill>
                  <a:srgbClr val="7030A0"/>
                </a:solidFill>
                <a:latin typeface="Comic Sans MS" panose="030F0702030302020204" pitchFamily="66" charset="0"/>
              </a:rPr>
              <a:t>, </a:t>
            </a:r>
            <a:r>
              <a:rPr lang="es-ES" sz="3800" b="1" dirty="0" err="1">
                <a:ln w="12700" cmpd="sng">
                  <a:noFill/>
                  <a:prstDash val="solid"/>
                </a:ln>
                <a:solidFill>
                  <a:srgbClr val="7030A0"/>
                </a:solidFill>
                <a:latin typeface="Comic Sans MS" panose="030F0702030302020204" pitchFamily="66" charset="0"/>
              </a:rPr>
              <a:t>esnan</a:t>
            </a:r>
            <a:r>
              <a:rPr lang="es-ES" sz="3800" b="1" dirty="0">
                <a:ln w="12700" cmpd="sng">
                  <a:noFill/>
                  <a:prstDash val="solid"/>
                </a:ln>
                <a:solidFill>
                  <a:srgbClr val="7030A0"/>
                </a:solidFill>
                <a:latin typeface="Comic Sans MS" panose="030F0702030302020204" pitchFamily="66" charset="0"/>
              </a:rPr>
              <a:t> </a:t>
            </a:r>
            <a:r>
              <a:rPr lang="es-ES" sz="3800" b="1" dirty="0" err="1">
                <a:ln w="12700" cmpd="sng">
                  <a:noFill/>
                  <a:prstDash val="solid"/>
                </a:ln>
                <a:solidFill>
                  <a:srgbClr val="7030A0"/>
                </a:solidFill>
                <a:latin typeface="Comic Sans MS" panose="030F0702030302020204" pitchFamily="66" charset="0"/>
              </a:rPr>
              <a:t>ku</a:t>
            </a:r>
            <a:r>
              <a:rPr lang="es-ES" sz="3800" b="1" dirty="0">
                <a:ln w="12700" cmpd="sng">
                  <a:noFill/>
                  <a:prstDash val="solid"/>
                </a:ln>
                <a:solidFill>
                  <a:srgbClr val="7030A0"/>
                </a:solidFill>
                <a:latin typeface="Comic Sans MS" panose="030F0702030302020204" pitchFamily="66" charset="0"/>
              </a:rPr>
              <a:t> a </a:t>
            </a:r>
            <a:r>
              <a:rPr lang="es-ES" sz="3800" b="1" dirty="0" err="1">
                <a:ln w="12700" cmpd="sng">
                  <a:noFill/>
                  <a:prstDash val="solid"/>
                </a:ln>
                <a:solidFill>
                  <a:srgbClr val="7030A0"/>
                </a:solidFill>
                <a:latin typeface="Comic Sans MS" panose="030F0702030302020204" pitchFamily="66" charset="0"/>
              </a:rPr>
              <a:t>papia</a:t>
            </a:r>
            <a:r>
              <a:rPr lang="es-ES" sz="3800" b="1" dirty="0">
                <a:ln w="12700" cmpd="sng">
                  <a:noFill/>
                  <a:prstDash val="solid"/>
                </a:ln>
                <a:solidFill>
                  <a:srgbClr val="7030A0"/>
                </a:solidFill>
                <a:latin typeface="Comic Sans MS" panose="030F0702030302020204" pitchFamily="66" charset="0"/>
              </a:rPr>
              <a:t> </a:t>
            </a:r>
            <a:r>
              <a:rPr lang="es-ES" sz="3800" b="1" dirty="0" err="1">
                <a:ln w="12700" cmpd="sng">
                  <a:noFill/>
                  <a:prstDash val="solid"/>
                </a:ln>
                <a:solidFill>
                  <a:srgbClr val="7030A0"/>
                </a:solidFill>
                <a:latin typeface="Comic Sans MS" panose="030F0702030302020204" pitchFamily="66" charset="0"/>
              </a:rPr>
              <a:t>ku</a:t>
            </a:r>
            <a:r>
              <a:rPr lang="es-ES" sz="3800" b="1" dirty="0">
                <a:ln w="12700" cmpd="sng">
                  <a:noFill/>
                  <a:prstDash val="solid"/>
                </a:ln>
                <a:solidFill>
                  <a:srgbClr val="7030A0"/>
                </a:solidFill>
                <a:latin typeface="Comic Sans MS" panose="030F0702030302020204" pitchFamily="66" charset="0"/>
              </a:rPr>
              <a:t> boso e palabra di Dios. </a:t>
            </a:r>
            <a:r>
              <a:rPr lang="es-ES" sz="3800" b="1" dirty="0" err="1">
                <a:ln w="12700" cmpd="sng">
                  <a:noFill/>
                  <a:prstDash val="solid"/>
                </a:ln>
                <a:solidFill>
                  <a:srgbClr val="7030A0"/>
                </a:solidFill>
                <a:latin typeface="Comic Sans MS" panose="030F0702030302020204" pitchFamily="66" charset="0"/>
              </a:rPr>
              <a:t>Konsiderá</a:t>
            </a:r>
            <a:r>
              <a:rPr lang="es-ES" sz="3800" b="1" dirty="0">
                <a:ln w="12700" cmpd="sng">
                  <a:noFill/>
                  <a:prstDash val="solid"/>
                </a:ln>
                <a:solidFill>
                  <a:srgbClr val="7030A0"/>
                </a:solidFill>
                <a:latin typeface="Comic Sans MS" panose="030F0702030302020204" pitchFamily="66" charset="0"/>
              </a:rPr>
              <a:t> e resultado di </a:t>
            </a:r>
            <a:r>
              <a:rPr lang="es-ES" sz="3800" b="1" dirty="0" err="1">
                <a:ln w="12700" cmpd="sng">
                  <a:noFill/>
                  <a:prstDash val="solid"/>
                </a:ln>
                <a:solidFill>
                  <a:srgbClr val="7030A0"/>
                </a:solidFill>
                <a:latin typeface="Comic Sans MS" panose="030F0702030302020204" pitchFamily="66" charset="0"/>
              </a:rPr>
              <a:t>nan</a:t>
            </a:r>
            <a:r>
              <a:rPr lang="es-ES" sz="3800" b="1" dirty="0">
                <a:ln w="12700" cmpd="sng">
                  <a:noFill/>
                  <a:prstDash val="solid"/>
                </a:ln>
                <a:solidFill>
                  <a:srgbClr val="7030A0"/>
                </a:solidFill>
                <a:latin typeface="Comic Sans MS" panose="030F0702030302020204" pitchFamily="66" charset="0"/>
              </a:rPr>
              <a:t> manera di </a:t>
            </a:r>
            <a:r>
              <a:rPr lang="es-ES" sz="3800" b="1" dirty="0" err="1">
                <a:ln w="12700" cmpd="sng">
                  <a:noFill/>
                  <a:prstDash val="solid"/>
                </a:ln>
                <a:solidFill>
                  <a:srgbClr val="7030A0"/>
                </a:solidFill>
                <a:latin typeface="Comic Sans MS" panose="030F0702030302020204" pitchFamily="66" charset="0"/>
              </a:rPr>
              <a:t>bida</a:t>
            </a:r>
            <a:r>
              <a:rPr lang="es-ES" sz="3800" b="1" dirty="0">
                <a:ln w="12700" cmpd="sng">
                  <a:noFill/>
                  <a:prstDash val="solid"/>
                </a:ln>
                <a:solidFill>
                  <a:srgbClr val="7030A0"/>
                </a:solidFill>
                <a:latin typeface="Comic Sans MS" panose="030F0702030302020204" pitchFamily="66" charset="0"/>
              </a:rPr>
              <a:t>, i</a:t>
            </a:r>
            <a:r>
              <a:rPr kumimoji="0" lang="en-U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a:t>
            </a:r>
            <a:r>
              <a:rPr kumimoji="0" lang="en-US" sz="3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imit</a:t>
            </a:r>
            <a:r>
              <a:rPr kumimoji="0" lang="en-US" sz="3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rPr>
              <a:t>á</a:t>
            </a:r>
            <a:r>
              <a:rPr kumimoji="0" lang="en-U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rPr>
              <a:t> nan </a:t>
            </a:r>
            <a:r>
              <a:rPr kumimoji="0" lang="en-US" sz="3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rPr>
              <a:t>fe</a:t>
            </a:r>
            <a:r>
              <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2700" cmpd="sng">
                  <a:noFill/>
                  <a:prstDash val="solid"/>
                </a:ln>
                <a:solidFill>
                  <a:srgbClr val="7030A0"/>
                </a:solidFill>
                <a:effectLst/>
                <a:uLnTx/>
                <a:uFillTx/>
                <a:latin typeface="Comic Sans MS" panose="030F0702030302020204" pitchFamily="66" charset="0"/>
                <a:ea typeface="+mn-ea"/>
                <a:cs typeface="+mn-cs"/>
              </a:rPr>
              <a:t>Hebreonan</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 13:7, </a:t>
            </a:r>
            <a:r>
              <a:rPr kumimoji="0" lang="es-ES" sz="20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ESV</a:t>
            </a:r>
            <a:r>
              <a:rPr kumimoji="0" lang="es-ES" sz="2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744927" y="3988825"/>
            <a:ext cx="4437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436EBB"/>
                </a:solidFill>
              </a:rPr>
              <a:t>E fe di Kaleb:</a:t>
            </a:r>
          </a:p>
          <a:p>
            <a:pPr lvl="1">
              <a:spcBef>
                <a:spcPts val="600"/>
              </a:spcBef>
            </a:pPr>
            <a:r>
              <a:rPr lang="en" sz="2000" b="1" dirty="0"/>
              <a:t>Hasiendo e imposibel posibel.</a:t>
            </a:r>
          </a:p>
          <a:p>
            <a:pPr lvl="1">
              <a:spcBef>
                <a:spcPts val="600"/>
              </a:spcBef>
            </a:pPr>
            <a:r>
              <a:rPr lang="en" sz="2000" b="1" dirty="0"/>
              <a:t>Fe den akshon. </a:t>
            </a:r>
          </a:p>
          <a:p>
            <a:pPr lvl="1">
              <a:spcBef>
                <a:spcPts val="600"/>
              </a:spcBef>
            </a:pPr>
            <a:r>
              <a:rPr lang="en" sz="2000" b="1" dirty="0"/>
              <a:t>Pasando e torcha.</a:t>
            </a:r>
          </a:p>
          <a:p>
            <a:pPr>
              <a:spcBef>
                <a:spcPts val="1800"/>
              </a:spcBef>
            </a:pPr>
            <a:r>
              <a:rPr lang="en" sz="2000" b="1" dirty="0">
                <a:solidFill>
                  <a:srgbClr val="349479"/>
                </a:solidFill>
              </a:rPr>
              <a:t>E fe di Josu</a:t>
            </a:r>
            <a:r>
              <a:rPr lang="en-US" sz="2000" b="1" dirty="0">
                <a:solidFill>
                  <a:srgbClr val="349479"/>
                </a:solidFill>
                <a:latin typeface="Aptos" panose="020B0004020202020204" pitchFamily="34" charset="0"/>
              </a:rPr>
              <a:t>é</a:t>
            </a:r>
            <a:r>
              <a:rPr lang="en" sz="2000" b="1" dirty="0">
                <a:solidFill>
                  <a:srgbClr val="349479"/>
                </a:solidFill>
              </a:rPr>
              <a:t>.</a:t>
            </a:r>
          </a:p>
          <a:p>
            <a:pPr>
              <a:spcBef>
                <a:spcPts val="1800"/>
              </a:spcBef>
            </a:pPr>
            <a:r>
              <a:rPr lang="en" sz="2000" b="1" dirty="0">
                <a:solidFill>
                  <a:srgbClr val="CC5149"/>
                </a:solidFill>
              </a:rPr>
              <a:t>Kon pa optene fe. </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16771"/>
            <a:ext cx="7639050" cy="707886"/>
          </a:xfrm>
          <a:prstGeom prst="rect">
            <a:avLst/>
          </a:prstGeom>
          <a:noFill/>
        </p:spPr>
        <p:txBody>
          <a:bodyPr wrap="square" rtlCol="0">
            <a:spAutoFit/>
          </a:bodyPr>
          <a:lstStyle/>
          <a:p>
            <a:pPr>
              <a:spcBef>
                <a:spcPts val="600"/>
              </a:spcBef>
            </a:pPr>
            <a:r>
              <a:rPr lang="pap-029" sz="2000" b="1" dirty="0"/>
              <a:t>Bo konose e dies hendenan aki: Sam</a:t>
            </a:r>
            <a:r>
              <a:rPr lang="pap-029" sz="2000" b="1" dirty="0">
                <a:latin typeface="Aptos" panose="020B0004020202020204" pitchFamily="34" charset="0"/>
              </a:rPr>
              <a:t>ú</a:t>
            </a:r>
            <a:r>
              <a:rPr lang="pap-029" sz="2000" b="1" dirty="0"/>
              <a:t>a, Safat, Igal, Palti, Gadiel, Gadi, Amiel, Setur, Nabi i Geuel?</a:t>
            </a: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7261166"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261166"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261166"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13934"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13934"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13934"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663830"/>
            <a:ext cx="7630802" cy="707886"/>
          </a:xfrm>
          <a:prstGeom prst="rect">
            <a:avLst/>
          </a:prstGeom>
          <a:noFill/>
        </p:spPr>
        <p:txBody>
          <a:bodyPr wrap="square">
            <a:spAutoFit/>
          </a:bodyPr>
          <a:lstStyle/>
          <a:p>
            <a:pPr>
              <a:spcBef>
                <a:spcPts val="600"/>
              </a:spcBef>
            </a:pPr>
            <a:r>
              <a:rPr lang="pap-029" sz="2000" b="1" dirty="0"/>
              <a:t>Kon nos por imit</a:t>
            </a:r>
            <a:r>
              <a:rPr lang="pap-029" sz="2000" b="1" dirty="0">
                <a:latin typeface="Aptos" panose="020B0004020202020204" pitchFamily="34" charset="0"/>
              </a:rPr>
              <a:t>á nan fe i</a:t>
            </a:r>
            <a:r>
              <a:rPr lang="pap-029" sz="2000" b="1" dirty="0"/>
              <a:t> yega na konfia totalmente ku Dios por hasi e imposibel, meskos ku nan a hasi?</a:t>
            </a: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712218"/>
            <a:ext cx="7639050" cy="1015663"/>
          </a:xfrm>
          <a:prstGeom prst="rect">
            <a:avLst/>
          </a:prstGeom>
          <a:noFill/>
        </p:spPr>
        <p:txBody>
          <a:bodyPr wrap="square">
            <a:spAutoFit/>
          </a:bodyPr>
          <a:lstStyle/>
          <a:p>
            <a:pPr>
              <a:spcBef>
                <a:spcPts val="600"/>
              </a:spcBef>
            </a:pPr>
            <a:r>
              <a:rPr lang="en" sz="2000" b="1" dirty="0"/>
              <a:t>Pero probabelmente bo a tende di e dos hendenan aki: Josu</a:t>
            </a:r>
            <a:r>
              <a:rPr lang="en-US" sz="2000" b="1" dirty="0">
                <a:latin typeface="Aptos" panose="020B0004020202020204" pitchFamily="34" charset="0"/>
              </a:rPr>
              <a:t>é</a:t>
            </a:r>
            <a:r>
              <a:rPr lang="en" sz="2000" b="1" dirty="0"/>
              <a:t> i  Kaleb. Nan a para firme, a kere den Dios Su promesanan, i a biba pa mira nan a kumpli (Num. 14:38).</a:t>
            </a: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760606"/>
            <a:ext cx="7639049" cy="1015663"/>
          </a:xfrm>
          <a:prstGeom prst="rect">
            <a:avLst/>
          </a:prstGeom>
          <a:noFill/>
        </p:spPr>
        <p:txBody>
          <a:bodyPr wrap="square">
            <a:spAutoFit/>
          </a:bodyPr>
          <a:lstStyle/>
          <a:p>
            <a:pPr>
              <a:spcBef>
                <a:spcPts val="600"/>
              </a:spcBef>
            </a:pPr>
            <a:r>
              <a:rPr lang="pap-029" sz="2000" b="1" dirty="0"/>
              <a:t>Su “ fama ” a konsist</a:t>
            </a:r>
            <a:r>
              <a:rPr lang="pap-029" sz="2000" b="1" dirty="0">
                <a:latin typeface="Aptos" panose="020B0004020202020204" pitchFamily="34" charset="0"/>
              </a:rPr>
              <a:t>í den deskonfiá e poder di Dios, i</a:t>
            </a:r>
            <a:r>
              <a:rPr lang="pap-029" sz="2000" b="1" dirty="0"/>
              <a:t> di e manera ei kousando su morto i esun di un generashon kompleto.                     (Num. 14:36-37).</a:t>
            </a: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5400" b="1" dirty="0">
                <a:ln/>
                <a:solidFill>
                  <a:srgbClr val="916941"/>
                </a:solidFill>
              </a:rPr>
              <a:t>E FE DI KALEB</a:t>
            </a:r>
            <a:endParaRPr lang="en" sz="5400" b="1" dirty="0">
              <a:ln/>
              <a:solidFill>
                <a:srgbClr val="916941"/>
              </a:solidFill>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HASIENDO E IMPOSIBEL POSIBEL</a:t>
            </a:r>
          </a:p>
        </p:txBody>
      </p:sp>
      <p:sp>
        <p:nvSpPr>
          <p:cNvPr id="5" name="CuadroTexto 4">
            <a:extLst>
              <a:ext uri="{FF2B5EF4-FFF2-40B4-BE49-F238E27FC236}">
                <a16:creationId xmlns:a16="http://schemas.microsoft.com/office/drawing/2014/main" id="{7EE05787-EF09-D815-A6D9-F568C81317D9}"/>
              </a:ext>
            </a:extLst>
          </p:cNvPr>
          <p:cNvSpPr txBox="1"/>
          <p:nvPr/>
        </p:nvSpPr>
        <p:spPr>
          <a:xfrm>
            <a:off x="1276350" y="657522"/>
            <a:ext cx="9639300" cy="646331"/>
          </a:xfrm>
          <a:prstGeom prst="rect">
            <a:avLst/>
          </a:prstGeom>
          <a:noFill/>
        </p:spPr>
        <p:txBody>
          <a:bodyPr wrap="square">
            <a:spAutoFit/>
          </a:bodyPr>
          <a:lstStyle/>
          <a:p>
            <a:pPr algn="ctr"/>
            <a:r>
              <a:rPr lang="pap-029" b="1" dirty="0">
                <a:solidFill>
                  <a:schemeClr val="accent5">
                    <a:lumMod val="50000"/>
                  </a:schemeClr>
                </a:solidFill>
                <a:effectLst>
                  <a:glow rad="101600">
                    <a:srgbClr val="FFFFDD"/>
                  </a:glow>
                </a:effectLst>
                <a:latin typeface="Comic Sans MS" panose="030F0702030302020204" pitchFamily="66" charset="0"/>
              </a:rPr>
              <a:t>“ Sinembargo mi rumannan kende a bai ku mi a pone e kurason di e pueblo dirti, pero ami a sigui Señor mi Dios kompletamente ” </a:t>
            </a:r>
            <a:r>
              <a:rPr lang="pap-029" sz="1400" b="1" dirty="0">
                <a:solidFill>
                  <a:schemeClr val="accent5">
                    <a:lumMod val="50000"/>
                  </a:schemeClr>
                </a:solidFill>
                <a:effectLst>
                  <a:glow rad="101600">
                    <a:srgbClr val="FFFFDD"/>
                  </a:glow>
                </a:effectLst>
                <a:latin typeface="Comic Sans MS" panose="030F0702030302020204" pitchFamily="66" charset="0"/>
              </a:rPr>
              <a:t>(Josue 14:8 </a:t>
            </a:r>
            <a:r>
              <a:rPr lang="pap-029" sz="1100" b="1" dirty="0">
                <a:solidFill>
                  <a:schemeClr val="accent5">
                    <a:lumMod val="50000"/>
                  </a:schemeClr>
                </a:solidFill>
                <a:effectLst>
                  <a:glow rad="101600">
                    <a:srgbClr val="FFFFDD"/>
                  </a:glow>
                </a:effectLst>
                <a:latin typeface="Comic Sans MS" panose="030F0702030302020204" pitchFamily="66" charset="0"/>
              </a:rPr>
              <a:t>NKJV</a:t>
            </a:r>
            <a:r>
              <a:rPr lang="pap-029" sz="1400" b="1" dirty="0">
                <a:solidFill>
                  <a:schemeClr val="accent5">
                    <a:lumMod val="50000"/>
                  </a:schemeClr>
                </a:solidFill>
                <a:effectLst>
                  <a:glow rad="101600">
                    <a:srgbClr val="FFFFDD"/>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8" y="1302633"/>
            <a:ext cx="5413579" cy="1754326"/>
          </a:xfrm>
          <a:prstGeom prst="rect">
            <a:avLst/>
          </a:prstGeom>
          <a:noFill/>
        </p:spPr>
        <p:txBody>
          <a:bodyPr wrap="square" rtlCol="0">
            <a:spAutoFit/>
          </a:bodyPr>
          <a:lstStyle/>
          <a:p>
            <a:pPr>
              <a:spcBef>
                <a:spcPts val="600"/>
              </a:spcBef>
            </a:pPr>
            <a:r>
              <a:rPr lang="pap-029" b="1" dirty="0"/>
              <a:t>E nòmber “ Kaleb" ta nifik</a:t>
            </a:r>
            <a:r>
              <a:rPr lang="pap-029" b="1" dirty="0">
                <a:latin typeface="Aptos" panose="020B0004020202020204" pitchFamily="34" charset="0"/>
              </a:rPr>
              <a:t>á </a:t>
            </a:r>
            <a:r>
              <a:rPr lang="pap-029" b="1" dirty="0"/>
              <a:t>“kach</a:t>
            </a:r>
            <a:r>
              <a:rPr lang="pap-029" b="1" dirty="0">
                <a:latin typeface="Aptos" panose="020B0004020202020204" pitchFamily="34" charset="0"/>
              </a:rPr>
              <a:t>ó</a:t>
            </a:r>
            <a:r>
              <a:rPr lang="pap-029" b="1" dirty="0"/>
              <a:t>. " Manera su bida a demonstr</a:t>
            </a:r>
            <a:r>
              <a:rPr lang="pap-029" b="1" dirty="0">
                <a:latin typeface="Aptos" panose="020B0004020202020204" pitchFamily="34" charset="0"/>
              </a:rPr>
              <a:t>á</a:t>
            </a:r>
            <a:r>
              <a:rPr lang="pap-029" b="1" dirty="0"/>
              <a:t>, </a:t>
            </a:r>
            <a:r>
              <a:rPr lang="pap-029" b="1" dirty="0">
                <a:latin typeface="Aptos" panose="020B0004020202020204" pitchFamily="34" charset="0"/>
              </a:rPr>
              <a:t>é no a risibi e nòmber ei komo un término </a:t>
            </a:r>
            <a:r>
              <a:rPr lang="pap-029" b="1" dirty="0"/>
              <a:t>derogatorio, pero pa motibu di su lealtat no hesitante. E tabata fiel kaminda otronan tabata infiel. El a keda leal(fiel) na Dios kaminda ku otronan a tr</a:t>
            </a:r>
            <a:r>
              <a:rPr lang="pap-029" b="1" dirty="0">
                <a:latin typeface="Aptos" panose="020B0004020202020204" pitchFamily="34" charset="0"/>
              </a:rPr>
              <a:t>ek atras(krem)</a:t>
            </a:r>
            <a:r>
              <a:rPr lang="pap-029" b="1" dirty="0"/>
              <a:t>.</a:t>
            </a: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811109"/>
            <a:ext cx="5413577" cy="1015663"/>
          </a:xfrm>
          <a:prstGeom prst="rect">
            <a:avLst/>
          </a:prstGeom>
          <a:noFill/>
        </p:spPr>
        <p:txBody>
          <a:bodyPr wrap="square">
            <a:spAutoFit/>
          </a:bodyPr>
          <a:lstStyle/>
          <a:p>
            <a:pPr>
              <a:spcBef>
                <a:spcPts val="600"/>
              </a:spcBef>
            </a:pPr>
            <a:r>
              <a:rPr lang="pap-029" sz="2000" b="1" dirty="0"/>
              <a:t>Su eh</a:t>
            </a:r>
            <a:r>
              <a:rPr lang="pap-029" sz="2000" b="1" dirty="0">
                <a:latin typeface="Aptos" panose="020B0004020202020204" pitchFamily="34" charset="0"/>
              </a:rPr>
              <a:t>èmpel ta enkurashá nos pa mantene nos fe firme den Dios</a:t>
            </a:r>
            <a:r>
              <a:rPr lang="pap-029" sz="2000" b="1" dirty="0"/>
              <a:t>, Kende por hasi posibel loke ta imposibel pa nos. </a:t>
            </a:r>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9" y="4513468"/>
            <a:ext cx="5413578" cy="1015663"/>
          </a:xfrm>
          <a:prstGeom prst="rect">
            <a:avLst/>
          </a:prstGeom>
          <a:noFill/>
        </p:spPr>
        <p:txBody>
          <a:bodyPr wrap="square">
            <a:spAutoFit/>
          </a:bodyPr>
          <a:lstStyle/>
          <a:p>
            <a:pPr>
              <a:spcBef>
                <a:spcPts val="600"/>
              </a:spcBef>
            </a:pPr>
            <a:r>
              <a:rPr lang="pap-029" sz="2000" b="1" dirty="0"/>
              <a:t>Huntu ku Josu</a:t>
            </a:r>
            <a:r>
              <a:rPr lang="pap-029" sz="2000" b="1" dirty="0">
                <a:latin typeface="Aptos" panose="020B0004020202020204" pitchFamily="34" charset="0"/>
              </a:rPr>
              <a:t>é </a:t>
            </a:r>
            <a:r>
              <a:rPr lang="pap-029" sz="2000" b="1" dirty="0"/>
              <a:t>( un poko mas y</a:t>
            </a:r>
            <a:r>
              <a:rPr lang="pap-029" sz="2000" b="1" dirty="0">
                <a:latin typeface="Aptos" panose="020B0004020202020204" pitchFamily="34" charset="0"/>
              </a:rPr>
              <a:t>òn kuné</a:t>
            </a:r>
            <a:r>
              <a:rPr lang="pap-029" sz="2000" b="1" dirty="0"/>
              <a:t>), el a para firme den su opinion, asta ora ku e multitut tabata kier a piedra nan (Num. 14:10).</a:t>
            </a: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9" y="3215827"/>
            <a:ext cx="5413580" cy="1323439"/>
          </a:xfrm>
          <a:prstGeom prst="rect">
            <a:avLst/>
          </a:prstGeom>
          <a:noFill/>
        </p:spPr>
        <p:txBody>
          <a:bodyPr wrap="square">
            <a:spAutoFit/>
          </a:bodyPr>
          <a:lstStyle/>
          <a:p>
            <a:pPr>
              <a:spcBef>
                <a:spcPts val="600"/>
              </a:spcBef>
            </a:pPr>
            <a:r>
              <a:rPr lang="pap-029" sz="2000" b="1" dirty="0"/>
              <a:t>Ora ku dies spion  a mira statnan imposibel pa konkista, i gigantenan imposibel pa vense, Kaleb a mira statnan konkist</a:t>
            </a:r>
            <a:r>
              <a:rPr lang="pap-029" sz="2000" b="1" dirty="0">
                <a:latin typeface="Aptos" panose="020B0004020202020204" pitchFamily="34" charset="0"/>
              </a:rPr>
              <a:t>á i</a:t>
            </a:r>
            <a:r>
              <a:rPr lang="pap-029" sz="2000" b="1" dirty="0"/>
              <a:t> gigantenan “ kom</a:t>
            </a:r>
            <a:r>
              <a:rPr lang="pap-029" sz="2000" b="1" dirty="0">
                <a:latin typeface="Aptos" panose="020B0004020202020204" pitchFamily="34" charset="0"/>
              </a:rPr>
              <a:t>é manera pan </a:t>
            </a:r>
            <a:r>
              <a:rPr lang="pap-029" sz="2000" b="1" dirty="0"/>
              <a:t>” (Num. 13:28-33; 14:6-9).</a:t>
            </a: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3932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600" dirty="0">
                <a:ln/>
                <a:solidFill>
                  <a:schemeClr val="accent5">
                    <a:lumMod val="75000"/>
                  </a:schemeClr>
                </a:solidFill>
                <a:effectLst>
                  <a:outerShdw blurRad="38100" dist="38100" dir="2700000" algn="tl">
                    <a:srgbClr val="A2A6F8"/>
                  </a:outerShdw>
                </a:effectLst>
              </a:rPr>
              <a:t>FE DEN AKSHON</a:t>
            </a: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642074"/>
            <a:ext cx="12191998" cy="923330"/>
          </a:xfrm>
          <a:prstGeom prst="rect">
            <a:avLst/>
          </a:prstGeom>
          <a:noFill/>
        </p:spPr>
        <p:txBody>
          <a:bodyPr wrap="square">
            <a:spAutoFit/>
          </a:bodyPr>
          <a:lstStyle/>
          <a:p>
            <a:pPr algn="ctr"/>
            <a:r>
              <a:rPr lang="en" b="1" dirty="0">
                <a:solidFill>
                  <a:srgbClr val="124A1F"/>
                </a:solidFill>
                <a:effectLst>
                  <a:glow rad="101600">
                    <a:schemeClr val="accent2">
                      <a:lumMod val="20000"/>
                      <a:lumOff val="80000"/>
                    </a:schemeClr>
                  </a:glow>
                </a:effectLst>
                <a:latin typeface="Comic Sans MS" panose="030F0702030302020204" pitchFamily="66" charset="0"/>
              </a:rPr>
              <a:t>“ Awor dunami e pais di serunan aki ku Se</a:t>
            </a:r>
            <a:r>
              <a:rPr lang="en-US" b="1" dirty="0" err="1">
                <a:solidFill>
                  <a:srgbClr val="124A1F"/>
                </a:solidFill>
                <a:effectLst>
                  <a:glow rad="101600">
                    <a:schemeClr val="accent2">
                      <a:lumMod val="20000"/>
                      <a:lumOff val="80000"/>
                    </a:schemeClr>
                  </a:glow>
                </a:effectLst>
                <a:latin typeface="Comic Sans MS" panose="030F0702030302020204" pitchFamily="66" charset="0"/>
              </a:rPr>
              <a:t>ñor</a:t>
            </a:r>
            <a:r>
              <a:rPr lang="en-US" b="1" dirty="0">
                <a:solidFill>
                  <a:srgbClr val="124A1F"/>
                </a:solidFill>
                <a:effectLst>
                  <a:glow rad="101600">
                    <a:schemeClr val="accent2">
                      <a:lumMod val="20000"/>
                      <a:lumOff val="80000"/>
                    </a:schemeClr>
                  </a:glow>
                </a:effectLst>
                <a:latin typeface="Comic Sans MS" panose="030F0702030302020204" pitchFamily="66" charset="0"/>
              </a:rPr>
              <a:t> a </a:t>
            </a:r>
            <a:r>
              <a:rPr lang="en-US" b="1" dirty="0" err="1">
                <a:solidFill>
                  <a:srgbClr val="124A1F"/>
                </a:solidFill>
                <a:effectLst>
                  <a:glow rad="101600">
                    <a:schemeClr val="accent2">
                      <a:lumMod val="20000"/>
                      <a:lumOff val="80000"/>
                    </a:schemeClr>
                  </a:glow>
                </a:effectLst>
                <a:latin typeface="Comic Sans MS" panose="030F0702030302020204" pitchFamily="66" charset="0"/>
              </a:rPr>
              <a:t>primintí</a:t>
            </a:r>
            <a:r>
              <a:rPr lang="en-US" b="1" dirty="0">
                <a:solidFill>
                  <a:srgbClr val="124A1F"/>
                </a:solidFill>
                <a:effectLst>
                  <a:glow rad="101600">
                    <a:schemeClr val="accent2">
                      <a:lumMod val="20000"/>
                      <a:lumOff val="80000"/>
                    </a:schemeClr>
                  </a:glow>
                </a:effectLst>
                <a:latin typeface="Comic Sans MS" panose="030F0702030302020204" pitchFamily="66" charset="0"/>
              </a:rPr>
              <a:t> mi e </a:t>
            </a:r>
            <a:r>
              <a:rPr lang="en-US" b="1" dirty="0" err="1">
                <a:solidFill>
                  <a:srgbClr val="124A1F"/>
                </a:solidFill>
                <a:effectLst>
                  <a:glow rad="101600">
                    <a:schemeClr val="accent2">
                      <a:lumMod val="20000"/>
                      <a:lumOff val="80000"/>
                    </a:schemeClr>
                  </a:glow>
                </a:effectLst>
                <a:latin typeface="Comic Sans MS" panose="030F0702030302020204" pitchFamily="66" charset="0"/>
              </a:rPr>
              <a:t>dia</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ei</a:t>
            </a:r>
            <a:r>
              <a:rPr lang="en-US" b="1" dirty="0">
                <a:solidFill>
                  <a:srgbClr val="124A1F"/>
                </a:solidFill>
                <a:effectLst>
                  <a:glow rad="101600">
                    <a:schemeClr val="accent2">
                      <a:lumMod val="20000"/>
                      <a:lumOff val="80000"/>
                    </a:schemeClr>
                  </a:glow>
                </a:effectLst>
                <a:latin typeface="Comic Sans MS" panose="030F0702030302020204" pitchFamily="66" charset="0"/>
              </a:rPr>
              <a:t>. Abo </a:t>
            </a:r>
            <a:r>
              <a:rPr lang="en-US" b="1" dirty="0" err="1">
                <a:solidFill>
                  <a:srgbClr val="124A1F"/>
                </a:solidFill>
                <a:effectLst>
                  <a:glow rad="101600">
                    <a:schemeClr val="accent2">
                      <a:lumMod val="20000"/>
                      <a:lumOff val="80000"/>
                    </a:schemeClr>
                  </a:glow>
                </a:effectLst>
                <a:latin typeface="Comic Sans MS" panose="030F0702030302020204" pitchFamily="66" charset="0"/>
              </a:rPr>
              <a:t>mes</a:t>
            </a:r>
            <a:r>
              <a:rPr lang="en-US" b="1" dirty="0">
                <a:solidFill>
                  <a:srgbClr val="124A1F"/>
                </a:solidFill>
                <a:effectLst>
                  <a:glow rad="101600">
                    <a:schemeClr val="accent2">
                      <a:lumMod val="20000"/>
                      <a:lumOff val="80000"/>
                    </a:schemeClr>
                  </a:glow>
                </a:effectLst>
                <a:latin typeface="Comic Sans MS" panose="030F0702030302020204" pitchFamily="66" charset="0"/>
              </a:rPr>
              <a:t> a </a:t>
            </a:r>
            <a:r>
              <a:rPr lang="en-US" b="1" dirty="0" err="1">
                <a:solidFill>
                  <a:srgbClr val="124A1F"/>
                </a:solidFill>
                <a:effectLst>
                  <a:glow rad="101600">
                    <a:schemeClr val="accent2">
                      <a:lumMod val="20000"/>
                      <a:lumOff val="80000"/>
                    </a:schemeClr>
                  </a:glow>
                </a:effectLst>
                <a:latin typeface="Comic Sans MS" panose="030F0702030302020204" pitchFamily="66" charset="0"/>
              </a:rPr>
              <a:t>tende</a:t>
            </a:r>
            <a:r>
              <a:rPr lang="en-US" b="1" dirty="0">
                <a:solidFill>
                  <a:srgbClr val="124A1F"/>
                </a:solidFill>
                <a:effectLst>
                  <a:glow rad="101600">
                    <a:schemeClr val="accent2">
                      <a:lumMod val="20000"/>
                      <a:lumOff val="80000"/>
                    </a:schemeClr>
                  </a:glow>
                </a:effectLst>
                <a:latin typeface="Comic Sans MS" panose="030F0702030302020204" pitchFamily="66" charset="0"/>
              </a:rPr>
              <a:t> e </a:t>
            </a:r>
            <a:r>
              <a:rPr lang="en-US" b="1" dirty="0" err="1">
                <a:solidFill>
                  <a:srgbClr val="124A1F"/>
                </a:solidFill>
                <a:effectLst>
                  <a:glow rad="101600">
                    <a:schemeClr val="accent2">
                      <a:lumMod val="20000"/>
                      <a:lumOff val="80000"/>
                    </a:schemeClr>
                  </a:glow>
                </a:effectLst>
                <a:latin typeface="Comic Sans MS" panose="030F0702030302020204" pitchFamily="66" charset="0"/>
              </a:rPr>
              <a:t>dia</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ei</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ku</a:t>
            </a:r>
            <a:r>
              <a:rPr lang="en-US" b="1" dirty="0">
                <a:solidFill>
                  <a:srgbClr val="124A1F"/>
                </a:solidFill>
                <a:effectLst>
                  <a:glow rad="101600">
                    <a:schemeClr val="accent2">
                      <a:lumMod val="20000"/>
                      <a:lumOff val="80000"/>
                    </a:schemeClr>
                  </a:glow>
                </a:effectLst>
                <a:latin typeface="Comic Sans MS" panose="030F0702030302020204" pitchFamily="66" charset="0"/>
              </a:rPr>
              <a:t> e </a:t>
            </a:r>
            <a:r>
              <a:rPr lang="en-US" b="1" dirty="0" err="1">
                <a:solidFill>
                  <a:srgbClr val="124A1F"/>
                </a:solidFill>
                <a:effectLst>
                  <a:glow rad="101600">
                    <a:schemeClr val="accent2">
                      <a:lumMod val="20000"/>
                      <a:lumOff val="80000"/>
                    </a:schemeClr>
                  </a:glow>
                </a:effectLst>
                <a:latin typeface="Comic Sans MS" panose="030F0702030302020204" pitchFamily="66" charset="0"/>
              </a:rPr>
              <a:t>Anakeonan</a:t>
            </a:r>
            <a:r>
              <a:rPr lang="en-US" b="1" dirty="0">
                <a:solidFill>
                  <a:srgbClr val="124A1F"/>
                </a:solidFill>
                <a:effectLst>
                  <a:glow rad="101600">
                    <a:schemeClr val="accent2">
                      <a:lumMod val="20000"/>
                      <a:lumOff val="80000"/>
                    </a:schemeClr>
                  </a:glow>
                </a:effectLst>
                <a:latin typeface="Comic Sans MS" panose="030F0702030302020204" pitchFamily="66" charset="0"/>
              </a:rPr>
              <a:t> tabata </a:t>
            </a:r>
            <a:r>
              <a:rPr lang="en-US" b="1" dirty="0" err="1">
                <a:solidFill>
                  <a:srgbClr val="124A1F"/>
                </a:solidFill>
                <a:effectLst>
                  <a:glow rad="101600">
                    <a:schemeClr val="accent2">
                      <a:lumMod val="20000"/>
                      <a:lumOff val="80000"/>
                    </a:schemeClr>
                  </a:glow>
                </a:effectLst>
                <a:latin typeface="Comic Sans MS" panose="030F0702030302020204" pitchFamily="66" charset="0"/>
              </a:rPr>
              <a:t>ayanan</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i</a:t>
            </a:r>
            <a:r>
              <a:rPr lang="en-US" b="1" dirty="0">
                <a:solidFill>
                  <a:srgbClr val="124A1F"/>
                </a:solidFill>
                <a:effectLst>
                  <a:glow rad="101600">
                    <a:schemeClr val="accent2">
                      <a:lumMod val="20000"/>
                      <a:lumOff val="80000"/>
                    </a:schemeClr>
                  </a:glow>
                </a:effectLst>
                <a:latin typeface="Comic Sans MS" panose="030F0702030302020204" pitchFamily="66" charset="0"/>
              </a:rPr>
              <a:t> nan </a:t>
            </a:r>
            <a:r>
              <a:rPr lang="en-US" b="1" dirty="0" err="1">
                <a:solidFill>
                  <a:srgbClr val="124A1F"/>
                </a:solidFill>
                <a:effectLst>
                  <a:glow rad="101600">
                    <a:schemeClr val="accent2">
                      <a:lumMod val="20000"/>
                      <a:lumOff val="80000"/>
                    </a:schemeClr>
                  </a:glow>
                </a:effectLst>
                <a:latin typeface="Comic Sans MS" panose="030F0702030302020204" pitchFamily="66" charset="0"/>
              </a:rPr>
              <a:t>statnan</a:t>
            </a:r>
            <a:r>
              <a:rPr lang="en-US" b="1" dirty="0">
                <a:solidFill>
                  <a:srgbClr val="124A1F"/>
                </a:solidFill>
                <a:effectLst>
                  <a:glow rad="101600">
                    <a:schemeClr val="accent2">
                      <a:lumMod val="20000"/>
                      <a:lumOff val="80000"/>
                    </a:schemeClr>
                  </a:glow>
                </a:effectLst>
                <a:latin typeface="Comic Sans MS" panose="030F0702030302020204" pitchFamily="66" charset="0"/>
              </a:rPr>
              <a:t> tabata </a:t>
            </a:r>
            <a:r>
              <a:rPr lang="en-US" b="1" dirty="0" err="1">
                <a:solidFill>
                  <a:srgbClr val="124A1F"/>
                </a:solidFill>
                <a:effectLst>
                  <a:glow rad="101600">
                    <a:schemeClr val="accent2">
                      <a:lumMod val="20000"/>
                      <a:lumOff val="80000"/>
                    </a:schemeClr>
                  </a:glow>
                </a:effectLst>
                <a:latin typeface="Comic Sans MS" panose="030F0702030302020204" pitchFamily="66" charset="0"/>
              </a:rPr>
              <a:t>grandi</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i</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fortifiká</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pero</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Señor</a:t>
            </a:r>
            <a:r>
              <a:rPr lang="en-US" b="1" dirty="0">
                <a:solidFill>
                  <a:srgbClr val="124A1F"/>
                </a:solidFill>
                <a:effectLst>
                  <a:glow rad="101600">
                    <a:schemeClr val="accent2">
                      <a:lumMod val="20000"/>
                      <a:lumOff val="80000"/>
                    </a:schemeClr>
                  </a:glow>
                </a:effectLst>
                <a:latin typeface="Comic Sans MS" panose="030F0702030302020204" pitchFamily="66" charset="0"/>
              </a:rPr>
              <a:t> </a:t>
            </a:r>
            <a:r>
              <a:rPr lang="en-US" b="1" dirty="0" err="1">
                <a:solidFill>
                  <a:srgbClr val="124A1F"/>
                </a:solidFill>
                <a:effectLst>
                  <a:glow rad="101600">
                    <a:schemeClr val="accent2">
                      <a:lumMod val="20000"/>
                      <a:lumOff val="80000"/>
                    </a:schemeClr>
                  </a:glow>
                </a:effectLst>
                <a:latin typeface="Comic Sans MS" panose="030F0702030302020204" pitchFamily="66" charset="0"/>
              </a:rPr>
              <a:t>yudando</a:t>
            </a:r>
            <a:r>
              <a:rPr lang="en-US" b="1" dirty="0">
                <a:solidFill>
                  <a:srgbClr val="124A1F"/>
                </a:solidFill>
                <a:effectLst>
                  <a:glow rad="101600">
                    <a:schemeClr val="accent2">
                      <a:lumMod val="20000"/>
                      <a:lumOff val="80000"/>
                    </a:schemeClr>
                  </a:glow>
                </a:effectLst>
                <a:latin typeface="Comic Sans MS" panose="030F0702030302020204" pitchFamily="66" charset="0"/>
              </a:rPr>
              <a:t> mi, lo mi kore </a:t>
            </a:r>
            <a:r>
              <a:rPr lang="en-US" b="1" dirty="0" err="1">
                <a:solidFill>
                  <a:srgbClr val="124A1F"/>
                </a:solidFill>
                <a:effectLst>
                  <a:glow rad="101600">
                    <a:schemeClr val="accent2">
                      <a:lumMod val="20000"/>
                      <a:lumOff val="80000"/>
                    </a:schemeClr>
                  </a:glow>
                </a:effectLst>
                <a:latin typeface="Comic Sans MS" panose="030F0702030302020204" pitchFamily="66" charset="0"/>
              </a:rPr>
              <a:t>ku</a:t>
            </a:r>
            <a:r>
              <a:rPr lang="en-US" b="1" dirty="0">
                <a:solidFill>
                  <a:srgbClr val="124A1F"/>
                </a:solidFill>
                <a:effectLst>
                  <a:glow rad="101600">
                    <a:schemeClr val="accent2">
                      <a:lumMod val="20000"/>
                      <a:lumOff val="80000"/>
                    </a:schemeClr>
                  </a:glow>
                </a:effectLst>
                <a:latin typeface="Comic Sans MS" panose="030F0702030302020204" pitchFamily="66" charset="0"/>
              </a:rPr>
              <a:t> nan </a:t>
            </a:r>
            <a:r>
              <a:rPr lang="en-US" b="1" dirty="0" err="1">
                <a:solidFill>
                  <a:srgbClr val="124A1F"/>
                </a:solidFill>
                <a:effectLst>
                  <a:glow rad="101600">
                    <a:schemeClr val="accent2">
                      <a:lumMod val="20000"/>
                      <a:lumOff val="80000"/>
                    </a:schemeClr>
                  </a:glow>
                </a:effectLst>
                <a:latin typeface="Comic Sans MS" panose="030F0702030302020204" pitchFamily="66" charset="0"/>
              </a:rPr>
              <a:t>manera</a:t>
            </a:r>
            <a:r>
              <a:rPr lang="en-US" b="1" dirty="0">
                <a:solidFill>
                  <a:srgbClr val="124A1F"/>
                </a:solidFill>
                <a:effectLst>
                  <a:glow rad="101600">
                    <a:schemeClr val="accent2">
                      <a:lumMod val="20000"/>
                      <a:lumOff val="80000"/>
                    </a:schemeClr>
                  </a:glow>
                </a:effectLst>
                <a:latin typeface="Comic Sans MS" panose="030F0702030302020204" pitchFamily="66" charset="0"/>
              </a:rPr>
              <a:t> El a </a:t>
            </a:r>
            <a:r>
              <a:rPr lang="en-US" b="1" dirty="0" err="1">
                <a:solidFill>
                  <a:srgbClr val="124A1F"/>
                </a:solidFill>
                <a:effectLst>
                  <a:glow rad="101600">
                    <a:schemeClr val="accent2">
                      <a:lumMod val="20000"/>
                      <a:lumOff val="80000"/>
                    </a:schemeClr>
                  </a:glow>
                </a:effectLst>
                <a:latin typeface="Comic Sans MS" panose="030F0702030302020204" pitchFamily="66" charset="0"/>
              </a:rPr>
              <a:t>bisa</a:t>
            </a:r>
            <a:r>
              <a:rPr lang="en" b="1" dirty="0">
                <a:solidFill>
                  <a:srgbClr val="124A1F"/>
                </a:solidFill>
                <a:effectLst>
                  <a:glow rad="101600">
                    <a:schemeClr val="accent2">
                      <a:lumMod val="20000"/>
                      <a:lumOff val="80000"/>
                    </a:schemeClr>
                  </a:glow>
                </a:effectLst>
                <a:latin typeface="Comic Sans MS" panose="030F0702030302020204" pitchFamily="66" charset="0"/>
              </a:rPr>
              <a:t>.” </a:t>
            </a:r>
            <a:r>
              <a:rPr lang="en" sz="1400" b="1" dirty="0">
                <a:solidFill>
                  <a:srgbClr val="124A1F"/>
                </a:solidFill>
                <a:effectLst>
                  <a:glow rad="101600">
                    <a:schemeClr val="accent2">
                      <a:lumMod val="20000"/>
                      <a:lumOff val="80000"/>
                    </a:schemeClr>
                  </a:glow>
                </a:effectLst>
                <a:latin typeface="Comic Sans MS" panose="030F0702030302020204" pitchFamily="66" charset="0"/>
              </a:rPr>
              <a:t>(Josue 14:12 </a:t>
            </a:r>
            <a:r>
              <a:rPr lang="en" sz="1100" b="1" dirty="0">
                <a:solidFill>
                  <a:srgbClr val="124A1F"/>
                </a:solidFill>
                <a:effectLst>
                  <a:glow rad="101600">
                    <a:schemeClr val="accent2">
                      <a:lumMod val="20000"/>
                      <a:lumOff val="80000"/>
                    </a:schemeClr>
                  </a:glow>
                </a:effectLst>
                <a:latin typeface="Comic Sans MS" panose="030F0702030302020204" pitchFamily="66" charset="0"/>
              </a:rPr>
              <a:t>NIV</a:t>
            </a:r>
            <a:r>
              <a:rPr lang="en" sz="1400" b="1" dirty="0">
                <a:solidFill>
                  <a:srgbClr val="124A1F"/>
                </a:solidFill>
                <a:effectLst>
                  <a:glow rad="101600">
                    <a:schemeClr val="accent2">
                      <a:lumMod val="20000"/>
                      <a:lumOff val="80000"/>
                    </a:schemeClr>
                  </a:glow>
                </a:effectLst>
                <a:latin typeface="Comic Sans MS" panose="030F0702030302020204" pitchFamily="66" charset="0"/>
              </a:rPr>
              <a:t>)</a:t>
            </a:r>
            <a:endParaRPr lang="es-ES" b="1"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8" y="1608315"/>
            <a:ext cx="5283401" cy="2554545"/>
          </a:xfrm>
          <a:prstGeom prst="rect">
            <a:avLst/>
          </a:prstGeom>
          <a:noFill/>
        </p:spPr>
        <p:txBody>
          <a:bodyPr wrap="square" rtlCol="0">
            <a:spAutoFit/>
          </a:bodyPr>
          <a:lstStyle/>
          <a:p>
            <a:pPr>
              <a:spcBef>
                <a:spcPts val="600"/>
              </a:spcBef>
            </a:pPr>
            <a:r>
              <a:rPr lang="pap-029" sz="2000" b="1" dirty="0"/>
              <a:t>Segun Kaleb mes, ora ku Mois</a:t>
            </a:r>
            <a:r>
              <a:rPr lang="pap-029" sz="2000" b="1" dirty="0">
                <a:latin typeface="Aptos" panose="020B0004020202020204" pitchFamily="34" charset="0"/>
              </a:rPr>
              <a:t>és a pidi pa un kuenta, </a:t>
            </a:r>
            <a:r>
              <a:rPr lang="pap-029" sz="2000" b="1" dirty="0"/>
              <a:t>“ mi a trese p’</a:t>
            </a:r>
            <a:r>
              <a:rPr lang="pap-029" sz="2000" b="1" dirty="0">
                <a:latin typeface="Aptos" panose="020B0004020202020204" pitchFamily="34" charset="0"/>
              </a:rPr>
              <a:t>é bèk un relato di akuerdo ku mi konvikshonnan</a:t>
            </a:r>
            <a:r>
              <a:rPr lang="pap-029" sz="2000" b="1" dirty="0"/>
              <a:t>” (Josue 14:7 </a:t>
            </a:r>
            <a:r>
              <a:rPr lang="pap-029" sz="1600" b="1" dirty="0"/>
              <a:t>NIV</a:t>
            </a:r>
            <a:r>
              <a:rPr lang="pap-029" sz="2000" b="1" dirty="0"/>
              <a:t>), i “ mi a sigui Se</a:t>
            </a:r>
            <a:r>
              <a:rPr lang="pap-029" sz="2000" b="1" dirty="0">
                <a:latin typeface="Aptos" panose="020B0004020202020204" pitchFamily="34" charset="0"/>
              </a:rPr>
              <a:t>ñor mi Dios di henter mi kurason</a:t>
            </a:r>
            <a:r>
              <a:rPr lang="pap-029" sz="2000" b="1" dirty="0"/>
              <a:t> ” (Josue 14:8 </a:t>
            </a:r>
            <a:r>
              <a:rPr lang="pap-029" sz="1600" b="1" dirty="0"/>
              <a:t>NIV</a:t>
            </a:r>
            <a:r>
              <a:rPr lang="pap-029" sz="2000" b="1" dirty="0"/>
              <a:t>). Pa motibu di su fieldat, el a w</a:t>
            </a:r>
            <a:r>
              <a:rPr lang="pap-029" sz="2000" b="1" dirty="0">
                <a:latin typeface="Aptos" panose="020B0004020202020204" pitchFamily="34" charset="0"/>
              </a:rPr>
              <a:t>òrdu primintí ku é lo eredá e lugá kaminda su pianan a trapa durante di e inspekshon</a:t>
            </a:r>
            <a:r>
              <a:rPr lang="pap-029" sz="2000" b="1" dirty="0"/>
              <a:t> (Josue </a:t>
            </a:r>
            <a:r>
              <a:rPr lang="en" sz="2000" b="1" dirty="0"/>
              <a:t>14:9).</a:t>
            </a: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8279" y="1740310"/>
            <a:ext cx="4150132"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44878" y="4185493"/>
            <a:ext cx="5283401" cy="1754326"/>
          </a:xfrm>
          <a:prstGeom prst="rect">
            <a:avLst/>
          </a:prstGeom>
          <a:noFill/>
        </p:spPr>
        <p:txBody>
          <a:bodyPr wrap="square">
            <a:spAutoFit/>
          </a:bodyPr>
          <a:lstStyle/>
          <a:p>
            <a:pPr>
              <a:spcBef>
                <a:spcPts val="600"/>
              </a:spcBef>
            </a:pPr>
            <a:r>
              <a:rPr lang="pap-029" b="1" dirty="0"/>
              <a:t>Kaleb tabatin 40 a</a:t>
            </a:r>
            <a:r>
              <a:rPr lang="pap-029" b="1" dirty="0">
                <a:latin typeface="Aptos" panose="020B0004020202020204" pitchFamily="34" charset="0"/>
              </a:rPr>
              <a:t>ña ora ku el a wòrdu mandá komo un spion. Despues di sinku aña di konkista, é tabata awor un hòmber bieu di  </a:t>
            </a:r>
            <a:r>
              <a:rPr lang="pap-029" b="1" dirty="0"/>
              <a:t>85 (Josue 14:10). Su kurpa i mente tabata ainda mes vigoroso, i su pensamentunan ainda tabata meskos (Josue 14:11).</a:t>
            </a: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839342"/>
            <a:ext cx="7859455" cy="1015663"/>
          </a:xfrm>
          <a:prstGeom prst="rect">
            <a:avLst/>
          </a:prstGeom>
          <a:noFill/>
        </p:spPr>
        <p:txBody>
          <a:bodyPr wrap="square">
            <a:spAutoFit/>
          </a:bodyPr>
          <a:lstStyle/>
          <a:p>
            <a:pPr>
              <a:spcBef>
                <a:spcPts val="600"/>
              </a:spcBef>
            </a:pPr>
            <a:r>
              <a:rPr lang="pap-029" sz="2000" b="1" dirty="0"/>
              <a:t>E tempu a yega pa reklam</a:t>
            </a:r>
            <a:r>
              <a:rPr lang="pap-029" sz="2000" b="1" dirty="0">
                <a:latin typeface="Aptos" panose="020B0004020202020204" pitchFamily="34" charset="0"/>
              </a:rPr>
              <a:t>á e promesa i</a:t>
            </a:r>
            <a:r>
              <a:rPr lang="pap-029" sz="2000" b="1" dirty="0"/>
              <a:t>  prueba ku Su palabranan no tabata en vano. Ku Dios Su yudansa, </a:t>
            </a:r>
            <a:r>
              <a:rPr lang="pap-029" sz="2000" b="1" dirty="0">
                <a:latin typeface="Aptos" panose="020B0004020202020204" pitchFamily="34" charset="0"/>
              </a:rPr>
              <a:t>é tabata bai devorá e gigantenan i konkistá nan statnan</a:t>
            </a:r>
            <a:r>
              <a:rPr lang="pap-029" sz="2000" b="1" dirty="0"/>
              <a:t> (Josue </a:t>
            </a:r>
            <a:r>
              <a:rPr lang="en" sz="2000" b="1" dirty="0"/>
              <a:t>14:12-14).</a:t>
            </a: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PASANDO E TORCHA </a:t>
            </a:r>
          </a:p>
        </p:txBody>
      </p:sp>
      <p:sp>
        <p:nvSpPr>
          <p:cNvPr id="5" name="CuadroTexto 4">
            <a:extLst>
              <a:ext uri="{FF2B5EF4-FFF2-40B4-BE49-F238E27FC236}">
                <a16:creationId xmlns:a16="http://schemas.microsoft.com/office/drawing/2014/main" id="{24C1B747-E94D-688C-BF35-45706D405142}"/>
              </a:ext>
            </a:extLst>
          </p:cNvPr>
          <p:cNvSpPr txBox="1"/>
          <p:nvPr/>
        </p:nvSpPr>
        <p:spPr>
          <a:xfrm>
            <a:off x="755221" y="614900"/>
            <a:ext cx="7795481"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 </a:t>
            </a:r>
            <a:r>
              <a:rPr lang="pap-029" b="1" dirty="0">
                <a:effectLst>
                  <a:outerShdw blurRad="38100" dist="38100" dir="2700000" algn="tl">
                    <a:srgbClr val="000000">
                      <a:alpha val="43137"/>
                    </a:srgbClr>
                  </a:outerShdw>
                </a:effectLst>
                <a:latin typeface="Comic Sans MS" panose="030F0702030302020204" pitchFamily="66" charset="0"/>
              </a:rPr>
              <a:t>Y Kaleb a bisa, ‘ lo mi duna mi yiu muhé Aksa den matrimonio na e hòmber ku ataká i kapturá Kiriat-Sefer’ ” </a:t>
            </a:r>
            <a:r>
              <a:rPr lang="pap-029" sz="1400" b="1" dirty="0">
                <a:effectLst>
                  <a:outerShdw blurRad="38100" dist="38100" dir="2700000" algn="tl">
                    <a:srgbClr val="000000">
                      <a:alpha val="43137"/>
                    </a:srgbClr>
                  </a:outerShdw>
                </a:effectLst>
                <a:latin typeface="Comic Sans MS" panose="030F0702030302020204" pitchFamily="66" charset="0"/>
              </a:rPr>
              <a:t>(Josue </a:t>
            </a:r>
            <a:r>
              <a:rPr lang="en" sz="1400" b="1" dirty="0">
                <a:effectLst>
                  <a:outerShdw blurRad="38100" dist="38100" dir="2700000" algn="tl">
                    <a:srgbClr val="000000">
                      <a:alpha val="43137"/>
                    </a:srgbClr>
                  </a:outerShdw>
                </a:effectLst>
                <a:latin typeface="Comic Sans MS" panose="030F0702030302020204" pitchFamily="66" charset="0"/>
              </a:rPr>
              <a:t>15:16)</a:t>
            </a:r>
            <a:endParaRPr lang="es-E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380619"/>
            <a:ext cx="8848726" cy="1015663"/>
          </a:xfrm>
          <a:prstGeom prst="rect">
            <a:avLst/>
          </a:prstGeom>
          <a:noFill/>
        </p:spPr>
        <p:txBody>
          <a:bodyPr wrap="square" rtlCol="0">
            <a:spAutoFit/>
          </a:bodyPr>
          <a:lstStyle/>
          <a:p>
            <a:pPr>
              <a:spcBef>
                <a:spcPts val="600"/>
              </a:spcBef>
            </a:pPr>
            <a:r>
              <a:rPr lang="pap-029" sz="2000" b="1" dirty="0"/>
              <a:t>Ora ku el a konkist</a:t>
            </a:r>
            <a:r>
              <a:rPr lang="pap-029" sz="2000" b="1" dirty="0">
                <a:latin typeface="Aptos" panose="020B0004020202020204" pitchFamily="34" charset="0"/>
              </a:rPr>
              <a:t>á parti di e teritorio ku tabata hustamente di djé, K</a:t>
            </a:r>
            <a:r>
              <a:rPr lang="pap-029" sz="2000" b="1" dirty="0"/>
              <a:t>aleb a konsider</a:t>
            </a:r>
            <a:r>
              <a:rPr lang="pap-029" sz="2000" b="1" dirty="0">
                <a:latin typeface="Aptos" panose="020B0004020202020204" pitchFamily="34" charset="0"/>
              </a:rPr>
              <a:t>á e legado(herensia) ku é lo laga atras. Su desendientenan lo sigui konfia den Dios manera el a hasi</a:t>
            </a:r>
            <a:r>
              <a:rPr lang="en-US" sz="2000" b="1" dirty="0"/>
              <a:t>?</a:t>
            </a:r>
            <a:endParaRPr lang="en" sz="2000" b="1" dirty="0"/>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5" y="3382079"/>
            <a:ext cx="6096953" cy="1015663"/>
          </a:xfrm>
          <a:prstGeom prst="rect">
            <a:avLst/>
          </a:prstGeom>
          <a:noFill/>
        </p:spPr>
        <p:txBody>
          <a:bodyPr wrap="square">
            <a:spAutoFit/>
          </a:bodyPr>
          <a:lstStyle/>
          <a:p>
            <a:pPr>
              <a:spcBef>
                <a:spcPts val="600"/>
              </a:spcBef>
            </a:pPr>
            <a:r>
              <a:rPr lang="pap-029" sz="2000" b="1" dirty="0"/>
              <a:t>Pa e motibu aki, el a primint</a:t>
            </a:r>
            <a:r>
              <a:rPr lang="pap-029" sz="2000" b="1" dirty="0">
                <a:latin typeface="Aptos" panose="020B0004020202020204" pitchFamily="34" charset="0"/>
              </a:rPr>
              <a:t>í su yiu muhé su man na esun kende a konkistá </a:t>
            </a:r>
            <a:r>
              <a:rPr lang="pap-029" sz="2000" b="1" dirty="0"/>
              <a:t>Kiriat-Sefer, tambe yam</a:t>
            </a:r>
            <a:r>
              <a:rPr lang="pap-029" sz="2000" b="1" dirty="0">
                <a:latin typeface="Aptos" panose="020B0004020202020204" pitchFamily="34" charset="0"/>
              </a:rPr>
              <a:t>á </a:t>
            </a:r>
            <a:r>
              <a:rPr lang="pap-029" sz="2000" b="1" dirty="0"/>
              <a:t>Debir (Josue </a:t>
            </a:r>
            <a:r>
              <a:rPr lang="en" sz="2000" b="1" dirty="0"/>
              <a:t>15:15-16).</a:t>
            </a: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184123" y="2354832"/>
            <a:ext cx="6673395" cy="1015663"/>
          </a:xfrm>
          <a:prstGeom prst="rect">
            <a:avLst/>
          </a:prstGeom>
          <a:noFill/>
        </p:spPr>
        <p:txBody>
          <a:bodyPr wrap="square">
            <a:spAutoFit/>
          </a:bodyPr>
          <a:lstStyle/>
          <a:p>
            <a:pPr>
              <a:spcBef>
                <a:spcPts val="600"/>
              </a:spcBef>
            </a:pPr>
            <a:r>
              <a:rPr lang="pap-029" sz="2000" b="1" dirty="0"/>
              <a:t>El a prueba ku Dios por w</a:t>
            </a:r>
            <a:r>
              <a:rPr lang="pap-029" sz="2000" b="1" dirty="0">
                <a:latin typeface="Aptos" panose="020B0004020202020204" pitchFamily="34" charset="0"/>
              </a:rPr>
              <a:t>òrdu konfiá</a:t>
            </a:r>
            <a:r>
              <a:rPr lang="pap-029" sz="2000" b="1" dirty="0"/>
              <a:t>, awor </a:t>
            </a:r>
            <a:r>
              <a:rPr lang="pap-029" sz="2000" b="1" dirty="0">
                <a:latin typeface="Aptos" panose="020B0004020202020204" pitchFamily="34" charset="0"/>
              </a:rPr>
              <a:t>é kier a haña un hende kende tabatin e mesun fe</a:t>
            </a:r>
            <a:r>
              <a:rPr lang="pap-029" sz="2000" b="1" dirty="0"/>
              <a:t>, asina ku </a:t>
            </a:r>
            <a:r>
              <a:rPr lang="pap-029" sz="2000" b="1" dirty="0">
                <a:latin typeface="Aptos" panose="020B0004020202020204" pitchFamily="34" charset="0"/>
              </a:rPr>
              <a:t>é lo por pasa e torcha na nan</a:t>
            </a:r>
            <a:r>
              <a:rPr lang="en" sz="2000" b="1" dirty="0"/>
              <a:t>.</a:t>
            </a: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5" y="5436572"/>
            <a:ext cx="6096953" cy="1323439"/>
          </a:xfrm>
          <a:prstGeom prst="rect">
            <a:avLst/>
          </a:prstGeom>
          <a:noFill/>
        </p:spPr>
        <p:txBody>
          <a:bodyPr wrap="square">
            <a:spAutoFit/>
          </a:bodyPr>
          <a:lstStyle/>
          <a:p>
            <a:pPr>
              <a:spcBef>
                <a:spcPts val="600"/>
              </a:spcBef>
            </a:pPr>
            <a:r>
              <a:rPr lang="pap-029" sz="2000" b="1" dirty="0"/>
              <a:t>Despues di a kasa ku Aksa, Kaleb su yiu muh</a:t>
            </a:r>
            <a:r>
              <a:rPr lang="pap-029" sz="2000" b="1" dirty="0">
                <a:latin typeface="Aptos" panose="020B0004020202020204" pitchFamily="34" charset="0"/>
              </a:rPr>
              <a:t>é, el a kombensí su tata pa permitié pa ekspandé e area konkistá</a:t>
            </a:r>
            <a:r>
              <a:rPr lang="pap-029" sz="2000" b="1" dirty="0"/>
              <a:t> (Josue 15:18-19), asina probando su mes un heredero digno di Kaleb</a:t>
            </a:r>
            <a:r>
              <a:rPr lang="en" sz="2000" b="1" dirty="0"/>
              <a:t>. </a:t>
            </a: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57149" y="4409326"/>
            <a:ext cx="6096953" cy="1015663"/>
          </a:xfrm>
          <a:prstGeom prst="rect">
            <a:avLst/>
          </a:prstGeom>
          <a:noFill/>
        </p:spPr>
        <p:txBody>
          <a:bodyPr wrap="square">
            <a:spAutoFit/>
          </a:bodyPr>
          <a:lstStyle/>
          <a:p>
            <a:pPr>
              <a:spcBef>
                <a:spcPts val="600"/>
              </a:spcBef>
            </a:pPr>
            <a:r>
              <a:rPr lang="pap-029" sz="2000" b="1" dirty="0"/>
              <a:t>Su subrino Otoniel tabata e h</a:t>
            </a:r>
            <a:r>
              <a:rPr lang="pap-029" sz="2000" b="1" dirty="0">
                <a:latin typeface="Aptos" panose="020B0004020202020204" pitchFamily="34" charset="0"/>
              </a:rPr>
              <a:t>òmber poderoso kende a konkistá e stat, i</a:t>
            </a:r>
            <a:r>
              <a:rPr lang="pap-029" sz="2000" b="1" dirty="0"/>
              <a:t>  a bira e prom</a:t>
            </a:r>
            <a:r>
              <a:rPr lang="pap-029" sz="2000" b="1" dirty="0">
                <a:latin typeface="Aptos" panose="020B0004020202020204" pitchFamily="34" charset="0"/>
              </a:rPr>
              <a:t>é hues di </a:t>
            </a:r>
            <a:r>
              <a:rPr lang="pap-029" sz="2000" b="1" dirty="0"/>
              <a:t>Israel (Josue 15:17; Huesnan </a:t>
            </a:r>
            <a:r>
              <a:rPr lang="en" sz="2000" b="1" dirty="0"/>
              <a:t>3:9-11).</a:t>
            </a: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6600" b="1" dirty="0">
                <a:ln/>
                <a:solidFill>
                  <a:srgbClr val="C15C16"/>
                </a:solidFill>
              </a:rPr>
              <a:t>E FE DI JOSU</a:t>
            </a:r>
            <a:r>
              <a:rPr lang="en-US" sz="6600" b="1" dirty="0">
                <a:ln/>
                <a:solidFill>
                  <a:srgbClr val="C15C16"/>
                </a:solidFill>
                <a:latin typeface="Aptos" panose="020B0004020202020204" pitchFamily="34" charset="0"/>
              </a:rPr>
              <a:t>É</a:t>
            </a:r>
            <a:endParaRPr lang="en" sz="6600" b="1" dirty="0">
              <a:ln/>
              <a:solidFill>
                <a:srgbClr val="C15C16"/>
              </a:solidFill>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646331"/>
          </a:xfrm>
          <a:prstGeom prst="rect">
            <a:avLst/>
          </a:prstGeom>
          <a:noFill/>
        </p:spPr>
        <p:txBody>
          <a:bodyPr wrap="square">
            <a:spAutoFit/>
          </a:bodyPr>
          <a:lstStyle/>
          <a:p>
            <a:pPr algn="ctr"/>
            <a:r>
              <a:rPr lang="pap-029"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Ora ku nan a kaba di parti e tera den su porshonnan distribuí, e Israelitanan a duna Josué                                   yiu hòmber di Nun un erensia meimei di nan </a:t>
            </a:r>
            <a:r>
              <a:rPr lang="en"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rPr>
              <a:t>(Josue 19:49)</a:t>
            </a: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1005850609"/>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627954"/>
            <a:ext cx="6829427" cy="400110"/>
          </a:xfrm>
          <a:prstGeom prst="rect">
            <a:avLst/>
          </a:prstGeom>
          <a:noFill/>
        </p:spPr>
        <p:txBody>
          <a:bodyPr wrap="square">
            <a:spAutoFit/>
          </a:bodyPr>
          <a:lstStyle/>
          <a:p>
            <a:pPr>
              <a:spcBef>
                <a:spcPts val="600"/>
              </a:spcBef>
            </a:pPr>
            <a:r>
              <a:rPr lang="pap-029" sz="2000" b="1" dirty="0"/>
              <a:t>For di su historia, nos ta si</a:t>
            </a:r>
            <a:r>
              <a:rPr lang="pap-029" sz="2000" b="1" dirty="0">
                <a:latin typeface="Aptos" panose="020B0004020202020204" pitchFamily="34" charset="0"/>
              </a:rPr>
              <a:t>ña ku</a:t>
            </a:r>
            <a:r>
              <a:rPr lang="en" sz="2000" b="1" dirty="0"/>
              <a:t>:</a:t>
            </a: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2" y="2068818"/>
            <a:ext cx="6829427" cy="1323439"/>
          </a:xfrm>
          <a:prstGeom prst="rect">
            <a:avLst/>
          </a:prstGeom>
          <a:noFill/>
        </p:spPr>
        <p:txBody>
          <a:bodyPr wrap="square">
            <a:spAutoFit/>
          </a:bodyPr>
          <a:lstStyle/>
          <a:p>
            <a:pPr>
              <a:spcBef>
                <a:spcPts val="600"/>
              </a:spcBef>
            </a:pPr>
            <a:r>
              <a:rPr lang="pap-029" sz="2000" b="1" dirty="0"/>
              <a:t>Ora ku e tempu a yega pa reklam</a:t>
            </a:r>
            <a:r>
              <a:rPr lang="pap-029" sz="2000" b="1" dirty="0">
                <a:latin typeface="Aptos" panose="020B0004020202020204" pitchFamily="34" charset="0"/>
              </a:rPr>
              <a:t>á su propio teritorio, el a warda te ora ku tur e tribunan a optene nan erensia, i</a:t>
            </a:r>
            <a:r>
              <a:rPr lang="pap-029" sz="2000" b="1" dirty="0"/>
              <a:t>  el a skohe “ e porshon ku a sobra ” [Timnat-Sera] (Josue 19:50), un stat serka di Silo, kaminda e Santuario a w</a:t>
            </a:r>
            <a:r>
              <a:rPr lang="pap-029" sz="2000" b="1" dirty="0">
                <a:latin typeface="Aptos" panose="020B0004020202020204" pitchFamily="34" charset="0"/>
              </a:rPr>
              <a:t>òrdu lantá</a:t>
            </a:r>
            <a:r>
              <a:rPr lang="en" sz="2000" b="1" dirty="0"/>
              <a:t>.</a:t>
            </a:r>
          </a:p>
        </p:txBody>
      </p:sp>
      <p:sp>
        <p:nvSpPr>
          <p:cNvPr id="4" name="CuadroTexto 3">
            <a:extLst>
              <a:ext uri="{FF2B5EF4-FFF2-40B4-BE49-F238E27FC236}">
                <a16:creationId xmlns:a16="http://schemas.microsoft.com/office/drawing/2014/main" id="{9E0DFB6C-5671-31D8-8879-2D9F3AC8CFCA}"/>
              </a:ext>
            </a:extLst>
          </p:cNvPr>
          <p:cNvSpPr txBox="1"/>
          <p:nvPr/>
        </p:nvSpPr>
        <p:spPr>
          <a:xfrm>
            <a:off x="2200272" y="882908"/>
            <a:ext cx="6896103" cy="1323439"/>
          </a:xfrm>
          <a:prstGeom prst="rect">
            <a:avLst/>
          </a:prstGeom>
          <a:noFill/>
        </p:spPr>
        <p:txBody>
          <a:bodyPr wrap="square" rtlCol="0">
            <a:spAutoFit/>
          </a:bodyPr>
          <a:lstStyle/>
          <a:p>
            <a:pPr>
              <a:spcBef>
                <a:spcPts val="600"/>
              </a:spcBef>
            </a:pPr>
            <a:r>
              <a:rPr lang="pap-029" sz="2000" b="1" dirty="0"/>
              <a:t>Komo un hoben Josué a wòrdu skohí dor di Moisés komo su asistetente. El a proba di ta obesido, yen di kurashi, fiel, di yudansa, i un stimadó di e kosnan di Dios (Eks</a:t>
            </a:r>
            <a:r>
              <a:rPr lang="en-US" sz="2000" b="1" dirty="0"/>
              <a:t>. 33:1)</a:t>
            </a:r>
            <a:r>
              <a:rPr lang="en" sz="2000" b="1" dirty="0"/>
              <a:t>.</a:t>
            </a: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Sub>
          <a:bldDgm bld="one"/>
        </p:bldSub>
      </p:bldGraphic>
      <p:bldP spid="7" grpId="0"/>
      <p:bldP spid="10"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1119</TotalTime>
  <Words>1544</Words>
  <Application>Microsoft Office PowerPoint</Application>
  <PresentationFormat>Panorámica</PresentationFormat>
  <Paragraphs>52</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2025-10-19T08:16:14Z</dcterms:created>
  <dcterms:modified xsi:type="dcterms:W3CDTF">2025-11-18T07:59:15Z</dcterms:modified>
</cp:coreProperties>
</file>