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en-US" sz="1800" b="1" dirty="0"/>
            <a:t>Pablo a </a:t>
          </a:r>
          <a:r>
            <a:rPr lang="en-US" sz="1800" b="1" dirty="0" err="1"/>
            <a:t>bai</a:t>
          </a:r>
          <a:r>
            <a:rPr lang="en-US" sz="1800" b="1" dirty="0"/>
            <a:t> </a:t>
          </a:r>
          <a:r>
            <a:rPr lang="en-US" sz="1800" b="1" dirty="0" err="1"/>
            <a:t>na</a:t>
          </a:r>
          <a:r>
            <a:rPr lang="en" sz="1800" b="1" dirty="0"/>
            <a:t> </a:t>
          </a:r>
          <a:r>
            <a:rPr lang="en-US" sz="1800" b="1" i="0" dirty="0" err="1"/>
            <a:t>Frigia</a:t>
          </a:r>
          <a:r>
            <a:rPr lang="en" sz="1800" b="1" dirty="0"/>
            <a:t> (6a)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en-US" sz="1800" b="1" dirty="0"/>
            <a:t>E no </a:t>
          </a:r>
          <a:r>
            <a:rPr lang="en-US" sz="1800" b="1" dirty="0" err="1"/>
            <a:t>por</a:t>
          </a:r>
          <a:r>
            <a:rPr lang="en-US" sz="1800" b="1" dirty="0"/>
            <a:t> a </a:t>
          </a:r>
          <a:r>
            <a:rPr lang="en-US" sz="1800" b="1" dirty="0" err="1"/>
            <a:t>prediká</a:t>
          </a:r>
          <a:r>
            <a:rPr lang="en-US" sz="1800" b="1" dirty="0"/>
            <a:t> </a:t>
          </a:r>
          <a:r>
            <a:rPr lang="en-US" sz="1800" b="1" dirty="0" err="1"/>
            <a:t>einan</a:t>
          </a:r>
          <a:r>
            <a:rPr lang="en-US" sz="1800" b="1" dirty="0"/>
            <a:t> </a:t>
          </a:r>
          <a:r>
            <a:rPr lang="en-US" sz="1800" b="1" dirty="0" err="1"/>
            <a:t>ni</a:t>
          </a:r>
          <a:r>
            <a:rPr lang="en-US" sz="1800" b="1" dirty="0"/>
            <a:t> </a:t>
          </a:r>
          <a:r>
            <a:rPr lang="en-US" sz="1800" b="1" dirty="0" err="1"/>
            <a:t>na</a:t>
          </a:r>
          <a:r>
            <a:rPr lang="en-US" sz="1800" b="1" dirty="0"/>
            <a:t> </a:t>
          </a:r>
          <a:r>
            <a:rPr lang="en-US" sz="1800" b="1" dirty="0" err="1"/>
            <a:t>Galasia</a:t>
          </a:r>
          <a:r>
            <a:rPr lang="en" sz="1800" b="1" dirty="0"/>
            <a:t> (6b)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en-US" sz="1800" b="1" dirty="0"/>
            <a:t>El a </a:t>
          </a:r>
          <a:r>
            <a:rPr lang="en-US" sz="1800" b="1" dirty="0" err="1"/>
            <a:t>yega</a:t>
          </a:r>
          <a:r>
            <a:rPr lang="en-US" sz="1800" b="1" dirty="0"/>
            <a:t> </a:t>
          </a:r>
          <a:r>
            <a:rPr lang="en-US" sz="1800" b="1" dirty="0" err="1"/>
            <a:t>na</a:t>
          </a:r>
          <a:r>
            <a:rPr lang="en" sz="1800" b="1" dirty="0"/>
            <a:t>  </a:t>
          </a:r>
          <a:r>
            <a:rPr lang="en-US" sz="1800" b="1" dirty="0" err="1"/>
            <a:t>Misia</a:t>
          </a:r>
          <a:r>
            <a:rPr lang="en" sz="1800" b="1" dirty="0"/>
            <a:t> 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en-US" sz="1800" b="1" dirty="0"/>
            <a:t>El a </a:t>
          </a:r>
          <a:r>
            <a:rPr lang="en-US" sz="1800" b="1" dirty="0" err="1"/>
            <a:t>purba</a:t>
          </a:r>
          <a:r>
            <a:rPr lang="en-US" sz="1800" b="1" dirty="0"/>
            <a:t> di </a:t>
          </a:r>
          <a:r>
            <a:rPr lang="en-US" sz="1800" b="1" dirty="0" err="1"/>
            <a:t>bai</a:t>
          </a:r>
          <a:r>
            <a:rPr lang="en-US" sz="1800" b="1" dirty="0"/>
            <a:t> </a:t>
          </a:r>
          <a:r>
            <a:rPr lang="en-US" sz="1800" b="1" dirty="0" err="1"/>
            <a:t>Bitinia</a:t>
          </a:r>
          <a:r>
            <a:rPr lang="en-US" sz="1800" b="1" dirty="0"/>
            <a:t>, </a:t>
          </a:r>
          <a:r>
            <a:rPr lang="en-US" sz="1800" b="1" dirty="0" err="1"/>
            <a:t>pero</a:t>
          </a:r>
          <a:r>
            <a:rPr lang="en-US" sz="1800" b="1" dirty="0"/>
            <a:t> e no </a:t>
          </a:r>
          <a:r>
            <a:rPr lang="en-US" sz="1800" b="1" dirty="0" err="1"/>
            <a:t>por</a:t>
          </a:r>
          <a:r>
            <a:rPr lang="en" sz="1800" b="1" dirty="0"/>
            <a:t> (7b)</a:t>
          </a:r>
          <a:endParaRPr lang="es-ES" sz="18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es-ES" sz="1800" b="1" dirty="0"/>
            <a:t>El a </a:t>
          </a:r>
          <a:r>
            <a:rPr lang="es-ES" sz="1800" b="1" dirty="0" err="1"/>
            <a:t>bai</a:t>
          </a:r>
          <a:r>
            <a:rPr lang="es-ES" sz="1800" b="1" dirty="0"/>
            <a:t> </a:t>
          </a:r>
          <a:r>
            <a:rPr lang="es-ES" sz="1800" b="1" dirty="0" err="1"/>
            <a:t>Troas</a:t>
          </a:r>
          <a:r>
            <a:rPr lang="es-ES" sz="1800" b="1" dirty="0"/>
            <a:t>, </a:t>
          </a:r>
          <a:r>
            <a:rPr lang="es-ES" sz="1800" b="1" dirty="0" err="1"/>
            <a:t>kaminda</a:t>
          </a:r>
          <a:r>
            <a:rPr lang="es-ES" sz="1800" b="1" dirty="0"/>
            <a:t> el a </a:t>
          </a:r>
          <a:r>
            <a:rPr lang="es-ES" sz="1800" b="1" dirty="0" err="1"/>
            <a:t>haña</a:t>
          </a:r>
          <a:r>
            <a:rPr lang="es-ES" sz="1800" b="1" dirty="0"/>
            <a:t> un </a:t>
          </a:r>
          <a:r>
            <a:rPr lang="es-ES" sz="1800" b="1" dirty="0" err="1"/>
            <a:t>vishon</a:t>
          </a:r>
          <a:r>
            <a:rPr lang="en" sz="1800" b="1" dirty="0"/>
            <a:t> (8-10)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es-ES" sz="1800" b="1" dirty="0"/>
            <a:t>El a </a:t>
          </a:r>
          <a:r>
            <a:rPr lang="es-ES" sz="1800" b="1" dirty="0" err="1"/>
            <a:t>nabegá</a:t>
          </a:r>
          <a:r>
            <a:rPr lang="es-ES" sz="1800" b="1" dirty="0"/>
            <a:t> </a:t>
          </a:r>
          <a:r>
            <a:rPr lang="es-ES" sz="1800" b="1" dirty="0" err="1"/>
            <a:t>bai</a:t>
          </a:r>
          <a:r>
            <a:rPr lang="es-ES" sz="1800" b="1" dirty="0"/>
            <a:t> </a:t>
          </a:r>
          <a:r>
            <a:rPr lang="es-ES" sz="1800" b="1" dirty="0" err="1"/>
            <a:t>Samotrasia</a:t>
          </a:r>
          <a:r>
            <a:rPr lang="en" sz="1800" b="1" dirty="0"/>
            <a:t> 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nn-NO" sz="1800" b="1" dirty="0"/>
            <a:t>For di einan pa Neápolis</a:t>
          </a:r>
          <a:r>
            <a:rPr lang="en" sz="1800" b="1" dirty="0"/>
            <a:t> 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en-US" sz="1800" b="1" dirty="0" err="1"/>
            <a:t>Finalmente</a:t>
          </a:r>
          <a:r>
            <a:rPr lang="en-US" sz="1800" b="1" dirty="0"/>
            <a:t>, el a </a:t>
          </a:r>
          <a:r>
            <a:rPr lang="en-US" sz="1800" b="1" dirty="0" err="1"/>
            <a:t>yega</a:t>
          </a:r>
          <a:r>
            <a:rPr lang="en-US" sz="1800" b="1" dirty="0"/>
            <a:t> </a:t>
          </a:r>
          <a:r>
            <a:rPr lang="en-US" sz="1800" b="1" dirty="0" err="1"/>
            <a:t>na</a:t>
          </a:r>
          <a:r>
            <a:rPr lang="en" sz="1800" b="1" dirty="0"/>
            <a:t> </a:t>
          </a:r>
          <a:r>
            <a:rPr lang="en-US" sz="1800" b="1" dirty="0" err="1"/>
            <a:t>Filipos</a:t>
          </a:r>
          <a:r>
            <a:rPr lang="en" sz="1800" b="1" dirty="0"/>
            <a:t>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introdukshonnan di e kartanan na e Filipensenan i na e Kolosensenan, ku ta hopi paresido, ta mustra nos dos aspekto importante (Fil. 1:1; Kol 1:1-2)</a:t>
          </a:r>
          <a:endParaRPr lang="pap-029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>
            <a:buFont typeface="+mj-lt"/>
            <a:buAutoNum type="arabicPeriod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bista di Dios, miembronan di iglesia ta santu i fiel, apesar di nan erornan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ap-029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iglesia tin un òrdu, kaminda algun di su miembronan tin mas outoridat i responsabilidat ku otronan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Pablo ta un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apòstel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un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lider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nivel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haltu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Timoteo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kolaboradó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(pastor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Obispunan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lidernan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lokal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ansianonan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Diákononan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atministrá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iglesia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99689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43473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Pablo a </a:t>
          </a:r>
          <a:r>
            <a:rPr lang="en-US" sz="1800" b="1" kern="1200" dirty="0" err="1"/>
            <a:t>bai</a:t>
          </a:r>
          <a:r>
            <a:rPr lang="en-US" sz="1800" b="1" kern="1200" dirty="0"/>
            <a:t> </a:t>
          </a:r>
          <a:r>
            <a:rPr lang="en-US" sz="1800" b="1" kern="1200" dirty="0" err="1"/>
            <a:t>na</a:t>
          </a:r>
          <a:r>
            <a:rPr lang="en" sz="1800" b="1" kern="1200" dirty="0"/>
            <a:t> </a:t>
          </a:r>
          <a:r>
            <a:rPr lang="en-US" sz="1800" b="1" i="0" kern="1200" dirty="0" err="1"/>
            <a:t>Frigia</a:t>
          </a:r>
          <a:r>
            <a:rPr lang="en" sz="1800" b="1" kern="1200" dirty="0"/>
            <a:t> (6a)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 no </a:t>
          </a:r>
          <a:r>
            <a:rPr lang="en-US" sz="1800" b="1" kern="1200" dirty="0" err="1"/>
            <a:t>por</a:t>
          </a:r>
          <a:r>
            <a:rPr lang="en-US" sz="1800" b="1" kern="1200" dirty="0"/>
            <a:t> a </a:t>
          </a:r>
          <a:r>
            <a:rPr lang="en-US" sz="1800" b="1" kern="1200" dirty="0" err="1"/>
            <a:t>prediká</a:t>
          </a:r>
          <a:r>
            <a:rPr lang="en-US" sz="1800" b="1" kern="1200" dirty="0"/>
            <a:t> </a:t>
          </a:r>
          <a:r>
            <a:rPr lang="en-US" sz="1800" b="1" kern="1200" dirty="0" err="1"/>
            <a:t>einan</a:t>
          </a:r>
          <a:r>
            <a:rPr lang="en-US" sz="1800" b="1" kern="1200" dirty="0"/>
            <a:t> </a:t>
          </a:r>
          <a:r>
            <a:rPr lang="en-US" sz="1800" b="1" kern="1200" dirty="0" err="1"/>
            <a:t>ni</a:t>
          </a:r>
          <a:r>
            <a:rPr lang="en-US" sz="1800" b="1" kern="1200" dirty="0"/>
            <a:t> </a:t>
          </a:r>
          <a:r>
            <a:rPr lang="en-US" sz="1800" b="1" kern="1200" dirty="0" err="1"/>
            <a:t>na</a:t>
          </a:r>
          <a:r>
            <a:rPr lang="en-US" sz="1800" b="1" kern="1200" dirty="0"/>
            <a:t> </a:t>
          </a:r>
          <a:r>
            <a:rPr lang="en-US" sz="1800" b="1" kern="1200" dirty="0" err="1"/>
            <a:t>Galasia</a:t>
          </a:r>
          <a:r>
            <a:rPr lang="en" sz="1800" b="1" kern="1200" dirty="0"/>
            <a:t> (6b)</a:t>
          </a:r>
          <a:endParaRPr lang="es-ES" sz="18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El a </a:t>
          </a:r>
          <a:r>
            <a:rPr lang="en-US" sz="1800" b="1" kern="1200" dirty="0" err="1"/>
            <a:t>yega</a:t>
          </a:r>
          <a:r>
            <a:rPr lang="en-US" sz="1800" b="1" kern="1200" dirty="0"/>
            <a:t> </a:t>
          </a:r>
          <a:r>
            <a:rPr lang="en-US" sz="1800" b="1" kern="1200" dirty="0" err="1"/>
            <a:t>na</a:t>
          </a:r>
          <a:r>
            <a:rPr lang="en" sz="1800" b="1" kern="1200" dirty="0"/>
            <a:t>  </a:t>
          </a:r>
          <a:r>
            <a:rPr lang="en-US" sz="1800" b="1" kern="1200" dirty="0" err="1"/>
            <a:t>Misia</a:t>
          </a:r>
          <a:r>
            <a:rPr lang="en" sz="1800" b="1" kern="1200" dirty="0"/>
            <a:t> (7a)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El a </a:t>
          </a:r>
          <a:r>
            <a:rPr lang="en-US" sz="1800" b="1" kern="1200" dirty="0" err="1"/>
            <a:t>purba</a:t>
          </a:r>
          <a:r>
            <a:rPr lang="en-US" sz="1800" b="1" kern="1200" dirty="0"/>
            <a:t> di </a:t>
          </a:r>
          <a:r>
            <a:rPr lang="en-US" sz="1800" b="1" kern="1200" dirty="0" err="1"/>
            <a:t>bai</a:t>
          </a:r>
          <a:r>
            <a:rPr lang="en-US" sz="1800" b="1" kern="1200" dirty="0"/>
            <a:t> </a:t>
          </a:r>
          <a:r>
            <a:rPr lang="en-US" sz="1800" b="1" kern="1200" dirty="0" err="1"/>
            <a:t>Bitinia</a:t>
          </a:r>
          <a:r>
            <a:rPr lang="en-US" sz="1800" b="1" kern="1200" dirty="0"/>
            <a:t>, </a:t>
          </a:r>
          <a:r>
            <a:rPr lang="en-US" sz="1800" b="1" kern="1200" dirty="0" err="1"/>
            <a:t>pero</a:t>
          </a:r>
          <a:r>
            <a:rPr lang="en-US" sz="1800" b="1" kern="1200" dirty="0"/>
            <a:t> e no </a:t>
          </a:r>
          <a:r>
            <a:rPr lang="en-US" sz="1800" b="1" kern="1200" dirty="0" err="1"/>
            <a:t>por</a:t>
          </a:r>
          <a:r>
            <a:rPr lang="en" sz="1800" b="1" kern="1200" dirty="0"/>
            <a:t> (7b)</a:t>
          </a:r>
          <a:endParaRPr lang="es-ES" sz="18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El a </a:t>
          </a:r>
          <a:r>
            <a:rPr lang="es-ES" sz="1800" b="1" kern="1200" dirty="0" err="1"/>
            <a:t>bai</a:t>
          </a:r>
          <a:r>
            <a:rPr lang="es-ES" sz="1800" b="1" kern="1200" dirty="0"/>
            <a:t> </a:t>
          </a:r>
          <a:r>
            <a:rPr lang="es-ES" sz="1800" b="1" kern="1200" dirty="0" err="1"/>
            <a:t>Troas</a:t>
          </a:r>
          <a:r>
            <a:rPr lang="es-ES" sz="1800" b="1" kern="1200" dirty="0"/>
            <a:t>, </a:t>
          </a:r>
          <a:r>
            <a:rPr lang="es-ES" sz="1800" b="1" kern="1200" dirty="0" err="1"/>
            <a:t>kaminda</a:t>
          </a:r>
          <a:r>
            <a:rPr lang="es-ES" sz="1800" b="1" kern="1200" dirty="0"/>
            <a:t> el a </a:t>
          </a:r>
          <a:r>
            <a:rPr lang="es-ES" sz="1800" b="1" kern="1200" dirty="0" err="1"/>
            <a:t>haña</a:t>
          </a:r>
          <a:r>
            <a:rPr lang="es-ES" sz="1800" b="1" kern="1200" dirty="0"/>
            <a:t> un </a:t>
          </a:r>
          <a:r>
            <a:rPr lang="es-ES" sz="1800" b="1" kern="1200" dirty="0" err="1"/>
            <a:t>vishon</a:t>
          </a:r>
          <a:r>
            <a:rPr lang="en" sz="1800" b="1" kern="1200" dirty="0"/>
            <a:t> (8-10)</a:t>
          </a:r>
          <a:endParaRPr lang="es-ES" sz="18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El a </a:t>
          </a:r>
          <a:r>
            <a:rPr lang="es-ES" sz="1800" b="1" kern="1200" dirty="0" err="1"/>
            <a:t>nabegá</a:t>
          </a:r>
          <a:r>
            <a:rPr lang="es-ES" sz="1800" b="1" kern="1200" dirty="0"/>
            <a:t> </a:t>
          </a:r>
          <a:r>
            <a:rPr lang="es-ES" sz="1800" b="1" kern="1200" dirty="0" err="1"/>
            <a:t>bai</a:t>
          </a:r>
          <a:r>
            <a:rPr lang="es-ES" sz="1800" b="1" kern="1200" dirty="0"/>
            <a:t> </a:t>
          </a:r>
          <a:r>
            <a:rPr lang="es-ES" sz="1800" b="1" kern="1200" dirty="0" err="1"/>
            <a:t>Samotrasia</a:t>
          </a:r>
          <a:r>
            <a:rPr lang="en" sz="1800" b="1" kern="1200" dirty="0"/>
            <a:t> (11a)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800" b="1" kern="1200" dirty="0"/>
            <a:t>For di einan pa Neápolis</a:t>
          </a:r>
          <a:r>
            <a:rPr lang="en" sz="1800" b="1" kern="1200" dirty="0"/>
            <a:t> (11b)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Finalmente</a:t>
          </a:r>
          <a:r>
            <a:rPr lang="en-US" sz="1800" b="1" kern="1200" dirty="0"/>
            <a:t>, el a </a:t>
          </a:r>
          <a:r>
            <a:rPr lang="en-US" sz="1800" b="1" kern="1200" dirty="0" err="1"/>
            <a:t>yega</a:t>
          </a:r>
          <a:r>
            <a:rPr lang="en-US" sz="1800" b="1" kern="1200" dirty="0"/>
            <a:t> </a:t>
          </a:r>
          <a:r>
            <a:rPr lang="en-US" sz="1800" b="1" kern="1200" dirty="0" err="1"/>
            <a:t>na</a:t>
          </a:r>
          <a:r>
            <a:rPr lang="en" sz="1800" b="1" kern="1200" dirty="0"/>
            <a:t> </a:t>
          </a:r>
          <a:r>
            <a:rPr lang="en-US" sz="1800" b="1" kern="1200" dirty="0" err="1"/>
            <a:t>Filipos</a:t>
          </a:r>
          <a:r>
            <a:rPr lang="en" sz="1800" b="1" kern="1200" dirty="0"/>
            <a:t>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599357" y="1695903"/>
          <a:ext cx="569829" cy="1875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5135"/>
              </a:lnTo>
              <a:lnTo>
                <a:pt x="569829" y="1875135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599357" y="1695903"/>
          <a:ext cx="569829" cy="1351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1438"/>
              </a:lnTo>
              <a:lnTo>
                <a:pt x="569829" y="135143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599357" y="1695903"/>
          <a:ext cx="569829" cy="827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7742"/>
              </a:lnTo>
              <a:lnTo>
                <a:pt x="569829" y="82774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599357" y="1695903"/>
          <a:ext cx="569829" cy="304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046"/>
              </a:lnTo>
              <a:lnTo>
                <a:pt x="569829" y="304046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868" y="718916"/>
          <a:ext cx="2450577" cy="329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486"/>
              </a:lnTo>
              <a:lnTo>
                <a:pt x="2450577" y="252486"/>
              </a:lnTo>
              <a:lnTo>
                <a:pt x="2450577" y="32993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73559" y="718916"/>
          <a:ext cx="3566308" cy="329934"/>
        </a:xfrm>
        <a:custGeom>
          <a:avLst/>
          <a:gdLst/>
          <a:ahLst/>
          <a:cxnLst/>
          <a:rect l="0" t="0" r="0" b="0"/>
          <a:pathLst>
            <a:path>
              <a:moveTo>
                <a:pt x="3566308" y="0"/>
              </a:moveTo>
              <a:lnTo>
                <a:pt x="3566308" y="252486"/>
              </a:lnTo>
              <a:lnTo>
                <a:pt x="0" y="252486"/>
              </a:lnTo>
              <a:lnTo>
                <a:pt x="0" y="32993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515412" y="0"/>
          <a:ext cx="8848910" cy="718916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introdukshonnan di e kartanan na e Filipensenan i na e Kolosensenan, ku ta hopi paresido, ta mustra nos dos aspekto importante (Fil. 1:1; Kol 1:1-2)</a:t>
          </a:r>
          <a:endParaRPr lang="pap-029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15412" y="0"/>
        <a:ext cx="8848910" cy="718916"/>
      </dsp:txXfrm>
    </dsp:sp>
    <dsp:sp modelId="{F9AE677E-BA85-49CB-9D3B-953F8417212C}">
      <dsp:nvSpPr>
        <dsp:cNvPr id="0" name=""/>
        <dsp:cNvSpPr/>
      </dsp:nvSpPr>
      <dsp:spPr>
        <a:xfrm>
          <a:off x="429" y="1048851"/>
          <a:ext cx="4746259" cy="66742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bista di Dios, miembronan di iglesia ta santu i fiel, apesar di nan erornan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9" y="1048851"/>
        <a:ext cx="4746259" cy="667425"/>
      </dsp:txXfrm>
    </dsp:sp>
    <dsp:sp modelId="{EA48EA70-2FFB-4370-BD91-D187F270BA36}">
      <dsp:nvSpPr>
        <dsp:cNvPr id="0" name=""/>
        <dsp:cNvSpPr/>
      </dsp:nvSpPr>
      <dsp:spPr>
        <a:xfrm>
          <a:off x="4901584" y="1048851"/>
          <a:ext cx="6977721" cy="64705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iglesia tin un òrdu, kaminda algun di su miembronan tin mas outoridat i responsabilidat ku otronan</a:t>
          </a:r>
        </a:p>
      </dsp:txBody>
      <dsp:txXfrm>
        <a:off x="4901584" y="1048851"/>
        <a:ext cx="6977721" cy="647052"/>
      </dsp:txXfrm>
    </dsp:sp>
    <dsp:sp modelId="{51582FC8-24F4-4E65-BCC8-1BF7E8A4CD5F}">
      <dsp:nvSpPr>
        <dsp:cNvPr id="0" name=""/>
        <dsp:cNvSpPr/>
      </dsp:nvSpPr>
      <dsp:spPr>
        <a:xfrm>
          <a:off x="6169186" y="1815549"/>
          <a:ext cx="5259806" cy="368800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Pablo ta un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apòstel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un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lider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nivel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haltu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69186" y="1815549"/>
        <a:ext cx="5259806" cy="368800"/>
      </dsp:txXfrm>
    </dsp:sp>
    <dsp:sp modelId="{428C67BA-E862-48DD-9CD9-BBA0A0D7B395}">
      <dsp:nvSpPr>
        <dsp:cNvPr id="0" name=""/>
        <dsp:cNvSpPr/>
      </dsp:nvSpPr>
      <dsp:spPr>
        <a:xfrm>
          <a:off x="6169186" y="2339246"/>
          <a:ext cx="5259806" cy="368800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Timoteo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kolaboradó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(pastor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6169186" y="2339246"/>
        <a:ext cx="5259806" cy="368800"/>
      </dsp:txXfrm>
    </dsp:sp>
    <dsp:sp modelId="{BE6EF37F-EF03-4052-934A-E646F749B2C0}">
      <dsp:nvSpPr>
        <dsp:cNvPr id="0" name=""/>
        <dsp:cNvSpPr/>
      </dsp:nvSpPr>
      <dsp:spPr>
        <a:xfrm>
          <a:off x="6169186" y="2862942"/>
          <a:ext cx="5259806" cy="368800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Obispunan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lidernan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lokal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ansianonan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6169186" y="2862942"/>
        <a:ext cx="5259806" cy="368800"/>
      </dsp:txXfrm>
    </dsp:sp>
    <dsp:sp modelId="{9B3CE791-AD26-43CE-82AE-A54337EA1F93}">
      <dsp:nvSpPr>
        <dsp:cNvPr id="0" name=""/>
        <dsp:cNvSpPr/>
      </dsp:nvSpPr>
      <dsp:spPr>
        <a:xfrm>
          <a:off x="6169186" y="3386638"/>
          <a:ext cx="5259806" cy="368800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Diákononan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atministrá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iglesia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69186" y="3386638"/>
        <a:ext cx="5259806" cy="368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4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PERSIGU</a:t>
            </a:r>
            <a:r>
              <a:rPr lang="en-US" sz="4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  <a:latin typeface="Aptos" panose="020B0004020202020204" pitchFamily="34" charset="0"/>
              </a:rPr>
              <a:t>Í PERO NO BANDONÁ</a:t>
            </a:r>
            <a:endParaRPr kumimoji="0" lang="en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137277" y="6440021"/>
            <a:ext cx="305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</a:rPr>
              <a:t>è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 1 pa  </a:t>
            </a:r>
            <a:r>
              <a:rPr lang="en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Y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</a:rPr>
              <a:t>ü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ari 3,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HISTORIA DI FILIPOS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pap-029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pap-029" b="1" dirty="0">
                <a:solidFill>
                  <a:srgbClr val="960000"/>
                </a:solidFill>
                <a:latin typeface="Comic Sans MS" panose="030F0702030302020204" pitchFamily="66" charset="0"/>
              </a:rPr>
              <a:t>I un vishon a aparesé na Pablo den anochi. Un hòmber di Masedonia a para i a suplik’é, bisando: ‘Bin Masedonia i yuda nos’ ” (Echonan</a:t>
            </a:r>
            <a:r>
              <a:rPr kumimoji="0" lang="pap-029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</a:rPr>
              <a:t>16:9)</a:t>
            </a:r>
            <a:endParaRPr kumimoji="0" lang="pap-029" sz="1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892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ap-029" sz="2000" b="1" dirty="0">
                <a:solidFill>
                  <a:prstClr val="black"/>
                </a:solidFill>
              </a:rPr>
              <a:t>Pablo su kustumber ora el a yega den un stat nobo tabata pa bishitá e snoa. Pero na Filipos no tabatin snoa! Riba sabat nan a haña un lugá di adorashon i einan nan a prediká na e muhénan reuní (Echonan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16:13).</a:t>
            </a: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1" y="3052756"/>
            <a:ext cx="49017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ap-029" sz="2000" b="1" dirty="0">
                <a:solidFill>
                  <a:prstClr val="black"/>
                </a:solidFill>
              </a:rPr>
              <a:t>Pero e enemigu no a keda sin hasi nada. El a urgi un miradó di destino pa konfundí mente di hende dor di pretendé di ta apoyá Pablo (Echonan 16:16-17). Ora e mucha muhé a wòrdu laga den libertat, e problemanan di Pablo i Silas a kuminsá (Echonan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16:18-24).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ap-029" sz="2000" b="1" dirty="0">
                <a:solidFill>
                  <a:prstClr val="black"/>
                </a:solidFill>
              </a:rPr>
              <a:t>For di e enkuentro aki a surgi e promé kombertí europeo: Lydia. El a wòrdu boutisá, huntu ku henter su famia (Echonan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16:14-15).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1" y="5191780"/>
            <a:ext cx="49017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ap-029" sz="2000" b="1" dirty="0">
                <a:solidFill>
                  <a:prstClr val="black"/>
                </a:solidFill>
              </a:rPr>
              <a:t>E resultado: e kombershon di e wardadó di prizòn i su famia (Echonan 16:25-33). No tin duda ku e Evangelio a drenta Oropa ku e poder i guia di Spiritu Santu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4400" b="1" spc="3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</a:rPr>
              <a:t>HISTORIA DI </a:t>
            </a:r>
            <a:r>
              <a:rPr lang="es-ES" sz="4400" b="1" spc="3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</a:rPr>
              <a:t>KOLOSAS</a:t>
            </a:r>
            <a:endParaRPr lang="es-ES" sz="4400" b="1" spc="300" dirty="0">
              <a:ln w="9525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blurRad="12700" dist="38100" dir="2700000" algn="tl" rotWithShape="0">
                  <a:srgbClr val="CC6600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ap-029" b="1" dirty="0">
                <a:solidFill>
                  <a:srgbClr val="AB3B39"/>
                </a:solidFill>
                <a:latin typeface="Comic Sans MS" panose="030F0702030302020204" pitchFamily="66" charset="0"/>
              </a:rPr>
              <a:t>manera boso a siña tambe for di Epafras, nos kompañero sirbidó stimá, kende ta un sirbidó fiel di Kristu na fabor di boso” (Kolosensenan</a:t>
            </a:r>
            <a:r>
              <a:rPr kumimoji="0" lang="pap-029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</a:rPr>
              <a:t>1:7)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23125" y="1386024"/>
            <a:ext cx="5800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ap-029" sz="2000" b="1" dirty="0">
                <a:solidFill>
                  <a:prstClr val="black"/>
                </a:solidFill>
              </a:rPr>
              <a:t>Epafras tabata kompañero di Pablo durante su enkarselashon na Roma (Film. 23). Un nativo di Kolosas (Kol. 4:12), e tabata esun ku a introdusí e evangelio na e stat ei (Kol.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1:7).</a:t>
            </a: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23125" y="4940843"/>
            <a:ext cx="58001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ap-029" sz="2000" b="1" dirty="0">
                <a:solidFill>
                  <a:prstClr val="black"/>
                </a:solidFill>
              </a:rPr>
              <a:t>Un di e katibunan di Filemon, Onésimo, a kore bai Roma, kaminda el a aseptá Hesus pa medio di Pablo (Fielmon. 10-11). Dor di debolbé Onésimo na su doño, Pablo a mustra kon e relashon entre doño i esklabo, òf superior i subordinado, mester ta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</a:t>
            </a:r>
            <a:r>
              <a:rPr lang="pap-029" sz="2000" b="1" dirty="0">
                <a:solidFill>
                  <a:prstClr val="black"/>
                </a:solidFill>
                <a:latin typeface="Aptos" panose="02110004020202020204"/>
              </a:rPr>
              <a:t>Filemon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12-17).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23129" y="2755641"/>
            <a:ext cx="580015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ap-029" sz="2000" b="1" dirty="0">
                <a:solidFill>
                  <a:prstClr val="black"/>
                </a:solidFill>
              </a:rPr>
              <a:t>Kolosas tabata un stat den e provinsia di Frigia, serka di Laodisea i Heripolis, kaminda Epafras tambe tabata prediká (Kol. 4:13). E tabatin un poblashon hudiu grandi. Un di e hudiunan mas prominente ku tabata biba einan tabata Filemon, un kompañero di trabou di Pablo, den kende su kas un iglesia tabata reuní (Filemon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1-2).</a:t>
            </a: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it-IT" sz="4400" b="1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IGLESIANAN DI FILIPOS I KOLOSAS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ap-029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Pablo i Timoteo, sirbidónan di Hesukristu, na tur e santunan den Kristu Hesus ku ta na Filipos, huntu ku e obispunan i diákononan” (Filipensenan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4359128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ap-029" sz="2000" b="1" dirty="0">
                <a:solidFill>
                  <a:prstClr val="black"/>
                </a:solidFill>
              </a:rPr>
              <a:t>For di prizòn, Pablo ta gradisí e filipensenan pa e yudansa ku nan a mand’é (Fil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4:18).</a:t>
            </a: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2291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ap-029" sz="2000" b="1" dirty="0">
                <a:solidFill>
                  <a:prstClr val="black"/>
                </a:solidFill>
              </a:rPr>
              <a:t>Serka e Kolosensenan, e ta manda su kolaboradónan pa konsolá nan (Kol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4:7-9).</a:t>
            </a: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743649"/>
            <a:ext cx="10217839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ap-029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“Laga nos konsiderá e eksperensia di Pablo un poko. Na e momentu mes ku tabata parse ku e trabounan di e apòstel tabata mas nesesario pa fortalesé e iglesia ku a wòrdu probá i persiguí, su libertat a wòrdu kita for di dje, i el a wòrdu mará na kadena. Pero esaki tabata e tempu pa Señor obra, i presioso tabata e viktorianan gana.</a:t>
            </a:r>
          </a:p>
          <a:p>
            <a:pPr lvl="0">
              <a:spcBef>
                <a:spcPts val="600"/>
              </a:spcBef>
              <a:defRPr/>
            </a:pPr>
            <a:r>
              <a:rPr lang="pap-029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Ora ku parse Pablo tabata kapas pa hasi e mínimo, e ora ei tabata ku e bèrdat a haña un entrada den e palasio real. No ta e sermonnan magistral di Pablo dilanti di e hòmbernan grandi aki, pero su lasonan a hala nan atenshon. Pa medio di su koutiverio e tabata un konkistadó pa Kristu. E pasenshi i mansedumbre ku kua el a someté na su enkarselashon largu i inhustu a pone e hòmbernan aki na un karakter di peso.”</a:t>
            </a:r>
            <a:endParaRPr kumimoji="0" lang="pap-029" sz="2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335923"/>
            <a:ext cx="4790579" cy="33547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4000" b="1" i="0" u="none" strike="noStrike" kern="1200" cap="none" spc="0" normalizeH="0" baseline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</a:rPr>
              <a:t>“ Regosihá semper den Señor. Atrobe lo mi bisa, regosihá!”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3200" b="1" i="0" u="none" strike="noStrike" kern="1200" cap="none" spc="0" normalizeH="0" baseline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</a:rPr>
              <a:t>Filipensenan 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4:4, 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NKJV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A02B9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800475"/>
            <a:ext cx="509306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</a:rPr>
              <a:t>E outor di e kartanan: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Pablo enkarsel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</a:t>
            </a:r>
            <a:endParaRPr kumimoji="0" lang="pap-029" sz="20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Embahad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ó na kadena</a:t>
            </a:r>
            <a:endParaRPr kumimoji="0" lang="pap-029" sz="20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</a:rPr>
              <a:t>E resipientenan: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Historia di Filipos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Historia di Kolosas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E iglesianan di Filipos i Kolosas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9" y="195203"/>
            <a:ext cx="6534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Dor di henter su ministerio, Pablo a inisi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pa presentá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na tur esnan ku lo skucha na dj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é,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e úniko Persona kapas pa uni Shelu i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Tera: Hesus Kristu, e Salbador.</a:t>
            </a: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518916"/>
            <a:ext cx="6534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Hasiendo asina, el 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mustra nos kon Dios Su iglesia awe lo por uni ku Shelu pa kumpli riba Tera e Komishon(enkargo) ku Hesus a konfia na nos.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49" y="1203171"/>
            <a:ext cx="6534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Skirbiendo su kartanan na e Filipensenan i e Kolosensenan,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el a hasi tur kos posibel pa trese e iglesia mas serka di Shelu, i Kristiannan mas serka di un i otro.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E OUTOR DI E KARTANAN </a:t>
            </a: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600" normalizeH="0" baseline="0" noProof="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PABLO ENKARSELA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2492188" y="494286"/>
            <a:ext cx="7207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 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Pablo, un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prizonero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Kristu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Hesus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Timoteo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nos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ruman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Filemon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nos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amigu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kolaborador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stimá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(Filemon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410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Durante di su prom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 enkarselashon na Roma 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– entre 60 i 62 AD – Pablo a skirbi a lo menos sinku karta: na e Efesionan, na e Filipensenan, na e Kolosensenan, na Filemon, </a:t>
            </a:r>
            <a:r>
              <a:rPr lang="pap-029" sz="2000" b="1" dirty="0">
                <a:solidFill>
                  <a:prstClr val="black"/>
                </a:solidFill>
                <a:latin typeface="Aptos" panose="02110004020202020204"/>
              </a:rPr>
              <a:t>i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na e iglesia di Laodisea ( kual no a yega serka nos ).</a:t>
            </a: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91939" y="3501271"/>
            <a:ext cx="61187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Desde ku no tabatin ningun akusashonnan kontra di dj</a:t>
            </a:r>
            <a:r>
              <a:rPr kumimoji="0" lang="pap-0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</a:t>
            </a:r>
            <a:r>
              <a:rPr kumimoji="0" lang="pap-0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el a w</a:t>
            </a:r>
            <a:r>
              <a:rPr kumimoji="0" lang="pap-0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òrdu permití pa biba den un kas di hür</a:t>
            </a:r>
            <a:r>
              <a:rPr lang="pap-029" b="1" dirty="0">
                <a:solidFill>
                  <a:prstClr val="black"/>
                </a:solidFill>
                <a:latin typeface="Aptos" panose="020B0004020202020204" pitchFamily="34" charset="0"/>
              </a:rPr>
              <a:t>, semper kuidá dor di un sòldát Romano</a:t>
            </a:r>
            <a:r>
              <a:rPr kumimoji="0" lang="pap-0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 Echonan 28:16). Esaki a permiti</a:t>
            </a:r>
            <a:r>
              <a:rPr kumimoji="0" lang="pap-0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 pa sigui prediká e evangelio</a:t>
            </a:r>
            <a:r>
              <a:rPr kumimoji="0" lang="pap-0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asta na e Guardia di Pretorio mes ( Fil. 1:13).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39" y="5133469"/>
            <a:ext cx="9100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Saminando e kartanan, nos por mira ku Pablo tabatin</a:t>
            </a:r>
            <a:r>
              <a:rPr kumimoji="0" lang="pap-029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hopi kolaborad</a:t>
            </a:r>
            <a:r>
              <a:rPr kumimoji="0" lang="pap-029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ónan 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</a:t>
            </a:r>
            <a:r>
              <a:rPr lang="pap-029" sz="2000" b="1" dirty="0">
                <a:solidFill>
                  <a:prstClr val="black"/>
                </a:solidFill>
                <a:latin typeface="Aptos" panose="02110004020202020204"/>
              </a:rPr>
              <a:t>K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ol. 4:7-14; Filemon 23-24). E tabata tambe den kontakto ku kas di Cesar (Fil. 4:22).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6150114"/>
            <a:ext cx="9100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Pablo a spera di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w</a:t>
            </a:r>
            <a:r>
              <a:rPr kumimoji="0" lang="pap-029" sz="20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òrdu librá pronto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(Filemon 22), un speransa ku 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é no tabatin mas durante su di dos enkarselashon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(2 Tim. 4:6).</a:t>
            </a: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EMBAHAD</a:t>
            </a:r>
            <a:r>
              <a:rPr kumimoji="0" lang="en-US" sz="4400" b="1" i="0" u="none" strike="noStrike" kern="1200" cap="none" spc="3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0B0004020202020204" pitchFamily="34" charset="0"/>
              </a:rPr>
              <a:t>Ó NA KADENA</a:t>
            </a:r>
            <a:endParaRPr kumimoji="0" lang="en" sz="4400" b="1" i="0" u="none" strike="noStrike" kern="1200" cap="none" spc="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dist="12700" dir="2700000" algn="bl" rotWithShape="0">
                  <a:srgbClr val="FFFF66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598134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 </a:t>
            </a:r>
            <a:r>
              <a:rPr kumimoji="0" lang="pap-029" sz="1800" b="1" i="0" u="none" strike="noStrike" kern="1200" cap="none" spc="0" normalizeH="0" baseline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</a:rPr>
              <a:t>pa kual mi ta un embahadó na kadena. Hasi orashon ku mi lo por deklará esaki sin temor, manera mi mester</a:t>
            </a:r>
            <a:r>
              <a:rPr kumimoji="0" lang="pap-029" sz="1800" b="1" i="0" u="none" strike="noStrike" kern="1200" cap="none" spc="0" normalizeH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</a:rPr>
              <a:t> hasi </a:t>
            </a:r>
            <a:r>
              <a:rPr kumimoji="0" lang="pap-029" sz="1800" b="1" i="0" u="none" strike="noStrike" kern="1200" cap="none" spc="0" normalizeH="0" baseline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</a:rPr>
              <a:t>” </a:t>
            </a:r>
            <a:r>
              <a:rPr kumimoji="0" lang="pap-029" sz="1400" b="1" i="0" u="none" strike="noStrike" kern="1200" cap="none" spc="0" normalizeH="0" baseline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</a:rPr>
              <a:t>(Efesionan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</a:rPr>
              <a:t>6:20)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04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For di e momentu ku el a disid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í di ta un embahadó</a:t>
            </a:r>
            <a:r>
              <a:rPr kumimoji="0" lang="pap-029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pa Kristu, Pablo su bida no tabata fasil 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(2 Kor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6:4-5).</a:t>
            </a: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0714" y="3739053"/>
            <a:ext cx="67515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Den tur e difikultatnan aki, Pablo nunka a konsider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su mes sin ayudo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(2 Kor. 4:7-9). 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Ínkapas pa predika libremente, el a bira un “ embahadó na kadena 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” (Efe. 6:20).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92128" y="4803375"/>
            <a:ext cx="58501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Pablo su aktitut ta si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ña nos ku ora ku nos ta sufri di tempunan duru pa predika e evangelio, nos mester pone nos konfiansa kompleto den Dios; semper tene Su Palabra na mente</a:t>
            </a:r>
            <a:r>
              <a:rPr kumimoji="0" lang="pap-029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(2 Tim. 2:15); i pega na e Spiritu Santu, e Konsolador Kende ta duna nos forsa i kurashi (Zak. 4:6).</a:t>
            </a: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2059178"/>
            <a:ext cx="60267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E Beibel ta registr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á solamente tres enkarselashon di Pablo promé ku el a wòrdu hibá na Roma: na Filipos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(Echonan 16:22-24); na Jerusal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è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m (Echonan 23:10); i na Cesarea</a:t>
            </a:r>
            <a:r>
              <a:rPr kumimoji="0" lang="pap-029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</a:t>
            </a:r>
            <a:r>
              <a:rPr kumimoji="0" lang="pap-029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(Echonan 23:33-35). Pero siguramente tabatin varios mas (2 Korintionan 11:23).</a:t>
            </a: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57878" y="2828835"/>
            <a:ext cx="36181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E RESIPIENTENAN</a:t>
            </a: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359059" y="691783"/>
            <a:ext cx="747388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pap-029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 E apòstel </a:t>
            </a:r>
            <a:r>
              <a:rPr lang="pap-029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Pablo a sinti un responsabilidat profundu pa esnan konbertí bou di su trabounan. Ariba tur kos, el a deseá ku nan lo mester ta e tabata anhelá pa nan ta fiel, “pa mi por alegrá den e dia di Kristu,” el a bisa, “ku mi no a kore enbano, ni a traha enbano.” Filipensenan 2:16. El a tembla pa e resultado di su ministerio. E tabata sinti ku asta su mes salbashon por a keda na peliger si e faya di kumpli ku su deber i e iglesia faya di koperá kuné den e trabou di salba almanan.</a:t>
            </a:r>
            <a:r>
              <a:rPr kumimoji="0" lang="pap-029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287739" y="5954762"/>
            <a:ext cx="354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4400" b="1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HISTORIA DI FILIPOS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539231"/>
            <a:ext cx="6162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pap-029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pap-029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un vishon a aparesé na Pablo den anochi. Un hòmber di Masedonia a para i a suplik’é, bisando: ‘Bin Masedonia i yuda nos’ ” (Echonan </a:t>
            </a:r>
            <a:r>
              <a:rPr kumimoji="0" lang="pap-029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16:9)</a:t>
            </a:r>
            <a:endParaRPr kumimoji="0" lang="pap-029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2047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Echonan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77420" y="3401497"/>
            <a:ext cx="669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Friga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14126" y="3087172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Galasia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422884" y="3066662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b="1" dirty="0" err="1">
                <a:solidFill>
                  <a:prstClr val="black"/>
                </a:solidFill>
              </a:rPr>
              <a:t>Misia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089096" y="260109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b="1" dirty="0" err="1">
                <a:solidFill>
                  <a:prstClr val="black"/>
                </a:solidFill>
              </a:rPr>
              <a:t>Bitinia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80940" y="3151316"/>
            <a:ext cx="7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32941" y="2941349"/>
            <a:ext cx="589368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214117" y="1559684"/>
            <a:ext cx="2470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b="1" dirty="0" err="1">
                <a:solidFill>
                  <a:prstClr val="black"/>
                </a:solidFill>
              </a:rPr>
              <a:t>Provinsia</a:t>
            </a:r>
            <a:r>
              <a:rPr lang="en-US" b="1" dirty="0">
                <a:solidFill>
                  <a:prstClr val="black"/>
                </a:solidFill>
              </a:rPr>
              <a:t> di </a:t>
            </a:r>
            <a:r>
              <a:rPr lang="en-US" b="1" dirty="0" err="1">
                <a:solidFill>
                  <a:prstClr val="black"/>
                </a:solidFill>
              </a:rPr>
              <a:t>Masedonia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99497" y="2861667"/>
            <a:ext cx="1323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b="1" dirty="0" err="1">
                <a:solidFill>
                  <a:prstClr val="black"/>
                </a:solidFill>
              </a:rPr>
              <a:t>Samotrasia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23449" y="2879735"/>
            <a:ext cx="628408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716218" y="2163307"/>
            <a:ext cx="1075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b="1" dirty="0" err="1"/>
              <a:t>Neápolis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817553" y="2258514"/>
            <a:ext cx="84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b="1" dirty="0" err="1">
                <a:solidFill>
                  <a:srgbClr val="00CC99">
                    <a:lumMod val="75000"/>
                  </a:srgbClr>
                </a:solidFill>
              </a:rPr>
              <a:t>Filipos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00CC99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617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ap-029" sz="2000" b="1" dirty="0">
                <a:solidFill>
                  <a:prstClr val="black"/>
                </a:solidFill>
              </a:rPr>
              <a:t>Durante su di dos biahe komo misionero, Pablo su plannan a tuma un kambio. Spiritu Santu tabata guia su pasonan (Echonan 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16:6-12):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4197237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162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ap-029" sz="2000" b="1" dirty="0">
                <a:solidFill>
                  <a:prstClr val="black"/>
                </a:solidFill>
              </a:rPr>
              <a:t>Filipos tabata e lugá ku Spiritu Santu a skohe pa kuminsá e predikashon di e Evangelio na Europa. Komo un stat romano kompleto, e filipensenan tabata eksonera di paga belasting i tabatin siudadania romano for di nasementu.</a:t>
            </a:r>
            <a:endParaRPr kumimoji="0" lang="pap-029" sz="20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1637</Words>
  <Application>Microsoft Office PowerPoint</Application>
  <PresentationFormat>Panorámica</PresentationFormat>
  <Paragraphs>78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50</cp:revision>
  <dcterms:created xsi:type="dcterms:W3CDTF">2025-12-27T23:49:19Z</dcterms:created>
  <dcterms:modified xsi:type="dcterms:W3CDTF">2026-01-02T14:34:02Z</dcterms:modified>
</cp:coreProperties>
</file>