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8"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lang="pap-029" sz="2000" b="1" noProof="0" dirty="0">
              <a:effectLst>
                <a:outerShdw blurRad="38100" dist="38100" dir="2700000" algn="tl">
                  <a:srgbClr val="000000">
                    <a:alpha val="43137"/>
                  </a:srgbClr>
                </a:outerShdw>
              </a:effectLst>
            </a:rPr>
            <a:t>Nos tur ta nesesario                                  (1 Kor</a:t>
          </a:r>
          <a:r>
            <a:rPr lang="en-US" sz="2000" b="1" noProof="0" dirty="0">
              <a:effectLst>
                <a:outerShdw blurRad="38100" dist="38100" dir="2700000" algn="tl">
                  <a:srgbClr val="000000">
                    <a:alpha val="43137"/>
                  </a:srgbClr>
                </a:outerShdw>
              </a:effectLst>
            </a:rPr>
            <a:t>. 12:15)</a:t>
          </a:r>
          <a:endParaRPr lang="en-US" sz="2000" noProof="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pap-029" sz="2000" b="1" noProof="0" dirty="0">
              <a:effectLst>
                <a:outerShdw blurRad="38100" dist="38100" dir="2700000" algn="tl">
                  <a:srgbClr val="000000">
                    <a:alpha val="43137"/>
                  </a:srgbClr>
                </a:outerShdw>
              </a:effectLst>
            </a:rPr>
            <a:t>Kada un tin su propio trabou (1 Kor</a:t>
          </a:r>
          <a:r>
            <a:rPr lang="en-US" sz="2000" b="1" noProof="0" dirty="0">
              <a:effectLst>
                <a:outerShdw blurRad="38100" dist="38100" dir="2700000" algn="tl">
                  <a:srgbClr val="000000">
                    <a:alpha val="43137"/>
                  </a:srgbClr>
                </a:outerShdw>
              </a:effectLst>
            </a:rPr>
            <a:t>. 12:17)</a:t>
          </a:r>
          <a:endParaRPr lang="en-US" sz="2000" noProof="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pap-029" sz="2000" b="1" noProof="0" dirty="0">
              <a:effectLst>
                <a:outerShdw blurRad="38100" dist="38100" dir="2700000" algn="tl">
                  <a:srgbClr val="000000">
                    <a:alpha val="43137"/>
                  </a:srgbClr>
                </a:outerShdw>
              </a:effectLst>
            </a:rPr>
            <a:t>Nos no por despresi</a:t>
          </a:r>
          <a:r>
            <a:rPr lang="pap-029" sz="2000" b="1" noProof="0" dirty="0">
              <a:effectLst>
                <a:outerShdw blurRad="38100" dist="38100" dir="2700000" algn="tl">
                  <a:srgbClr val="000000">
                    <a:alpha val="43137"/>
                  </a:srgbClr>
                </a:outerShdw>
              </a:effectLst>
              <a:latin typeface="Aptos" panose="020B0004020202020204" pitchFamily="34" charset="0"/>
            </a:rPr>
            <a:t>á kualke hende</a:t>
          </a:r>
          <a:r>
            <a:rPr lang="pap-029" sz="2000" b="1" noProof="0" dirty="0">
              <a:effectLst>
                <a:outerShdw blurRad="38100" dist="38100" dir="2700000" algn="tl">
                  <a:srgbClr val="000000">
                    <a:alpha val="43137"/>
                  </a:srgbClr>
                </a:outerShdw>
              </a:effectLst>
            </a:rPr>
            <a:t>  </a:t>
          </a:r>
          <a:r>
            <a:rPr lang="en-US" sz="2000" b="1" noProof="0" dirty="0">
              <a:effectLst>
                <a:outerShdw blurRad="38100" dist="38100" dir="2700000" algn="tl">
                  <a:srgbClr val="000000">
                    <a:alpha val="43137"/>
                  </a:srgbClr>
                </a:outerShdw>
              </a:effectLst>
            </a:rPr>
            <a:t>(1 Kor. 12:21)</a:t>
          </a:r>
          <a:endParaRPr lang="en-US" sz="2000" noProof="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pap-029" sz="2000" b="1" noProof="0" dirty="0">
              <a:effectLst>
                <a:outerShdw blurRad="38100" dist="38100" dir="2700000" algn="tl">
                  <a:srgbClr val="000000">
                    <a:alpha val="43137"/>
                  </a:srgbClr>
                </a:outerShdw>
              </a:effectLst>
            </a:rPr>
            <a:t>No tin ningun kreyentenan  “ inferior” </a:t>
          </a:r>
          <a:r>
            <a:rPr lang="en-US" sz="2000" b="1" noProof="0" dirty="0">
              <a:effectLst>
                <a:outerShdw blurRad="38100" dist="38100" dir="2700000" algn="tl">
                  <a:srgbClr val="000000">
                    <a:alpha val="43137"/>
                  </a:srgbClr>
                </a:outerShdw>
              </a:effectLst>
            </a:rPr>
            <a:t>(1 Kor. 12:22-24)</a:t>
          </a:r>
          <a:endParaRPr lang="en-US" sz="2000" noProof="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pap-029" sz="2000" b="1" noProof="0" dirty="0">
              <a:effectLst>
                <a:outerShdw blurRad="38100" dist="38100" dir="2700000" algn="tl">
                  <a:srgbClr val="000000">
                    <a:alpha val="43137"/>
                  </a:srgbClr>
                </a:outerShdw>
              </a:effectLst>
            </a:rPr>
            <a:t>Nos ta kuida un pa otro                      (1 Kor. 12:25-26)</a:t>
          </a:r>
          <a:endParaRPr lang="pap-029" sz="2000" noProof="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ap-029" sz="2000" b="1" kern="1200" noProof="0" dirty="0">
              <a:effectLst>
                <a:outerShdw blurRad="38100" dist="38100" dir="2700000" algn="tl">
                  <a:srgbClr val="000000">
                    <a:alpha val="43137"/>
                  </a:srgbClr>
                </a:outerShdw>
              </a:effectLst>
            </a:rPr>
            <a:t>Nos tur ta nesesario                                  (1 Kor</a:t>
          </a:r>
          <a:r>
            <a:rPr lang="en-US" sz="2000" b="1" kern="1200" noProof="0" dirty="0">
              <a:effectLst>
                <a:outerShdw blurRad="38100" dist="38100" dir="2700000" algn="tl">
                  <a:srgbClr val="000000">
                    <a:alpha val="43137"/>
                  </a:srgbClr>
                </a:outerShdw>
              </a:effectLst>
            </a:rPr>
            <a:t>. 12:15)</a:t>
          </a:r>
          <a:endParaRPr lang="en-US" sz="2000" kern="1200" noProof="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ap-029" sz="2000" b="1" kern="1200" noProof="0" dirty="0">
              <a:effectLst>
                <a:outerShdw blurRad="38100" dist="38100" dir="2700000" algn="tl">
                  <a:srgbClr val="000000">
                    <a:alpha val="43137"/>
                  </a:srgbClr>
                </a:outerShdw>
              </a:effectLst>
            </a:rPr>
            <a:t>Kada un tin su propio trabou (1 Kor</a:t>
          </a:r>
          <a:r>
            <a:rPr lang="en-US" sz="2000" b="1" kern="1200" noProof="0" dirty="0">
              <a:effectLst>
                <a:outerShdw blurRad="38100" dist="38100" dir="2700000" algn="tl">
                  <a:srgbClr val="000000">
                    <a:alpha val="43137"/>
                  </a:srgbClr>
                </a:outerShdw>
              </a:effectLst>
            </a:rPr>
            <a:t>. 12:17)</a:t>
          </a:r>
          <a:endParaRPr lang="en-US" sz="2000" kern="1200" noProof="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ap-029" sz="2000" b="1" kern="1200" noProof="0" dirty="0">
              <a:effectLst>
                <a:outerShdw blurRad="38100" dist="38100" dir="2700000" algn="tl">
                  <a:srgbClr val="000000">
                    <a:alpha val="43137"/>
                  </a:srgbClr>
                </a:outerShdw>
              </a:effectLst>
            </a:rPr>
            <a:t>Nos no por despresi</a:t>
          </a:r>
          <a:r>
            <a:rPr lang="pap-029" sz="2000" b="1" kern="1200" noProof="0" dirty="0">
              <a:effectLst>
                <a:outerShdw blurRad="38100" dist="38100" dir="2700000" algn="tl">
                  <a:srgbClr val="000000">
                    <a:alpha val="43137"/>
                  </a:srgbClr>
                </a:outerShdw>
              </a:effectLst>
              <a:latin typeface="Aptos" panose="020B0004020202020204" pitchFamily="34" charset="0"/>
            </a:rPr>
            <a:t>á kualke hende</a:t>
          </a:r>
          <a:r>
            <a:rPr lang="pap-029" sz="2000" b="1" kern="1200" noProof="0" dirty="0">
              <a:effectLst>
                <a:outerShdw blurRad="38100" dist="38100" dir="2700000" algn="tl">
                  <a:srgbClr val="000000">
                    <a:alpha val="43137"/>
                  </a:srgbClr>
                </a:outerShdw>
              </a:effectLst>
            </a:rPr>
            <a:t>  </a:t>
          </a:r>
          <a:r>
            <a:rPr lang="en-US" sz="2000" b="1" kern="1200" noProof="0" dirty="0">
              <a:effectLst>
                <a:outerShdw blurRad="38100" dist="38100" dir="2700000" algn="tl">
                  <a:srgbClr val="000000">
                    <a:alpha val="43137"/>
                  </a:srgbClr>
                </a:outerShdw>
              </a:effectLst>
            </a:rPr>
            <a:t>(1 Kor. 12:21)</a:t>
          </a:r>
          <a:endParaRPr lang="en-US" sz="2000" kern="1200" noProof="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ap-029" sz="2000" b="1" kern="1200" noProof="0" dirty="0">
              <a:effectLst>
                <a:outerShdw blurRad="38100" dist="38100" dir="2700000" algn="tl">
                  <a:srgbClr val="000000">
                    <a:alpha val="43137"/>
                  </a:srgbClr>
                </a:outerShdw>
              </a:effectLst>
            </a:rPr>
            <a:t>No tin ningun kreyentenan  “ inferior” </a:t>
          </a:r>
          <a:r>
            <a:rPr lang="en-US" sz="2000" b="1" kern="1200" noProof="0" dirty="0">
              <a:effectLst>
                <a:outerShdw blurRad="38100" dist="38100" dir="2700000" algn="tl">
                  <a:srgbClr val="000000">
                    <a:alpha val="43137"/>
                  </a:srgbClr>
                </a:outerShdw>
              </a:effectLst>
            </a:rPr>
            <a:t>(1 Kor. 12:22-24)</a:t>
          </a:r>
          <a:endParaRPr lang="en-US" sz="2000" kern="1200" noProof="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ap-029" sz="2000" b="1" kern="1200" noProof="0" dirty="0">
              <a:effectLst>
                <a:outerShdw blurRad="38100" dist="38100" dir="2700000" algn="tl">
                  <a:srgbClr val="000000">
                    <a:alpha val="43137"/>
                  </a:srgbClr>
                </a:outerShdw>
              </a:effectLst>
            </a:rPr>
            <a:t>Nos ta kuida un pa otro                      (1 Kor. 12:25-26)</a:t>
          </a:r>
          <a:endParaRPr lang="pap-029" sz="2000" kern="1200" noProof="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E SUPERIORIDAT DI KRISTU</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9634869" y="85522"/>
            <a:ext cx="2557111" cy="338554"/>
          </a:xfrm>
          <a:prstGeom prst="rect">
            <a:avLst/>
          </a:prstGeom>
          <a:noFill/>
        </p:spPr>
        <p:txBody>
          <a:bodyPr wrap="none" rtlCol="0">
            <a:spAutoFit/>
          </a:bodyPr>
          <a:lstStyle/>
          <a:p>
            <a:pPr algn="r"/>
            <a:r>
              <a:rPr lang="en-US" sz="1600" b="1" noProof="0" dirty="0" err="1">
                <a:solidFill>
                  <a:srgbClr val="2E767C"/>
                </a:solidFill>
              </a:rPr>
              <a:t>L</a:t>
            </a:r>
            <a:r>
              <a:rPr lang="en-US" sz="1600" b="1" noProof="0" dirty="0" err="1">
                <a:solidFill>
                  <a:srgbClr val="2E767C"/>
                </a:solidFill>
                <a:latin typeface="Aptos" panose="020B0004020202020204" pitchFamily="34" charset="0"/>
              </a:rPr>
              <a:t>è</a:t>
            </a:r>
            <a:r>
              <a:rPr lang="en-US" sz="1600" b="1" noProof="0" dirty="0" err="1">
                <a:solidFill>
                  <a:srgbClr val="2E767C"/>
                </a:solidFill>
              </a:rPr>
              <a:t>s</a:t>
            </a:r>
            <a:r>
              <a:rPr lang="en-US" sz="1600" b="1" noProof="0" dirty="0">
                <a:solidFill>
                  <a:srgbClr val="2E767C"/>
                </a:solidFill>
              </a:rPr>
              <a:t> 8 pa </a:t>
            </a:r>
            <a:r>
              <a:rPr lang="en-US" sz="1600" b="1" noProof="0" dirty="0" err="1">
                <a:solidFill>
                  <a:srgbClr val="2E767C"/>
                </a:solidFill>
              </a:rPr>
              <a:t>Febr</a:t>
            </a:r>
            <a:r>
              <a:rPr lang="en-US" sz="1600" b="1" noProof="0" dirty="0" err="1">
                <a:solidFill>
                  <a:srgbClr val="2E767C"/>
                </a:solidFill>
                <a:latin typeface="Aptos" panose="020B0004020202020204" pitchFamily="34" charset="0"/>
              </a:rPr>
              <a:t>ü</a:t>
            </a:r>
            <a:r>
              <a:rPr lang="en-US" sz="1600" b="1" noProof="0" dirty="0" err="1">
                <a:solidFill>
                  <a:srgbClr val="2E767C"/>
                </a:solidFill>
              </a:rPr>
              <a:t>ari</a:t>
            </a:r>
            <a:r>
              <a:rPr lang="en-US" sz="1600" b="1" noProof="0" dirty="0">
                <a:solidFill>
                  <a:srgbClr val="2E767C"/>
                </a:solidFill>
              </a:rPr>
              <a:t> 21, 2026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412046"/>
            <a:ext cx="5981700" cy="5447645"/>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E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Kristu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ta e imagen di e Dios invisible, e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primog</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énito</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riba</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tur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kreashon</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Pasombra</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pa medio di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djE</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tur kos 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wòrdu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kreá</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ku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ta den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shelu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i</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ta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riba</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tera, visible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i</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invisibel</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sea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trononan</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òf</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dominionan</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òf</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prinsipalidatnan</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òf</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podernan</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Tur kos 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wòrdu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kreá</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pa medio di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djE</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i</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p’E</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Y E ta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prom</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é</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ku</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tur kos,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i</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den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djE</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tur kos ta </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konsist</a:t>
            </a:r>
            <a:r>
              <a:rPr kumimoji="0" lang="en-US" sz="28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rPr>
              <a:t>í</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rPr>
              <a:t> </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0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Kolosensenan</a:t>
            </a:r>
            <a:r>
              <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1:15–17, </a:t>
            </a:r>
            <a:r>
              <a:rPr kumimoji="0" lang="en-US" sz="16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NKJV</a:t>
            </a:r>
            <a:endPar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pap-029" sz="2000" b="1" dirty="0">
                <a:solidFill>
                  <a:srgbClr val="D81062"/>
                </a:solidFill>
              </a:rPr>
              <a:t>E imagen di Dios ( Kolosensenan 1:15a)</a:t>
            </a:r>
          </a:p>
          <a:p>
            <a:pPr>
              <a:spcBef>
                <a:spcPts val="1200"/>
              </a:spcBef>
            </a:pPr>
            <a:r>
              <a:rPr lang="pap-029" sz="2000" b="1" dirty="0">
                <a:solidFill>
                  <a:srgbClr val="9112E3"/>
                </a:solidFill>
              </a:rPr>
              <a:t>E primog</a:t>
            </a:r>
            <a:r>
              <a:rPr lang="pap-029" sz="2000" b="1" dirty="0">
                <a:solidFill>
                  <a:srgbClr val="9112E3"/>
                </a:solidFill>
                <a:latin typeface="Aptos" panose="020B0004020202020204" pitchFamily="34" charset="0"/>
              </a:rPr>
              <a:t>énito</a:t>
            </a:r>
            <a:r>
              <a:rPr lang="pap-029" sz="2000" b="1" dirty="0">
                <a:solidFill>
                  <a:srgbClr val="9112E3"/>
                </a:solidFill>
              </a:rPr>
              <a:t> ( Kolosensenan 1:15b-17)</a:t>
            </a:r>
          </a:p>
          <a:p>
            <a:pPr>
              <a:spcBef>
                <a:spcPts val="1200"/>
              </a:spcBef>
            </a:pPr>
            <a:r>
              <a:rPr lang="pap-029" sz="2000" b="1" dirty="0">
                <a:solidFill>
                  <a:srgbClr val="173EE5"/>
                </a:solidFill>
              </a:rPr>
              <a:t>E kabes di e Iglesia ( Kolosensenan 1:18a)</a:t>
            </a:r>
          </a:p>
          <a:p>
            <a:pPr>
              <a:spcBef>
                <a:spcPts val="1200"/>
              </a:spcBef>
            </a:pPr>
            <a:r>
              <a:rPr lang="pap-029" sz="2000" b="1" dirty="0">
                <a:solidFill>
                  <a:srgbClr val="28BA63"/>
                </a:solidFill>
              </a:rPr>
              <a:t>E prinsipio ( Kolosensenan 1:18b)</a:t>
            </a:r>
          </a:p>
          <a:p>
            <a:pPr>
              <a:spcBef>
                <a:spcPts val="1200"/>
              </a:spcBef>
            </a:pPr>
            <a:r>
              <a:rPr lang="pap-029" sz="2000" b="1" dirty="0">
                <a:solidFill>
                  <a:srgbClr val="E35316"/>
                </a:solidFill>
              </a:rPr>
              <a:t>E Rekonsiliad</a:t>
            </a:r>
            <a:r>
              <a:rPr lang="pap-029" sz="2000" b="1" dirty="0">
                <a:solidFill>
                  <a:srgbClr val="E35316"/>
                </a:solidFill>
                <a:latin typeface="Aptos" panose="020B0004020202020204" pitchFamily="34" charset="0"/>
              </a:rPr>
              <a:t>ó</a:t>
            </a:r>
            <a:r>
              <a:rPr lang="pap-029" sz="2000" b="1" dirty="0">
                <a:solidFill>
                  <a:srgbClr val="E35316"/>
                </a:solidFill>
              </a:rPr>
              <a:t> ( Kolosensenan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962400" cy="1323439"/>
          </a:xfrm>
          <a:prstGeom prst="rect">
            <a:avLst/>
          </a:prstGeom>
          <a:noFill/>
        </p:spPr>
        <p:txBody>
          <a:bodyPr wrap="square" rtlCol="0">
            <a:spAutoFit/>
          </a:bodyPr>
          <a:lstStyle/>
          <a:p>
            <a:pPr>
              <a:spcBef>
                <a:spcPts val="600"/>
              </a:spcBef>
            </a:pPr>
            <a:r>
              <a:rPr lang="pap-029" sz="2000" b="1" dirty="0"/>
              <a:t>Pablo ta deklar</a:t>
            </a:r>
            <a:r>
              <a:rPr lang="pap-029" sz="2000" b="1" dirty="0">
                <a:latin typeface="Aptos" panose="020B0004020202020204" pitchFamily="34" charset="0"/>
              </a:rPr>
              <a:t>á ku Hesus a trese pas na e universo kompleto</a:t>
            </a:r>
            <a:r>
              <a:rPr lang="pap-029" sz="2000" b="1" dirty="0"/>
              <a:t>, “ sea kosnan riba tera </a:t>
            </a:r>
            <a:r>
              <a:rPr lang="pap-029" sz="2000" b="1" dirty="0">
                <a:latin typeface="Aptos" panose="020B0004020202020204" pitchFamily="34" charset="0"/>
              </a:rPr>
              <a:t>òf kosnan den shelu </a:t>
            </a:r>
            <a:r>
              <a:rPr lang="pap-029" sz="2000" b="1" dirty="0"/>
              <a:t>”  (Kol. 1:20 </a:t>
            </a:r>
            <a:r>
              <a:rPr lang="pap-029" sz="1600" b="1" dirty="0"/>
              <a:t>KJ21 </a:t>
            </a:r>
            <a:r>
              <a:rPr lang="pap-029" sz="2000" b="1" dirty="0"/>
              <a:t>).</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20827"/>
            <a:ext cx="3962400" cy="400110"/>
          </a:xfrm>
          <a:prstGeom prst="rect">
            <a:avLst/>
          </a:prstGeom>
          <a:noFill/>
        </p:spPr>
        <p:txBody>
          <a:bodyPr wrap="square">
            <a:spAutoFit/>
          </a:bodyPr>
          <a:lstStyle/>
          <a:p>
            <a:pPr>
              <a:spcBef>
                <a:spcPts val="600"/>
              </a:spcBef>
            </a:pPr>
            <a:r>
              <a:rPr lang="pap-029" sz="2000" b="1" dirty="0"/>
              <a:t>Hesus Kristu ta</a:t>
            </a:r>
            <a:r>
              <a:rPr lang="en-US" sz="2000" b="1" noProof="0" dirty="0"/>
              <a: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859454"/>
            <a:ext cx="3962400" cy="1938992"/>
          </a:xfrm>
          <a:prstGeom prst="rect">
            <a:avLst/>
          </a:prstGeom>
          <a:noFill/>
        </p:spPr>
        <p:txBody>
          <a:bodyPr wrap="square">
            <a:spAutoFit/>
          </a:bodyPr>
          <a:lstStyle/>
          <a:p>
            <a:pPr>
              <a:spcBef>
                <a:spcPts val="600"/>
              </a:spcBef>
            </a:pPr>
            <a:r>
              <a:rPr lang="pap-029" sz="2000" b="1" noProof="0" dirty="0"/>
              <a:t>Prom</a:t>
            </a:r>
            <a:r>
              <a:rPr lang="pap-029" sz="2000" b="1" noProof="0" dirty="0">
                <a:latin typeface="Aptos" panose="020B0004020202020204" pitchFamily="34" charset="0"/>
              </a:rPr>
              <a:t>é di yega na e deklarashon aki</a:t>
            </a:r>
            <a:r>
              <a:rPr lang="pap-029" sz="2000" b="1" noProof="0" dirty="0"/>
              <a:t>, e ap</a:t>
            </a:r>
            <a:r>
              <a:rPr lang="pap-029" sz="2000" b="1" noProof="0" dirty="0">
                <a:latin typeface="Aptos" panose="020B0004020202020204" pitchFamily="34" charset="0"/>
              </a:rPr>
              <a:t>òstel ta bisa nos Ken Hesus realmente ta</a:t>
            </a:r>
            <a:r>
              <a:rPr lang="pap-029" sz="2000" b="1" noProof="0" dirty="0"/>
              <a:t>. No un gran si</a:t>
            </a:r>
            <a:r>
              <a:rPr lang="pap-029" sz="2000" b="1" noProof="0" dirty="0">
                <a:latin typeface="Aptos" panose="020B0004020202020204" pitchFamily="34" charset="0"/>
              </a:rPr>
              <a:t>ñadó, ni un filósofo, ni un </a:t>
            </a:r>
            <a:r>
              <a:rPr lang="pap-029" sz="2000" b="1" dirty="0">
                <a:latin typeface="Aptos" panose="020B0004020202020204" pitchFamily="34" charset="0"/>
              </a:rPr>
              <a:t>p</a:t>
            </a:r>
            <a:r>
              <a:rPr lang="pap-029" sz="2000" b="1" noProof="0" dirty="0">
                <a:latin typeface="Aptos" panose="020B0004020202020204" pitchFamily="34" charset="0"/>
              </a:rPr>
              <a:t>rofeta, ni un predikadó</a:t>
            </a:r>
            <a:r>
              <a:rPr lang="pap-029" sz="2000" b="1" dirty="0">
                <a:latin typeface="Aptos" panose="020B0004020202020204" pitchFamily="34" charset="0"/>
              </a:rPr>
              <a:t>, ni un mensahero di bon notisia</a:t>
            </a:r>
            <a:r>
              <a:rPr lang="en-US" sz="2000" b="1" noProof="0" dirty="0"/>
              <a:t>.</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E IMAGEN DI DIOS</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572682"/>
            <a:ext cx="6240774" cy="584775"/>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 E Yiu ta e imagen di e Dios invisible ”        </a:t>
            </a:r>
            <a:r>
              <a:rPr lang="en-US" sz="1400" b="1" noProof="0" dirty="0">
                <a:solidFill>
                  <a:schemeClr val="accent1">
                    <a:lumMod val="75000"/>
                  </a:schemeClr>
                </a:solidFill>
                <a:latin typeface="Comic Sans MS" panose="030F0702030302020204" pitchFamily="66" charset="0"/>
              </a:rPr>
              <a:t>( </a:t>
            </a:r>
            <a:r>
              <a:rPr lang="en-US" sz="1400" b="1" noProof="0" dirty="0" err="1">
                <a:solidFill>
                  <a:schemeClr val="accent1">
                    <a:lumMod val="75000"/>
                  </a:schemeClr>
                </a:solidFill>
                <a:latin typeface="Comic Sans MS" panose="030F0702030302020204" pitchFamily="66" charset="0"/>
              </a:rPr>
              <a:t>Kolosensenan</a:t>
            </a:r>
            <a:r>
              <a:rPr lang="en-US" sz="1400" b="1" noProof="0" dirty="0">
                <a:solidFill>
                  <a:schemeClr val="accent1">
                    <a:lumMod val="75000"/>
                  </a:schemeClr>
                </a:solidFill>
                <a:latin typeface="Comic Sans MS" panose="030F0702030302020204" pitchFamily="66" charset="0"/>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pap-029" sz="2000" b="1" dirty="0"/>
              <a:t>Un imagen por ta un kopia di realidat ( un fotografia, un hologram, un monument ), </a:t>
            </a:r>
            <a:r>
              <a:rPr lang="pap-029" sz="2000" b="1" dirty="0">
                <a:latin typeface="Aptos" panose="020B0004020202020204" pitchFamily="34" charset="0"/>
              </a:rPr>
              <a:t>òf asta algu imaginario </a:t>
            </a:r>
            <a:r>
              <a:rPr lang="pap-029" sz="2000" b="1" dirty="0"/>
              <a:t>( un dibuho ). Pero e konsepto b</a:t>
            </a:r>
            <a:r>
              <a:rPr lang="pap-029" sz="2000" b="1" dirty="0">
                <a:latin typeface="Aptos" panose="020B0004020202020204" pitchFamily="34" charset="0"/>
              </a:rPr>
              <a:t>íbliko di imagen ta bai mas ayá di esei</a:t>
            </a:r>
            <a:r>
              <a:rPr lang="pap-029" sz="2000" b="1" dirty="0"/>
              <a:t>.</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93149"/>
            <a:ext cx="11833016" cy="1015663"/>
          </a:xfrm>
          <a:prstGeom prst="rect">
            <a:avLst/>
          </a:prstGeom>
          <a:noFill/>
        </p:spPr>
        <p:txBody>
          <a:bodyPr wrap="square">
            <a:spAutoFit/>
          </a:bodyPr>
          <a:lstStyle/>
          <a:p>
            <a:pPr>
              <a:spcBef>
                <a:spcPts val="600"/>
              </a:spcBef>
            </a:pPr>
            <a:r>
              <a:rPr lang="pap-029" sz="2000" b="1" dirty="0"/>
              <a:t>Dios a krea Adam i  Eva den(segun) Su imagen (Gen. 1:27), i  Adam a engendr</a:t>
            </a:r>
            <a:r>
              <a:rPr lang="pap-029" sz="2000" b="1" dirty="0">
                <a:latin typeface="Aptos" panose="020B0004020202020204" pitchFamily="34" charset="0"/>
              </a:rPr>
              <a:t>á un yiu hòmber</a:t>
            </a:r>
            <a:r>
              <a:rPr lang="pap-029" sz="2000" b="1" dirty="0"/>
              <a:t> den su propio imagen (Gen. 5:3). Esakinan no ta kopianan di realidat, imitashonnan, </a:t>
            </a:r>
            <a:r>
              <a:rPr lang="pap-029" sz="2000" b="1" dirty="0">
                <a:latin typeface="Aptos" panose="020B0004020202020204" pitchFamily="34" charset="0"/>
              </a:rPr>
              <a:t>òf fantasíanan di nan imaginashon</a:t>
            </a:r>
            <a:r>
              <a:rPr lang="pap-029" sz="2000" b="1" dirty="0"/>
              <a:t>. Nan ta similaridatnan f</a:t>
            </a:r>
            <a:r>
              <a:rPr lang="pap-029" sz="2000" b="1" dirty="0">
                <a:latin typeface="Aptos" panose="020B0004020202020204" pitchFamily="34" charset="0"/>
              </a:rPr>
              <a:t>ísiko, sikológiko, i</a:t>
            </a:r>
            <a:r>
              <a:rPr lang="pap-029" sz="2000" b="1" dirty="0"/>
              <a:t>  sosial…</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310165"/>
            <a:ext cx="4727644" cy="1323439"/>
          </a:xfrm>
          <a:prstGeom prst="rect">
            <a:avLst/>
          </a:prstGeom>
          <a:noFill/>
        </p:spPr>
        <p:txBody>
          <a:bodyPr wrap="square">
            <a:spAutoFit/>
          </a:bodyPr>
          <a:lstStyle/>
          <a:p>
            <a:pPr>
              <a:spcBef>
                <a:spcPts val="600"/>
              </a:spcBef>
            </a:pPr>
            <a:r>
              <a:rPr lang="pap-029" sz="2000" b="1" dirty="0"/>
              <a:t>Pablo ta bisa ku e lei seremonial tabata un sombra, “ no e imagen b</a:t>
            </a:r>
            <a:r>
              <a:rPr lang="pap-029" sz="2000" b="1" dirty="0">
                <a:latin typeface="Aptos" panose="020B0004020202020204" pitchFamily="34" charset="0"/>
              </a:rPr>
              <a:t>èrdadero di e kosnan </a:t>
            </a:r>
            <a:r>
              <a:rPr lang="pap-029" sz="2000" b="1" dirty="0"/>
              <a:t>” (Heb. 10:1), implikando ku  “ imagen = realidat.”</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702598"/>
            <a:ext cx="4727644" cy="2246769"/>
          </a:xfrm>
          <a:prstGeom prst="rect">
            <a:avLst/>
          </a:prstGeom>
          <a:noFill/>
        </p:spPr>
        <p:txBody>
          <a:bodyPr wrap="square">
            <a:spAutoFit/>
          </a:bodyPr>
          <a:lstStyle/>
          <a:p>
            <a:pPr>
              <a:spcBef>
                <a:spcPts val="600"/>
              </a:spcBef>
            </a:pPr>
            <a:r>
              <a:rPr lang="pap-029" sz="2000" b="1" noProof="0" dirty="0"/>
              <a:t>E pregunta ta: Hesus tabata </a:t>
            </a:r>
            <a:r>
              <a:rPr lang="pap-029" sz="2000" b="1" i="1" noProof="0" dirty="0"/>
              <a:t>similar na </a:t>
            </a:r>
            <a:r>
              <a:rPr lang="pap-029" sz="2000" b="1" noProof="0" dirty="0"/>
              <a:t>Dios, </a:t>
            </a:r>
            <a:r>
              <a:rPr lang="pap-029" sz="2000" b="1" noProof="0" dirty="0">
                <a:latin typeface="Aptos" panose="020B0004020202020204" pitchFamily="34" charset="0"/>
              </a:rPr>
              <a:t>òf ig</a:t>
            </a:r>
            <a:r>
              <a:rPr lang="pap-029" sz="2000" b="1" i="1" noProof="0" dirty="0"/>
              <a:t>ual </a:t>
            </a:r>
            <a:r>
              <a:rPr lang="pap-029" sz="2000" b="1" noProof="0" dirty="0"/>
              <a:t>na Dios? Adishonal na atribu</a:t>
            </a:r>
            <a:r>
              <a:rPr lang="pap-029" sz="2000" b="1" noProof="0" dirty="0">
                <a:latin typeface="Aptos" panose="020B0004020202020204" pitchFamily="34" charset="0"/>
              </a:rPr>
              <a:t>í</a:t>
            </a:r>
            <a:r>
              <a:rPr lang="pap-029" sz="2000" b="1" noProof="0" dirty="0"/>
              <a:t> ripitidamente na Su mes e n</a:t>
            </a:r>
            <a:r>
              <a:rPr lang="pap-029" sz="2000" b="1" dirty="0">
                <a:latin typeface="Aptos" panose="020B0004020202020204" pitchFamily="34" charset="0"/>
              </a:rPr>
              <a:t>ò</a:t>
            </a:r>
            <a:r>
              <a:rPr lang="pap-029" sz="2000" b="1" noProof="0" dirty="0">
                <a:latin typeface="Aptos" panose="020B0004020202020204" pitchFamily="34" charset="0"/>
              </a:rPr>
              <a:t>mber </a:t>
            </a:r>
            <a:r>
              <a:rPr lang="pap-029" sz="2000" b="1" noProof="0" dirty="0"/>
              <a:t>divino “ Mi ta,” Hesus a bisa eksplisisamente: “ Ami i e Tata ta </a:t>
            </a:r>
            <a:r>
              <a:rPr lang="pap-029" sz="2000" b="1" noProof="0" dirty="0">
                <a:latin typeface="Aptos" panose="020B0004020202020204" pitchFamily="34" charset="0"/>
              </a:rPr>
              <a:t>ún  “</a:t>
            </a:r>
            <a:r>
              <a:rPr lang="pap-029" sz="2000" b="1" noProof="0" dirty="0"/>
              <a:t> (Juan 10:30); “ Esun ku a miraMi a mira e Tata ” (Juan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pc="600" noProof="0" dirty="0">
                <a:ln/>
                <a:solidFill>
                  <a:srgbClr val="C87353"/>
                </a:solidFill>
              </a:rPr>
              <a:t>E PRIMOG</a:t>
            </a:r>
            <a:r>
              <a:rPr lang="en-US" sz="4800" b="1" spc="600" noProof="0" dirty="0">
                <a:ln/>
                <a:solidFill>
                  <a:srgbClr val="C87353"/>
                </a:solidFill>
                <a:latin typeface="Aptos" panose="020B0004020202020204" pitchFamily="34" charset="0"/>
              </a:rPr>
              <a:t>ÉNITO</a:t>
            </a:r>
            <a:endParaRPr lang="en-US" sz="4800" b="1" spc="600" noProof="0" dirty="0">
              <a:ln/>
              <a:solidFill>
                <a:srgbClr val="C87353"/>
              </a:solidFill>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n-US" b="1" noProof="0" dirty="0">
                <a:solidFill>
                  <a:schemeClr val="accent2">
                    <a:lumMod val="50000"/>
                  </a:schemeClr>
                </a:solidFill>
                <a:latin typeface="Comic Sans MS" panose="030F0702030302020204" pitchFamily="66" charset="0"/>
              </a:rPr>
              <a:t>“ E ta </a:t>
            </a:r>
            <a:r>
              <a:rPr lang="en-US" b="1" noProof="0" dirty="0" err="1">
                <a:solidFill>
                  <a:schemeClr val="accent2">
                    <a:lumMod val="50000"/>
                  </a:schemeClr>
                </a:solidFill>
                <a:latin typeface="Comic Sans MS" panose="030F0702030302020204" pitchFamily="66" charset="0"/>
              </a:rPr>
              <a:t>promé</a:t>
            </a:r>
            <a:r>
              <a:rPr lang="en-US" b="1" noProof="0" dirty="0">
                <a:solidFill>
                  <a:schemeClr val="accent2">
                    <a:lumMod val="50000"/>
                  </a:schemeClr>
                </a:solidFill>
                <a:latin typeface="Comic Sans MS" panose="030F0702030302020204" pitchFamily="66" charset="0"/>
              </a:rPr>
              <a:t> </a:t>
            </a:r>
            <a:r>
              <a:rPr lang="en-US" b="1" noProof="0" dirty="0" err="1">
                <a:solidFill>
                  <a:schemeClr val="accent2">
                    <a:lumMod val="50000"/>
                  </a:schemeClr>
                </a:solidFill>
                <a:latin typeface="Comic Sans MS" panose="030F0702030302020204" pitchFamily="66" charset="0"/>
              </a:rPr>
              <a:t>ku</a:t>
            </a:r>
            <a:r>
              <a:rPr lang="en-US" b="1" noProof="0" dirty="0">
                <a:solidFill>
                  <a:schemeClr val="accent2">
                    <a:lumMod val="50000"/>
                  </a:schemeClr>
                </a:solidFill>
                <a:latin typeface="Comic Sans MS" panose="030F0702030302020204" pitchFamily="66" charset="0"/>
              </a:rPr>
              <a:t> tur kos, </a:t>
            </a:r>
            <a:r>
              <a:rPr lang="en-US" b="1" noProof="0" dirty="0" err="1">
                <a:solidFill>
                  <a:schemeClr val="accent2">
                    <a:lumMod val="50000"/>
                  </a:schemeClr>
                </a:solidFill>
                <a:latin typeface="Comic Sans MS" panose="030F0702030302020204" pitchFamily="66" charset="0"/>
              </a:rPr>
              <a:t>i</a:t>
            </a:r>
            <a:r>
              <a:rPr lang="en-US" b="1" noProof="0" dirty="0">
                <a:solidFill>
                  <a:schemeClr val="accent2">
                    <a:lumMod val="50000"/>
                  </a:schemeClr>
                </a:solidFill>
                <a:latin typeface="Comic Sans MS" panose="030F0702030302020204" pitchFamily="66" charset="0"/>
              </a:rPr>
              <a:t>  den </a:t>
            </a:r>
            <a:r>
              <a:rPr lang="en-US" b="1" noProof="0" dirty="0" err="1">
                <a:solidFill>
                  <a:schemeClr val="accent2">
                    <a:lumMod val="50000"/>
                  </a:schemeClr>
                </a:solidFill>
                <a:latin typeface="Comic Sans MS" panose="030F0702030302020204" pitchFamily="66" charset="0"/>
              </a:rPr>
              <a:t>djE</a:t>
            </a:r>
            <a:r>
              <a:rPr lang="en-US" b="1" noProof="0" dirty="0">
                <a:solidFill>
                  <a:schemeClr val="accent2">
                    <a:lumMod val="50000"/>
                  </a:schemeClr>
                </a:solidFill>
                <a:latin typeface="Comic Sans MS" panose="030F0702030302020204" pitchFamily="66" charset="0"/>
              </a:rPr>
              <a:t> tur kos ta </a:t>
            </a:r>
            <a:r>
              <a:rPr lang="en-US" b="1" noProof="0" dirty="0" err="1">
                <a:solidFill>
                  <a:schemeClr val="accent2">
                    <a:lumMod val="50000"/>
                  </a:schemeClr>
                </a:solidFill>
                <a:latin typeface="Comic Sans MS" panose="030F0702030302020204" pitchFamily="66" charset="0"/>
              </a:rPr>
              <a:t>konsistí</a:t>
            </a:r>
            <a:r>
              <a:rPr lang="en-US" b="1" noProof="0" dirty="0">
                <a:solidFill>
                  <a:schemeClr val="accent2">
                    <a:lumMod val="50000"/>
                  </a:schemeClr>
                </a:solidFill>
                <a:latin typeface="Comic Sans MS" panose="030F0702030302020204" pitchFamily="66" charset="0"/>
              </a:rPr>
              <a:t>.” </a:t>
            </a:r>
            <a:r>
              <a:rPr lang="en-US" sz="1400" b="1" noProof="0" dirty="0">
                <a:solidFill>
                  <a:schemeClr val="accent2">
                    <a:lumMod val="50000"/>
                  </a:schemeClr>
                </a:solidFill>
                <a:latin typeface="Comic Sans MS" panose="030F0702030302020204" pitchFamily="66" charset="0"/>
              </a:rPr>
              <a:t>( </a:t>
            </a:r>
            <a:r>
              <a:rPr lang="en-US" sz="1400" b="1" noProof="0" dirty="0" err="1">
                <a:solidFill>
                  <a:schemeClr val="accent2">
                    <a:lumMod val="50000"/>
                  </a:schemeClr>
                </a:solidFill>
                <a:latin typeface="Comic Sans MS" panose="030F0702030302020204" pitchFamily="66" charset="0"/>
              </a:rPr>
              <a:t>Kolosensenan</a:t>
            </a:r>
            <a:r>
              <a:rPr lang="en-US" sz="1400" b="1" noProof="0" dirty="0">
                <a:solidFill>
                  <a:schemeClr val="accent2">
                    <a:lumMod val="50000"/>
                  </a:schemeClr>
                </a:solidFill>
                <a:latin typeface="Comic Sans MS" panose="030F0702030302020204" pitchFamily="66"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261884"/>
          </a:xfrm>
          <a:prstGeom prst="rect">
            <a:avLst/>
          </a:prstGeom>
          <a:noFill/>
        </p:spPr>
        <p:txBody>
          <a:bodyPr wrap="square" rtlCol="0">
            <a:spAutoFit/>
          </a:bodyPr>
          <a:lstStyle/>
          <a:p>
            <a:pPr>
              <a:spcBef>
                <a:spcPts val="600"/>
              </a:spcBef>
            </a:pPr>
            <a:r>
              <a:rPr lang="pap-029" sz="1900" b="1" noProof="0" dirty="0"/>
              <a:t>“ Primog</a:t>
            </a:r>
            <a:r>
              <a:rPr lang="pap-029" sz="1900" b="1" noProof="0" dirty="0">
                <a:latin typeface="Aptos" panose="020B0004020202020204" pitchFamily="34" charset="0"/>
              </a:rPr>
              <a:t>énito </a:t>
            </a:r>
            <a:r>
              <a:rPr lang="pap-029" sz="1900" b="1" noProof="0" dirty="0"/>
              <a:t>” ta nifik</a:t>
            </a:r>
            <a:r>
              <a:rPr lang="pap-029" sz="1900" b="1" noProof="0" dirty="0">
                <a:latin typeface="Aptos" panose="020B0004020202020204" pitchFamily="34" charset="0"/>
              </a:rPr>
              <a:t>á e promé engendrá</a:t>
            </a:r>
            <a:r>
              <a:rPr lang="pap-029" sz="1900" b="1" dirty="0">
                <a:latin typeface="Aptos" panose="020B0004020202020204" pitchFamily="34" charset="0"/>
              </a:rPr>
              <a:t>. Pesei, algun ta siña ku Hesus tabata e promé ser kreá dor di Dios</a:t>
            </a:r>
            <a:r>
              <a:rPr lang="pap-029" sz="1900" b="1" noProof="0" dirty="0"/>
              <a:t> ( Kol. 1:15). Pero, manera ta ku e t</a:t>
            </a:r>
            <a:r>
              <a:rPr lang="pap-029" sz="1900" b="1" noProof="0" dirty="0">
                <a:latin typeface="Aptos" panose="020B0004020202020204" pitchFamily="34" charset="0"/>
              </a:rPr>
              <a:t>érmino </a:t>
            </a:r>
            <a:r>
              <a:rPr lang="pap-029" sz="1900" b="1" noProof="0" dirty="0"/>
              <a:t>“ imagen ,” e palabra “ primog</a:t>
            </a:r>
            <a:r>
              <a:rPr lang="pap-029" sz="1900" b="1" noProof="0" dirty="0">
                <a:latin typeface="Aptos" panose="020B0004020202020204" pitchFamily="34" charset="0"/>
              </a:rPr>
              <a:t>énito </a:t>
            </a:r>
            <a:r>
              <a:rPr lang="pap-029" sz="1900" b="1" noProof="0" dirty="0"/>
              <a:t>” tin </a:t>
            </a:r>
            <a:r>
              <a:rPr lang="pap-029" sz="1900" b="1" dirty="0"/>
              <a:t>un nifikashon b</a:t>
            </a:r>
            <a:r>
              <a:rPr lang="pap-029" sz="1900" b="1" dirty="0">
                <a:latin typeface="Aptos" panose="020B0004020202020204" pitchFamily="34" charset="0"/>
              </a:rPr>
              <a:t>íbliko </a:t>
            </a:r>
            <a:r>
              <a:rPr lang="pap-029" sz="1900" b="1" dirty="0"/>
              <a:t>mas amplio. </a:t>
            </a:r>
            <a:endParaRPr lang="pap-029" sz="1900" b="1" noProof="0" dirty="0"/>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4984178"/>
            <a:ext cx="5947693" cy="1938992"/>
          </a:xfrm>
          <a:prstGeom prst="rect">
            <a:avLst/>
          </a:prstGeom>
          <a:noFill/>
        </p:spPr>
        <p:txBody>
          <a:bodyPr wrap="square">
            <a:spAutoFit/>
          </a:bodyPr>
          <a:lstStyle/>
          <a:p>
            <a:pPr>
              <a:spcBef>
                <a:spcPts val="600"/>
              </a:spcBef>
            </a:pPr>
            <a:r>
              <a:rPr lang="pap-029" sz="2000" b="1" noProof="0" dirty="0"/>
              <a:t>Pablo ta refer</a:t>
            </a:r>
            <a:r>
              <a:rPr lang="pap-029" sz="2000" b="1" noProof="0" dirty="0">
                <a:latin typeface="Aptos" panose="020B0004020202020204" pitchFamily="34" charset="0"/>
              </a:rPr>
              <a:t>í na e superioridat aki den Kolosensenan. Pa evitá kualkier duda tokante di </a:t>
            </a:r>
            <a:r>
              <a:rPr lang="pap-029" sz="2000" b="1" dirty="0">
                <a:latin typeface="Aptos" panose="020B0004020202020204" pitchFamily="34" charset="0"/>
              </a:rPr>
              <a:t>esaki su naturalesa,  ta atribuí dos kualidatnan divino na E</a:t>
            </a:r>
            <a:r>
              <a:rPr lang="pap-029" sz="2000" b="1" noProof="0" dirty="0"/>
              <a:t>: e kreashon di tur kos ku ta eksist</a:t>
            </a:r>
            <a:r>
              <a:rPr lang="pap-029" sz="2000" b="1" noProof="0" dirty="0">
                <a:latin typeface="Aptos" panose="020B0004020202020204" pitchFamily="34" charset="0"/>
              </a:rPr>
              <a:t>í </a:t>
            </a:r>
            <a:r>
              <a:rPr lang="pap-029" sz="2000" b="1" noProof="0" dirty="0"/>
              <a:t>( Kol. 1:16; Isa. 45:18); i  esaki su sosten ( Kol. 1:17; Salmo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2708728"/>
            <a:ext cx="6008865" cy="2246769"/>
          </a:xfrm>
          <a:prstGeom prst="rect">
            <a:avLst/>
          </a:prstGeom>
          <a:noFill/>
        </p:spPr>
        <p:txBody>
          <a:bodyPr wrap="square">
            <a:spAutoFit/>
          </a:bodyPr>
          <a:lstStyle/>
          <a:p>
            <a:pPr>
              <a:spcBef>
                <a:spcPts val="600"/>
              </a:spcBef>
            </a:pPr>
            <a:r>
              <a:rPr lang="pap-029" sz="2000" b="1" dirty="0"/>
              <a:t>Isaak tabata e primog</a:t>
            </a:r>
            <a:r>
              <a:rPr lang="pap-029" sz="2000" b="1" dirty="0">
                <a:latin typeface="Aptos" panose="020B0004020202020204" pitchFamily="34" charset="0"/>
              </a:rPr>
              <a:t>énito enbes di </a:t>
            </a:r>
            <a:r>
              <a:rPr lang="pap-029" sz="2000" b="1" dirty="0"/>
              <a:t>Ismael; Jak</a:t>
            </a:r>
            <a:r>
              <a:rPr lang="pap-029" sz="2000" b="1" dirty="0">
                <a:latin typeface="Aptos" panose="020B0004020202020204" pitchFamily="34" charset="0"/>
              </a:rPr>
              <a:t>ò</a:t>
            </a:r>
            <a:r>
              <a:rPr lang="pap-029" sz="2000" b="1" dirty="0"/>
              <a:t>b tabata e primog</a:t>
            </a:r>
            <a:r>
              <a:rPr lang="pap-029" sz="2000" b="1" dirty="0">
                <a:latin typeface="Aptos" panose="020B0004020202020204" pitchFamily="34" charset="0"/>
              </a:rPr>
              <a:t>énito enbes di Esau</a:t>
            </a:r>
            <a:r>
              <a:rPr lang="pap-029" sz="2000" b="1" dirty="0"/>
              <a:t>; Jos</a:t>
            </a:r>
            <a:r>
              <a:rPr lang="pap-029" sz="2000" b="1" dirty="0">
                <a:latin typeface="Aptos" panose="020B0004020202020204" pitchFamily="34" charset="0"/>
              </a:rPr>
              <a:t>é tabata e primogénito enbes di </a:t>
            </a:r>
            <a:r>
              <a:rPr lang="pap-029" sz="2000" b="1" dirty="0"/>
              <a:t>Ruben; David tabata e primog</a:t>
            </a:r>
            <a:r>
              <a:rPr lang="pap-029" sz="2000" b="1" dirty="0">
                <a:latin typeface="Aptos" panose="020B0004020202020204" pitchFamily="34" charset="0"/>
              </a:rPr>
              <a:t>énito enbes di </a:t>
            </a:r>
            <a:r>
              <a:rPr lang="pap-029" sz="2000" b="1" dirty="0"/>
              <a:t>Eliab ( Salmo 89:27). Nan tur tabata primog</a:t>
            </a:r>
            <a:r>
              <a:rPr lang="pap-029" sz="2000" b="1" dirty="0">
                <a:latin typeface="Aptos" panose="020B0004020202020204" pitchFamily="34" charset="0"/>
              </a:rPr>
              <a:t>énito pasombra nan tabatin e posishon preminente riba nan rumannan hòmber</a:t>
            </a:r>
            <a:r>
              <a:rPr lang="pap-029" sz="2000" b="1" dirty="0"/>
              <a:t>, no pasombra nan a nase prom</a:t>
            </a:r>
            <a:r>
              <a:rPr lang="pap-029" sz="2000" b="1" dirty="0">
                <a:latin typeface="Aptos" panose="020B0004020202020204" pitchFamily="34" charset="0"/>
              </a:rPr>
              <a:t>é</a:t>
            </a:r>
            <a:r>
              <a:rPr lang="pap-029" sz="2000" b="1" dirty="0"/>
              <a:t>.</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en-US" sz="4400" b="1" spc="300" noProof="0" dirty="0">
                <a:ln w="0"/>
                <a:solidFill>
                  <a:schemeClr val="bg2"/>
                </a:solidFill>
                <a:effectLst>
                  <a:innerShdw blurRad="63500" dist="50800" dir="13500000">
                    <a:srgbClr val="000000">
                      <a:alpha val="50000"/>
                    </a:srgbClr>
                  </a:innerShdw>
                </a:effectLst>
              </a:rPr>
              <a:t>E KABES DI E IGLESIA</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Y E ta e </a:t>
            </a:r>
            <a:r>
              <a:rPr lang="en-US" b="1" noProof="0"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kabes</a:t>
            </a:r>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di e </a:t>
            </a:r>
            <a:r>
              <a:rPr lang="en-US" b="1" noProof="0"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kurpa</a:t>
            </a:r>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e Iglesia ” </a:t>
            </a:r>
            <a:r>
              <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Kolosensenan</a:t>
            </a:r>
            <a:r>
              <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3170099"/>
          </a:xfrm>
          <a:prstGeom prst="rect">
            <a:avLst/>
          </a:prstGeom>
          <a:noFill/>
        </p:spPr>
        <p:txBody>
          <a:bodyPr wrap="square" rtlCol="0">
            <a:spAutoFit/>
          </a:bodyPr>
          <a:lstStyle/>
          <a:p>
            <a:pPr>
              <a:spcBef>
                <a:spcPts val="600"/>
              </a:spcBef>
            </a:pPr>
            <a:r>
              <a:rPr lang="pap-029" sz="2000" b="1" dirty="0"/>
              <a:t>Den algun idiomanan ( manera Catal</a:t>
            </a:r>
            <a:r>
              <a:rPr lang="pap-029" sz="2000" b="1" dirty="0">
                <a:latin typeface="Aptos" panose="020B0004020202020204" pitchFamily="34" charset="0"/>
              </a:rPr>
              <a:t>á</a:t>
            </a:r>
            <a:r>
              <a:rPr lang="pap-029" sz="2000" b="1" dirty="0"/>
              <a:t>n </a:t>
            </a:r>
            <a:r>
              <a:rPr lang="pap-029" sz="2000" b="1" dirty="0">
                <a:latin typeface="Aptos" panose="020B0004020202020204" pitchFamily="34" charset="0"/>
              </a:rPr>
              <a:t>òf I</a:t>
            </a:r>
            <a:r>
              <a:rPr lang="pap-029" sz="2000" b="1" dirty="0"/>
              <a:t>ngles) e palabra “ kabes ” tambe ta w</a:t>
            </a:r>
            <a:r>
              <a:rPr lang="pap-029" sz="2000" b="1" dirty="0">
                <a:latin typeface="Aptos" panose="020B0004020202020204" pitchFamily="34" charset="0"/>
              </a:rPr>
              <a:t>òrdu tradusí komo </a:t>
            </a:r>
            <a:r>
              <a:rPr lang="pap-029" sz="2000" b="1" dirty="0"/>
              <a:t>“ hefe” </a:t>
            </a:r>
            <a:r>
              <a:rPr lang="pap-029" sz="2000" b="1" dirty="0">
                <a:latin typeface="Aptos" panose="020B0004020202020204" pitchFamily="34" charset="0"/>
              </a:rPr>
              <a:t>òf </a:t>
            </a:r>
            <a:r>
              <a:rPr lang="pap-029" sz="2000" b="1" dirty="0"/>
              <a:t>“ prinsipal,” pasombra esei ta e nifikashon metaf</a:t>
            </a:r>
            <a:r>
              <a:rPr lang="pap-029" sz="2000" b="1" dirty="0">
                <a:latin typeface="Aptos" panose="020B0004020202020204" pitchFamily="34" charset="0"/>
              </a:rPr>
              <a:t>óriko di </a:t>
            </a:r>
            <a:r>
              <a:rPr lang="pap-029" sz="2000" b="1" dirty="0"/>
              <a:t>“ kabes.” Esaki ta tambe e kaso na Hebreo. Por eh</a:t>
            </a:r>
            <a:r>
              <a:rPr lang="pap-029" sz="2000" b="1" dirty="0">
                <a:latin typeface="Aptos" panose="020B0004020202020204" pitchFamily="34" charset="0"/>
              </a:rPr>
              <a:t>èmpel, </a:t>
            </a:r>
            <a:r>
              <a:rPr lang="pap-029" sz="2000" b="1" dirty="0"/>
              <a:t>“ apunt</a:t>
            </a:r>
            <a:r>
              <a:rPr lang="pap-029" sz="2000" b="1" dirty="0">
                <a:latin typeface="Aptos" panose="020B0004020202020204" pitchFamily="34" charset="0"/>
              </a:rPr>
              <a:t>á(nombra) pa nan mes un hefe </a:t>
            </a:r>
            <a:r>
              <a:rPr lang="pap-029" sz="2000" b="1" dirty="0"/>
              <a:t>” ( Oseas 1:11 </a:t>
            </a:r>
            <a:r>
              <a:rPr lang="pap-029" sz="1600" b="1" dirty="0"/>
              <a:t>NKJV</a:t>
            </a:r>
            <a:r>
              <a:rPr lang="pap-029" sz="2000" b="1" dirty="0"/>
              <a:t>) mester w</a:t>
            </a:r>
            <a:r>
              <a:rPr lang="pap-029" sz="2000" b="1" dirty="0">
                <a:latin typeface="Aptos" panose="020B0004020202020204" pitchFamily="34" charset="0"/>
              </a:rPr>
              <a:t>òrdu tradusí komo </a:t>
            </a:r>
            <a:r>
              <a:rPr lang="pap-029" sz="2000" b="1" dirty="0"/>
              <a:t>“ nan lo nombra un lider ” (</a:t>
            </a:r>
            <a:r>
              <a:rPr lang="pap-029" sz="1600" b="1" dirty="0"/>
              <a:t>NIV</a:t>
            </a:r>
            <a:r>
              <a:rPr lang="pap-029" sz="2000" b="1" dirty="0"/>
              <a:t>).</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1959320750"/>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347573"/>
            <a:ext cx="4416358" cy="1261884"/>
          </a:xfrm>
          <a:prstGeom prst="rect">
            <a:avLst/>
          </a:prstGeom>
          <a:noFill/>
        </p:spPr>
        <p:txBody>
          <a:bodyPr wrap="square">
            <a:spAutoFit/>
          </a:bodyPr>
          <a:lstStyle/>
          <a:p>
            <a:pPr>
              <a:spcBef>
                <a:spcPts val="600"/>
              </a:spcBef>
            </a:pPr>
            <a:r>
              <a:rPr lang="pap-029" sz="1900" b="1" dirty="0"/>
              <a:t>Pero Pablo tambe ta agreg</a:t>
            </a:r>
            <a:r>
              <a:rPr lang="pap-029" sz="1900" b="1" dirty="0">
                <a:latin typeface="Aptos" panose="020B0004020202020204" pitchFamily="34" charset="0"/>
              </a:rPr>
              <a:t>á un nifikahon metafóriko na e kurpa. Si Kristu ta e kabes, nos </a:t>
            </a:r>
            <a:r>
              <a:rPr lang="pap-029" sz="1900" b="1" dirty="0"/>
              <a:t>— e Iglesia —ta e kurpa. For di e idea aki e ta sigui esei</a:t>
            </a:r>
            <a:r>
              <a:rPr lang="en-US" sz="1900" b="1" noProof="0" dirty="0"/>
              <a:t>:</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365367"/>
            <a:ext cx="4416358" cy="1015663"/>
          </a:xfrm>
          <a:prstGeom prst="rect">
            <a:avLst/>
          </a:prstGeom>
          <a:noFill/>
        </p:spPr>
        <p:txBody>
          <a:bodyPr wrap="square">
            <a:spAutoFit/>
          </a:bodyPr>
          <a:lstStyle/>
          <a:p>
            <a:pPr>
              <a:spcBef>
                <a:spcPts val="600"/>
              </a:spcBef>
            </a:pPr>
            <a:r>
              <a:rPr lang="pap-029" sz="2000" b="1" dirty="0"/>
              <a:t>Esaki ta tambe e sentido den kual Pablo ta huza e palabra aki ora  ku </a:t>
            </a:r>
            <a:r>
              <a:rPr lang="pap-029" sz="2000" b="1" dirty="0">
                <a:latin typeface="Aptos" panose="020B0004020202020204" pitchFamily="34" charset="0"/>
              </a:rPr>
              <a:t>é ta apliká esaki na Kristu</a:t>
            </a:r>
            <a:r>
              <a:rPr lang="pap-029" sz="2000" b="1" dirty="0"/>
              <a:t> ( Kol.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n-US" sz="4800" b="1" kern="2000" spc="700" dirty="0">
                <a:ln w="13462">
                  <a:noFill/>
                  <a:prstDash val="solid"/>
                </a:ln>
                <a:solidFill>
                  <a:schemeClr val="accent4">
                    <a:lumMod val="75000"/>
                  </a:schemeClr>
                </a:solidFill>
                <a:effectLst>
                  <a:outerShdw dist="38100" dir="2700000" algn="bl" rotWithShape="0">
                    <a:srgbClr val="663300"/>
                  </a:outerShdw>
                </a:effectLst>
              </a:rPr>
              <a:t>E PRINSIPIO </a:t>
            </a:r>
            <a:endParaRPr lang="en-US" sz="4800" b="1" kern="2000" spc="700" noProof="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pap-029" b="1" dirty="0">
                <a:solidFill>
                  <a:srgbClr val="8A4500"/>
                </a:solidFill>
                <a:latin typeface="Comic Sans MS" panose="030F0702030302020204" pitchFamily="66" charset="0"/>
              </a:rPr>
              <a:t>““E ta e prinsipio i e promé yu for di e mortonan, pa den tur kos e por tin e supremasia.” </a:t>
            </a:r>
          </a:p>
          <a:p>
            <a:pPr algn="ctr"/>
            <a:r>
              <a:rPr lang="pap-029" b="1" dirty="0">
                <a:solidFill>
                  <a:srgbClr val="8A4500"/>
                </a:solidFill>
                <a:latin typeface="Comic Sans MS" panose="030F0702030302020204" pitchFamily="66" charset="0"/>
              </a:rPr>
              <a:t>(Kolosensenan</a:t>
            </a:r>
            <a:r>
              <a:rPr lang="pap-029" sz="1400" b="1" noProof="0" dirty="0">
                <a:solidFill>
                  <a:srgbClr val="8A4500"/>
                </a:solidFill>
                <a:latin typeface="Comic Sans MS" panose="030F0702030302020204" pitchFamily="66" charset="0"/>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631216"/>
          </a:xfrm>
          <a:prstGeom prst="rect">
            <a:avLst/>
          </a:prstGeom>
          <a:noFill/>
        </p:spPr>
        <p:txBody>
          <a:bodyPr wrap="square" rtlCol="0">
            <a:spAutoFit/>
          </a:bodyPr>
          <a:lstStyle/>
          <a:p>
            <a:pPr>
              <a:spcBef>
                <a:spcPts val="600"/>
              </a:spcBef>
            </a:pPr>
            <a:r>
              <a:rPr lang="pap-029" sz="2000" b="1" dirty="0"/>
              <a:t>E palabra tradusí komo “kuminsamentu” ta archē (ἀρχή), un palabra griego ku ta nifiká kuminsamentu, orígen, promé kousa òf prinsipio, pero tambe ta nifiká gobernante, poder, outoridat òf prinsipado, dependiendo pa gran parti di e konteksto.</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6" y="5077654"/>
            <a:ext cx="6315277" cy="1631216"/>
          </a:xfrm>
          <a:prstGeom prst="rect">
            <a:avLst/>
          </a:prstGeom>
          <a:noFill/>
        </p:spPr>
        <p:txBody>
          <a:bodyPr wrap="square">
            <a:spAutoFit/>
          </a:bodyPr>
          <a:lstStyle/>
          <a:p>
            <a:pPr>
              <a:spcBef>
                <a:spcPts val="600"/>
              </a:spcBef>
            </a:pPr>
            <a:r>
              <a:rPr lang="pap-029" sz="2000" b="1" dirty="0"/>
              <a:t>Pablo ta insertá e título “e primogénito for di entre e mortonan” aki (aunke Hesus no tabata e promé ku a ser resusitá, sino Moises). Su viktoria riba morto ta nifiká tambe su viktoria riba piká i su poder pa rekreá nos den su imágen.</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3201772"/>
            <a:ext cx="6315278" cy="1631216"/>
          </a:xfrm>
          <a:prstGeom prst="rect">
            <a:avLst/>
          </a:prstGeom>
          <a:noFill/>
        </p:spPr>
        <p:txBody>
          <a:bodyPr wrap="square">
            <a:spAutoFit/>
          </a:bodyPr>
          <a:lstStyle/>
          <a:p>
            <a:pPr>
              <a:spcBef>
                <a:spcPts val="600"/>
              </a:spcBef>
            </a:pPr>
            <a:r>
              <a:rPr lang="pap-029" sz="2000" b="1" dirty="0"/>
              <a:t>Nos por bisa ku e palabra aki, apliká na Kristu, por tin tur e nifikashonnan aki (Kol. 1:18). Hesus ta e orígen di tur kos [e imágen di Dios], e motibu pakiko tur kos a wòrdu kreá [e promé yu di kreashon], e gobernante supremo [e kabes]. Tur esaki ta dun’é preeminensia.</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 REKONSILIAD</a:t>
            </a:r>
            <a:r>
              <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ptos" panose="020B0004020202020204" pitchFamily="34" charset="0"/>
              </a:rPr>
              <a:t>Ó</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dor</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di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djE</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pa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rekonsiliá</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kunE</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mes</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tur kos, sea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kosnan</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riba</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tera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òf</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kosnan</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den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shelu</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dor</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di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hasi</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pas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dor</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di Su sanger,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dramá</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riba</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e </a:t>
            </a:r>
            <a:r>
              <a:rPr lang="en-US"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krus</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 </a:t>
            </a:r>
            <a:r>
              <a:rPr lang="en-US" sz="14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Kolosensenan</a:t>
            </a:r>
            <a:r>
              <a:rPr lang="en-US" sz="14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938992"/>
          </a:xfrm>
          <a:prstGeom prst="rect">
            <a:avLst/>
          </a:prstGeom>
          <a:noFill/>
        </p:spPr>
        <p:txBody>
          <a:bodyPr wrap="square">
            <a:spAutoFit/>
          </a:bodyPr>
          <a:lstStyle/>
          <a:p>
            <a:pPr>
              <a:spcBef>
                <a:spcPts val="600"/>
              </a:spcBef>
            </a:pPr>
            <a:r>
              <a:rPr lang="pap-029" sz="2000" b="1" noProof="0" dirty="0"/>
              <a:t>Loke Hesus a hasi a result</a:t>
            </a:r>
            <a:r>
              <a:rPr lang="pap-029" sz="2000" b="1" noProof="0" dirty="0">
                <a:latin typeface="Aptos" panose="020B0004020202020204" pitchFamily="34" charset="0"/>
              </a:rPr>
              <a:t>á den E tumando e promé lugá den tur kos. </a:t>
            </a:r>
            <a:r>
              <a:rPr lang="pap-029" sz="2000" b="1" noProof="0" dirty="0"/>
              <a:t> Segun Pablo, Kristu ta digno di tur e t</a:t>
            </a:r>
            <a:r>
              <a:rPr lang="pap-029" sz="2000" b="1" noProof="0" dirty="0">
                <a:latin typeface="Aptos" panose="020B0004020202020204" pitchFamily="34" charset="0"/>
              </a:rPr>
              <a:t>ítulonan aki</a:t>
            </a:r>
            <a:r>
              <a:rPr lang="pap-029" sz="2000" b="1" noProof="0" dirty="0"/>
              <a:t> “ pasombra Dios </a:t>
            </a:r>
            <a:r>
              <a:rPr lang="pap-029" sz="2000" b="1" dirty="0"/>
              <a:t>tabata satisfecho pa tin tur Su plenitut biba den djE </a:t>
            </a:r>
            <a:r>
              <a:rPr lang="pap-029" sz="2000" b="1" noProof="0" dirty="0"/>
              <a:t>” ( Kolosensenan 1:19). Den otro palabra, </a:t>
            </a:r>
            <a:r>
              <a:rPr lang="pap-029" sz="2000" b="1" dirty="0"/>
              <a:t>Hesus tabata kompletamente(totalmente) Dios i</a:t>
            </a:r>
            <a:r>
              <a:rPr lang="pap-029" sz="2000" b="1" noProof="0" dirty="0"/>
              <a:t>  kompletamente humano.  “ Nos a mira Su gloria, […] yen di grasia i b</a:t>
            </a:r>
            <a:r>
              <a:rPr lang="pap-029" sz="2000" b="1" noProof="0" dirty="0">
                <a:latin typeface="Aptos" panose="020B0004020202020204" pitchFamily="34" charset="0"/>
              </a:rPr>
              <a:t>èrdat </a:t>
            </a:r>
            <a:r>
              <a:rPr lang="pap-029" sz="2000" b="1" noProof="0" dirty="0"/>
              <a:t>” (</a:t>
            </a:r>
            <a:r>
              <a:rPr lang="pap-029" sz="2000" b="1" dirty="0"/>
              <a:t>Juan </a:t>
            </a:r>
            <a:r>
              <a:rPr lang="pap-029" b="1" noProof="0" dirty="0"/>
              <a:t>1:14).</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975280"/>
            <a:ext cx="4535057" cy="1323439"/>
          </a:xfrm>
          <a:prstGeom prst="rect">
            <a:avLst/>
          </a:prstGeom>
          <a:noFill/>
        </p:spPr>
        <p:txBody>
          <a:bodyPr wrap="square">
            <a:spAutoFit/>
          </a:bodyPr>
          <a:lstStyle/>
          <a:p>
            <a:pPr>
              <a:spcBef>
                <a:spcPts val="600"/>
              </a:spcBef>
            </a:pPr>
            <a:r>
              <a:rPr lang="pap-029" sz="2000" b="1" noProof="0" dirty="0"/>
              <a:t>Nos lo por komprend</a:t>
            </a:r>
            <a:r>
              <a:rPr lang="pap-029" sz="2000" b="1" noProof="0" dirty="0">
                <a:latin typeface="Aptos" panose="020B0004020202020204" pitchFamily="34" charset="0"/>
              </a:rPr>
              <a:t>é ku El a rekonsiliá na Dios </a:t>
            </a:r>
            <a:r>
              <a:rPr lang="pap-029" sz="2000" b="1" noProof="0" dirty="0"/>
              <a:t>“ e kosnan riba tera.” Pero kon El a </a:t>
            </a:r>
            <a:r>
              <a:rPr lang="pap-029" sz="2000" b="1" dirty="0"/>
              <a:t>rekonsili</a:t>
            </a:r>
            <a:r>
              <a:rPr lang="pap-029" sz="2000" b="1" dirty="0">
                <a:latin typeface="Aptos" panose="020B0004020202020204" pitchFamily="34" charset="0"/>
              </a:rPr>
              <a:t>á</a:t>
            </a:r>
            <a:r>
              <a:rPr lang="pap-029" sz="2000" b="1" noProof="0" dirty="0"/>
              <a:t> na Su mes esnan ku ta den shelu?</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238886"/>
            <a:ext cx="8451654" cy="707886"/>
          </a:xfrm>
          <a:prstGeom prst="rect">
            <a:avLst/>
          </a:prstGeom>
          <a:noFill/>
        </p:spPr>
        <p:txBody>
          <a:bodyPr wrap="square">
            <a:spAutoFit/>
          </a:bodyPr>
          <a:lstStyle/>
          <a:p>
            <a:pPr>
              <a:spcBef>
                <a:spcPts val="600"/>
              </a:spcBef>
            </a:pPr>
            <a:r>
              <a:rPr lang="pap-029" sz="2000" b="1" noProof="0" dirty="0"/>
              <a:t>Dor di muri riba e krus i  lanta atrobe, </a:t>
            </a:r>
            <a:r>
              <a:rPr lang="pap-029" sz="2000" b="1" dirty="0"/>
              <a:t>Hesus a kumpli ku e rekerimentunan nesesario pa rekonsili</a:t>
            </a:r>
            <a:r>
              <a:rPr lang="pap-029" sz="2000" b="1" dirty="0">
                <a:latin typeface="Aptos" panose="020B0004020202020204" pitchFamily="34" charset="0"/>
              </a:rPr>
              <a:t>á humanidat ku Dios </a:t>
            </a:r>
            <a:r>
              <a:rPr lang="pap-029" sz="2000" b="1" noProof="0" dirty="0"/>
              <a:t>( Kol.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631216"/>
          </a:xfrm>
          <a:prstGeom prst="rect">
            <a:avLst/>
          </a:prstGeom>
          <a:noFill/>
        </p:spPr>
        <p:txBody>
          <a:bodyPr wrap="square">
            <a:spAutoFit/>
          </a:bodyPr>
          <a:lstStyle/>
          <a:p>
            <a:pPr>
              <a:spcBef>
                <a:spcPts val="600"/>
              </a:spcBef>
            </a:pPr>
            <a:r>
              <a:rPr lang="pap-029" sz="2000" b="1" dirty="0"/>
              <a:t>E universo kompleto tabata kapas pa mira klaramente e naturalesa di maldat. Asina, e karakter di Dios ta w</a:t>
            </a:r>
            <a:r>
              <a:rPr lang="pap-029" sz="2000" b="1" dirty="0">
                <a:latin typeface="Aptos" panose="020B0004020202020204" pitchFamily="34" charset="0"/>
              </a:rPr>
              <a:t>òrdu hustifiká tantu den Shelu i</a:t>
            </a:r>
            <a:r>
              <a:rPr lang="pap-029" sz="2000" b="1" dirty="0"/>
              <a:t>  riba Tera.</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spcBef>
                <a:spcPts val="600"/>
              </a:spcBef>
            </a:pPr>
            <a:r>
              <a:rPr lang="en-US" sz="2600" b="1" noProof="0" dirty="0">
                <a:solidFill>
                  <a:srgbClr val="321547"/>
                </a:solidFill>
                <a:latin typeface="Constantia" panose="02030602050306030303" pitchFamily="18" charset="0"/>
              </a:rPr>
              <a:t>“</a:t>
            </a:r>
            <a:r>
              <a:rPr lang="en-US" sz="2600" b="1" noProof="0" dirty="0" err="1">
                <a:solidFill>
                  <a:srgbClr val="321547"/>
                </a:solidFill>
                <a:latin typeface="Constantia" panose="02030602050306030303" pitchFamily="18" charset="0"/>
              </a:rPr>
              <a:t>Hesus</a:t>
            </a:r>
            <a:r>
              <a:rPr lang="en-US" sz="2600" b="1" noProof="0" dirty="0">
                <a:solidFill>
                  <a:srgbClr val="321547"/>
                </a:solidFill>
                <a:latin typeface="Constantia" panose="02030602050306030303" pitchFamily="18" charset="0"/>
              </a:rPr>
              <a:t> tabata e </a:t>
            </a:r>
            <a:r>
              <a:rPr lang="en-US" sz="2600" b="1" noProof="0" dirty="0" err="1">
                <a:solidFill>
                  <a:srgbClr val="321547"/>
                </a:solidFill>
                <a:latin typeface="Constantia" panose="02030602050306030303" pitchFamily="18" charset="0"/>
              </a:rPr>
              <a:t>mahestat</a:t>
            </a:r>
            <a:r>
              <a:rPr lang="en-US" sz="2600" b="1" noProof="0" dirty="0">
                <a:solidFill>
                  <a:srgbClr val="321547"/>
                </a:solidFill>
                <a:latin typeface="Constantia" panose="02030602050306030303" pitchFamily="18" charset="0"/>
              </a:rPr>
              <a:t> di </a:t>
            </a:r>
            <a:r>
              <a:rPr lang="en-US" sz="2600" b="1" noProof="0" dirty="0" err="1">
                <a:solidFill>
                  <a:srgbClr val="321547"/>
                </a:solidFill>
                <a:latin typeface="Constantia" panose="02030602050306030303" pitchFamily="18" charset="0"/>
              </a:rPr>
              <a:t>shelu</a:t>
            </a:r>
            <a:r>
              <a:rPr lang="en-US" sz="2600" b="1" noProof="0" dirty="0">
                <a:solidFill>
                  <a:srgbClr val="321547"/>
                </a:solidFill>
                <a:latin typeface="Constantia" panose="02030602050306030303" pitchFamily="18" charset="0"/>
              </a:rPr>
              <a:t>, e </a:t>
            </a:r>
            <a:r>
              <a:rPr lang="en-US" sz="2600" b="1" noProof="0" dirty="0" err="1">
                <a:solidFill>
                  <a:srgbClr val="321547"/>
                </a:solidFill>
                <a:latin typeface="Constantia" panose="02030602050306030303" pitchFamily="18" charset="0"/>
              </a:rPr>
              <a:t>komandante</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stimá</a:t>
            </a:r>
            <a:r>
              <a:rPr lang="en-US" sz="2600" b="1" noProof="0" dirty="0">
                <a:solidFill>
                  <a:srgbClr val="321547"/>
                </a:solidFill>
                <a:latin typeface="Constantia" panose="02030602050306030303" pitchFamily="18" charset="0"/>
              </a:rPr>
              <a:t> di e </a:t>
            </a:r>
            <a:r>
              <a:rPr lang="en-US" sz="2600" b="1" noProof="0" dirty="0" err="1">
                <a:solidFill>
                  <a:srgbClr val="321547"/>
                </a:solidFill>
                <a:latin typeface="Constantia" panose="02030602050306030303" pitchFamily="18" charset="0"/>
              </a:rPr>
              <a:t>angelnan</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kende</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tabatin</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delisia</a:t>
            </a:r>
            <a:r>
              <a:rPr lang="en-US" sz="2600" b="1" noProof="0" dirty="0">
                <a:solidFill>
                  <a:srgbClr val="321547"/>
                </a:solidFill>
                <a:latin typeface="Constantia" panose="02030602050306030303" pitchFamily="18" charset="0"/>
              </a:rPr>
              <a:t> pa </a:t>
            </a:r>
            <a:r>
              <a:rPr lang="en-US" sz="2600" b="1" noProof="0" dirty="0" err="1">
                <a:solidFill>
                  <a:srgbClr val="321547"/>
                </a:solidFill>
                <a:latin typeface="Constantia" panose="02030602050306030303" pitchFamily="18" charset="0"/>
              </a:rPr>
              <a:t>hasi</a:t>
            </a:r>
            <a:r>
              <a:rPr lang="en-US" sz="2600" b="1" noProof="0" dirty="0">
                <a:solidFill>
                  <a:srgbClr val="321547"/>
                </a:solidFill>
                <a:latin typeface="Constantia" panose="02030602050306030303" pitchFamily="18" charset="0"/>
              </a:rPr>
              <a:t> Su </a:t>
            </a:r>
            <a:r>
              <a:rPr lang="en-US" sz="2600" b="1" noProof="0" dirty="0" err="1">
                <a:solidFill>
                  <a:srgbClr val="321547"/>
                </a:solidFill>
                <a:latin typeface="Constantia" panose="02030602050306030303" pitchFamily="18" charset="0"/>
              </a:rPr>
              <a:t>plaser</a:t>
            </a:r>
            <a:r>
              <a:rPr lang="en-US" sz="2600" b="1" noProof="0" dirty="0">
                <a:solidFill>
                  <a:srgbClr val="321547"/>
                </a:solidFill>
                <a:latin typeface="Constantia" panose="02030602050306030303" pitchFamily="18" charset="0"/>
              </a:rPr>
              <a:t>. E tabata </a:t>
            </a:r>
            <a:r>
              <a:rPr lang="en-US" sz="2600" b="1" noProof="0" dirty="0" err="1">
                <a:solidFill>
                  <a:srgbClr val="321547"/>
                </a:solidFill>
                <a:latin typeface="Constantia" panose="02030602050306030303" pitchFamily="18" charset="0"/>
              </a:rPr>
              <a:t>unu</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ku</a:t>
            </a:r>
            <a:r>
              <a:rPr lang="en-US" sz="2600" b="1" noProof="0" dirty="0">
                <a:solidFill>
                  <a:srgbClr val="321547"/>
                </a:solidFill>
                <a:latin typeface="Constantia" panose="02030602050306030303" pitchFamily="18" charset="0"/>
              </a:rPr>
              <a:t> Dios, “ den e </a:t>
            </a:r>
            <a:r>
              <a:rPr lang="en-US" sz="2600" b="1" noProof="0" dirty="0" err="1">
                <a:solidFill>
                  <a:srgbClr val="321547"/>
                </a:solidFill>
                <a:latin typeface="Constantia" panose="02030602050306030303" pitchFamily="18" charset="0"/>
              </a:rPr>
              <a:t>skochi</a:t>
            </a:r>
            <a:r>
              <a:rPr lang="en-US" sz="2600" b="1" noProof="0" dirty="0">
                <a:solidFill>
                  <a:srgbClr val="321547"/>
                </a:solidFill>
                <a:latin typeface="Constantia" panose="02030602050306030303" pitchFamily="18" charset="0"/>
              </a:rPr>
              <a:t> de e Tata ” (Juan 1:18), </a:t>
            </a:r>
            <a:r>
              <a:rPr lang="en-US" sz="2600" b="1" noProof="0" dirty="0" err="1">
                <a:solidFill>
                  <a:srgbClr val="321547"/>
                </a:solidFill>
                <a:latin typeface="Constantia" panose="02030602050306030303" pitchFamily="18" charset="0"/>
              </a:rPr>
              <a:t>tòg</a:t>
            </a:r>
            <a:r>
              <a:rPr lang="en-US" sz="2600" b="1" noProof="0" dirty="0">
                <a:solidFill>
                  <a:srgbClr val="321547"/>
                </a:solidFill>
                <a:latin typeface="Constantia" panose="02030602050306030303" pitchFamily="18" charset="0"/>
              </a:rPr>
              <a:t> E no a </a:t>
            </a:r>
            <a:r>
              <a:rPr lang="en-US" sz="2600" b="1" noProof="0" dirty="0" err="1">
                <a:solidFill>
                  <a:srgbClr val="321547"/>
                </a:solidFill>
                <a:latin typeface="Constantia" panose="02030602050306030303" pitchFamily="18" charset="0"/>
              </a:rPr>
              <a:t>pensa</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esaki</a:t>
            </a:r>
            <a:r>
              <a:rPr lang="en-US" sz="2600" b="1" noProof="0" dirty="0">
                <a:solidFill>
                  <a:srgbClr val="321547"/>
                </a:solidFill>
                <a:latin typeface="Constantia" panose="02030602050306030303" pitchFamily="18" charset="0"/>
              </a:rPr>
              <a:t> un kos pa </a:t>
            </a:r>
            <a:r>
              <a:rPr lang="en-US" sz="2600" b="1" dirty="0" err="1">
                <a:solidFill>
                  <a:srgbClr val="321547"/>
                </a:solidFill>
                <a:latin typeface="Constantia" panose="02030602050306030303" pitchFamily="18" charset="0"/>
              </a:rPr>
              <a:t>wòrdu</a:t>
            </a:r>
            <a:r>
              <a:rPr lang="en-US" sz="2600" b="1" dirty="0">
                <a:solidFill>
                  <a:srgbClr val="321547"/>
                </a:solidFill>
                <a:latin typeface="Constantia" panose="02030602050306030303" pitchFamily="18" charset="0"/>
              </a:rPr>
              <a:t> </a:t>
            </a:r>
            <a:r>
              <a:rPr lang="en-US" sz="2600" b="1" dirty="0" err="1">
                <a:solidFill>
                  <a:srgbClr val="321547"/>
                </a:solidFill>
                <a:latin typeface="Constantia" panose="02030602050306030303" pitchFamily="18" charset="0"/>
              </a:rPr>
              <a:t>deseá</a:t>
            </a:r>
            <a:r>
              <a:rPr lang="en-US" sz="2600" b="1" noProof="0" dirty="0">
                <a:solidFill>
                  <a:srgbClr val="321547"/>
                </a:solidFill>
                <a:latin typeface="Constantia" panose="02030602050306030303" pitchFamily="18" charset="0"/>
              </a:rPr>
              <a:t> pa ta </a:t>
            </a:r>
            <a:r>
              <a:rPr lang="en-US" sz="2600" b="1" noProof="0" dirty="0" err="1">
                <a:solidFill>
                  <a:srgbClr val="321547"/>
                </a:solidFill>
                <a:latin typeface="Constantia" panose="02030602050306030303" pitchFamily="18" charset="0"/>
              </a:rPr>
              <a:t>igual</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ku</a:t>
            </a:r>
            <a:r>
              <a:rPr lang="en-US" sz="2600" b="1" noProof="0" dirty="0">
                <a:solidFill>
                  <a:srgbClr val="321547"/>
                </a:solidFill>
                <a:latin typeface="Constantia" panose="02030602050306030303" pitchFamily="18" charset="0"/>
              </a:rPr>
              <a:t> Dios </a:t>
            </a:r>
            <a:r>
              <a:rPr lang="en-US" sz="2600" b="1" noProof="0" dirty="0" err="1">
                <a:solidFill>
                  <a:srgbClr val="321547"/>
                </a:solidFill>
                <a:latin typeface="Constantia" panose="02030602050306030303" pitchFamily="18" charset="0"/>
              </a:rPr>
              <a:t>mientras</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ku</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hende</a:t>
            </a:r>
            <a:r>
              <a:rPr lang="en-US" sz="2600" b="1" noProof="0" dirty="0">
                <a:solidFill>
                  <a:srgbClr val="321547"/>
                </a:solidFill>
                <a:latin typeface="Constantia" panose="02030602050306030303" pitchFamily="18" charset="0"/>
              </a:rPr>
              <a:t> tabata </a:t>
            </a:r>
            <a:r>
              <a:rPr lang="en-US" sz="2600" b="1" noProof="0" dirty="0" err="1">
                <a:solidFill>
                  <a:srgbClr val="321547"/>
                </a:solidFill>
                <a:latin typeface="Constantia" panose="02030602050306030303" pitchFamily="18" charset="0"/>
              </a:rPr>
              <a:t>pèrdí</a:t>
            </a:r>
            <a:r>
              <a:rPr lang="en-US" sz="2600" b="1" noProof="0" dirty="0">
                <a:solidFill>
                  <a:srgbClr val="321547"/>
                </a:solidFill>
                <a:latin typeface="Constantia" panose="02030602050306030303" pitchFamily="18" charset="0"/>
              </a:rPr>
              <a:t> den </a:t>
            </a:r>
            <a:r>
              <a:rPr lang="en-US" sz="2600" b="1" noProof="0" dirty="0" err="1">
                <a:solidFill>
                  <a:srgbClr val="321547"/>
                </a:solidFill>
                <a:latin typeface="Constantia" panose="02030602050306030303" pitchFamily="18" charset="0"/>
              </a:rPr>
              <a:t>piká</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i</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miseria</a:t>
            </a:r>
            <a:r>
              <a:rPr lang="en-US" sz="2600" b="1" noProof="0" dirty="0">
                <a:solidFill>
                  <a:srgbClr val="321547"/>
                </a:solidFill>
                <a:latin typeface="Constantia" panose="02030602050306030303" pitchFamily="18" charset="0"/>
              </a:rPr>
              <a:t>. El a </a:t>
            </a:r>
            <a:r>
              <a:rPr lang="en-US" sz="2600" b="1" noProof="0" dirty="0" err="1">
                <a:solidFill>
                  <a:srgbClr val="321547"/>
                </a:solidFill>
                <a:latin typeface="Constantia" panose="02030602050306030303" pitchFamily="18" charset="0"/>
              </a:rPr>
              <a:t>baha</a:t>
            </a:r>
            <a:r>
              <a:rPr lang="en-US" sz="2600" b="1" noProof="0" dirty="0">
                <a:solidFill>
                  <a:srgbClr val="321547"/>
                </a:solidFill>
                <a:latin typeface="Constantia" panose="02030602050306030303" pitchFamily="18" charset="0"/>
              </a:rPr>
              <a:t> for di Su </a:t>
            </a:r>
            <a:r>
              <a:rPr lang="en-US" sz="2600" b="1" noProof="0" dirty="0" err="1">
                <a:solidFill>
                  <a:srgbClr val="321547"/>
                </a:solidFill>
                <a:latin typeface="Constantia" panose="02030602050306030303" pitchFamily="18" charset="0"/>
              </a:rPr>
              <a:t>trono</a:t>
            </a:r>
            <a:r>
              <a:rPr lang="en-US" sz="2600" b="1" noProof="0" dirty="0">
                <a:solidFill>
                  <a:srgbClr val="321547"/>
                </a:solidFill>
                <a:latin typeface="Constantia" panose="02030602050306030303" pitchFamily="18" charset="0"/>
              </a:rPr>
              <a:t>, El a </a:t>
            </a:r>
            <a:r>
              <a:rPr lang="en-US" sz="2600" b="1" noProof="0" dirty="0" err="1">
                <a:solidFill>
                  <a:srgbClr val="321547"/>
                </a:solidFill>
                <a:latin typeface="Constantia" panose="02030602050306030303" pitchFamily="18" charset="0"/>
              </a:rPr>
              <a:t>laga</a:t>
            </a:r>
            <a:r>
              <a:rPr lang="en-US" sz="2600" b="1" noProof="0" dirty="0">
                <a:solidFill>
                  <a:srgbClr val="321547"/>
                </a:solidFill>
                <a:latin typeface="Constantia" panose="02030602050306030303" pitchFamily="18" charset="0"/>
              </a:rPr>
              <a:t> Su korona </a:t>
            </a:r>
            <a:r>
              <a:rPr lang="en-US" sz="2600" b="1" noProof="0" dirty="0" err="1">
                <a:solidFill>
                  <a:srgbClr val="321547"/>
                </a:solidFill>
                <a:latin typeface="Constantia" panose="02030602050306030303" pitchFamily="18" charset="0"/>
              </a:rPr>
              <a:t>i</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septer</a:t>
            </a:r>
            <a:r>
              <a:rPr lang="en-US" sz="2600" b="1" noProof="0" dirty="0">
                <a:solidFill>
                  <a:srgbClr val="321547"/>
                </a:solidFill>
                <a:latin typeface="Constantia" panose="02030602050306030303" pitchFamily="18" charset="0"/>
              </a:rPr>
              <a:t> real, </a:t>
            </a:r>
            <a:r>
              <a:rPr lang="en-US" sz="2600" b="1" noProof="0" dirty="0" err="1">
                <a:solidFill>
                  <a:srgbClr val="321547"/>
                </a:solidFill>
                <a:latin typeface="Constantia" panose="02030602050306030303" pitchFamily="18" charset="0"/>
              </a:rPr>
              <a:t>i</a:t>
            </a:r>
            <a:r>
              <a:rPr lang="en-US" sz="2600" b="1" noProof="0" dirty="0">
                <a:solidFill>
                  <a:srgbClr val="321547"/>
                </a:solidFill>
                <a:latin typeface="Constantia" panose="02030602050306030303" pitchFamily="18" charset="0"/>
              </a:rPr>
              <a:t>  a </a:t>
            </a:r>
            <a:r>
              <a:rPr lang="en-US" sz="2600" b="1" noProof="0" dirty="0" err="1">
                <a:solidFill>
                  <a:srgbClr val="321547"/>
                </a:solidFill>
                <a:latin typeface="Constantia" panose="02030602050306030303" pitchFamily="18" charset="0"/>
              </a:rPr>
              <a:t>bisti</a:t>
            </a:r>
            <a:r>
              <a:rPr lang="en-US" sz="2600" b="1" noProof="0" dirty="0">
                <a:solidFill>
                  <a:srgbClr val="321547"/>
                </a:solidFill>
                <a:latin typeface="Constantia" panose="02030602050306030303" pitchFamily="18" charset="0"/>
              </a:rPr>
              <a:t> Su </a:t>
            </a:r>
            <a:r>
              <a:rPr lang="en-US" sz="2600" b="1" noProof="0" dirty="0" err="1">
                <a:solidFill>
                  <a:srgbClr val="321547"/>
                </a:solidFill>
                <a:latin typeface="Constantia" panose="02030602050306030303" pitchFamily="18" charset="0"/>
              </a:rPr>
              <a:t>divinidat</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ku</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humanidat</a:t>
            </a:r>
            <a:r>
              <a:rPr lang="en-US" sz="2600" b="1" noProof="0" dirty="0">
                <a:solidFill>
                  <a:srgbClr val="321547"/>
                </a:solidFill>
                <a:latin typeface="Constantia" panose="02030602050306030303" pitchFamily="18" charset="0"/>
              </a:rPr>
              <a:t>. El a </a:t>
            </a:r>
            <a:r>
              <a:rPr lang="en-US" sz="2600" b="1" noProof="0" dirty="0" err="1">
                <a:solidFill>
                  <a:srgbClr val="321547"/>
                </a:solidFill>
                <a:latin typeface="Constantia" panose="02030602050306030303" pitchFamily="18" charset="0"/>
              </a:rPr>
              <a:t>humiyá</a:t>
            </a:r>
            <a:r>
              <a:rPr lang="en-US" sz="2600" b="1" noProof="0" dirty="0">
                <a:solidFill>
                  <a:srgbClr val="321547"/>
                </a:solidFill>
                <a:latin typeface="Constantia" panose="02030602050306030303" pitchFamily="18" charset="0"/>
              </a:rPr>
              <a:t> Su </a:t>
            </a:r>
            <a:r>
              <a:rPr lang="en-US" sz="2600" b="1" noProof="0" dirty="0" err="1">
                <a:solidFill>
                  <a:srgbClr val="321547"/>
                </a:solidFill>
                <a:latin typeface="Constantia" panose="02030602050306030303" pitchFamily="18" charset="0"/>
              </a:rPr>
              <a:t>mes</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asta</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na</a:t>
            </a:r>
            <a:r>
              <a:rPr lang="en-US" sz="2600" b="1" noProof="0" dirty="0">
                <a:solidFill>
                  <a:srgbClr val="321547"/>
                </a:solidFill>
                <a:latin typeface="Constantia" panose="02030602050306030303" pitchFamily="18" charset="0"/>
              </a:rPr>
              <a:t> e </a:t>
            </a:r>
            <a:r>
              <a:rPr lang="en-US" sz="2600" b="1" noProof="0" dirty="0" err="1">
                <a:solidFill>
                  <a:srgbClr val="321547"/>
                </a:solidFill>
                <a:latin typeface="Constantia" panose="02030602050306030303" pitchFamily="18" charset="0"/>
              </a:rPr>
              <a:t>morto</a:t>
            </a:r>
            <a:r>
              <a:rPr lang="en-US" sz="2600" b="1" noProof="0" dirty="0">
                <a:solidFill>
                  <a:srgbClr val="321547"/>
                </a:solidFill>
                <a:latin typeface="Constantia" panose="02030602050306030303" pitchFamily="18" charset="0"/>
              </a:rPr>
              <a:t> di e </a:t>
            </a:r>
            <a:r>
              <a:rPr lang="en-US" sz="2600" b="1" noProof="0" dirty="0" err="1">
                <a:solidFill>
                  <a:srgbClr val="321547"/>
                </a:solidFill>
                <a:latin typeface="Constantia" panose="02030602050306030303" pitchFamily="18" charset="0"/>
              </a:rPr>
              <a:t>krus</a:t>
            </a:r>
            <a:r>
              <a:rPr lang="en-US" sz="2600" b="1" noProof="0" dirty="0">
                <a:solidFill>
                  <a:srgbClr val="321547"/>
                </a:solidFill>
                <a:latin typeface="Constantia" panose="02030602050306030303" pitchFamily="18" charset="0"/>
              </a:rPr>
              <a:t>, </a:t>
            </a:r>
            <a:r>
              <a:rPr lang="en-US" sz="2600" b="1" dirty="0" err="1">
                <a:solidFill>
                  <a:srgbClr val="321547"/>
                </a:solidFill>
                <a:latin typeface="Constantia" panose="02030602050306030303" pitchFamily="18" charset="0"/>
              </a:rPr>
              <a:t>asina</a:t>
            </a:r>
            <a:r>
              <a:rPr lang="en-US" sz="2600" b="1" dirty="0">
                <a:solidFill>
                  <a:srgbClr val="321547"/>
                </a:solidFill>
                <a:latin typeface="Constantia" panose="02030602050306030303" pitchFamily="18" charset="0"/>
              </a:rPr>
              <a:t> </a:t>
            </a:r>
            <a:r>
              <a:rPr lang="en-US" sz="2600" b="1" dirty="0" err="1">
                <a:solidFill>
                  <a:srgbClr val="321547"/>
                </a:solidFill>
                <a:latin typeface="Constantia" panose="02030602050306030303" pitchFamily="18" charset="0"/>
              </a:rPr>
              <a:t>ku</a:t>
            </a:r>
            <a:r>
              <a:rPr lang="en-US" sz="2600" b="1"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hende</a:t>
            </a:r>
            <a:r>
              <a:rPr lang="en-US" sz="2600" b="1" noProof="0" dirty="0">
                <a:solidFill>
                  <a:srgbClr val="321547"/>
                </a:solidFill>
                <a:latin typeface="Constantia" panose="02030602050306030303" pitchFamily="18" charset="0"/>
              </a:rPr>
              <a:t> lo </a:t>
            </a:r>
            <a:r>
              <a:rPr lang="en-US" sz="2600" b="1" noProof="0" dirty="0" err="1">
                <a:solidFill>
                  <a:srgbClr val="321547"/>
                </a:solidFill>
                <a:latin typeface="Constantia" panose="02030602050306030303" pitchFamily="18" charset="0"/>
              </a:rPr>
              <a:t>por</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wòrdu</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eksaltá</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na</a:t>
            </a:r>
            <a:r>
              <a:rPr lang="en-US" sz="2600" b="1" noProof="0" dirty="0">
                <a:solidFill>
                  <a:srgbClr val="321547"/>
                </a:solidFill>
                <a:latin typeface="Constantia" panose="02030602050306030303" pitchFamily="18" charset="0"/>
              </a:rPr>
              <a:t> e asiento </a:t>
            </a:r>
            <a:r>
              <a:rPr lang="en-US" sz="2600" b="1" noProof="0" dirty="0" err="1">
                <a:solidFill>
                  <a:srgbClr val="321547"/>
                </a:solidFill>
                <a:latin typeface="Constantia" panose="02030602050306030303" pitchFamily="18" charset="0"/>
              </a:rPr>
              <a:t>ku</a:t>
            </a:r>
            <a:r>
              <a:rPr lang="en-US" sz="2600" b="1" dirty="0" err="1">
                <a:solidFill>
                  <a:srgbClr val="321547"/>
                </a:solidFill>
                <a:latin typeface="Constantia" panose="02030602050306030303" pitchFamily="18" charset="0"/>
              </a:rPr>
              <a:t>nE</a:t>
            </a:r>
            <a:r>
              <a:rPr lang="en-US" sz="2600" b="1" dirty="0">
                <a:solidFill>
                  <a:srgbClr val="321547"/>
                </a:solidFill>
                <a:latin typeface="Constantia" panose="02030602050306030303" pitchFamily="18" charset="0"/>
              </a:rPr>
              <a:t> </a:t>
            </a:r>
            <a:r>
              <a:rPr lang="en-US" sz="2600" b="1" dirty="0" err="1">
                <a:solidFill>
                  <a:srgbClr val="321547"/>
                </a:solidFill>
                <a:latin typeface="Constantia" panose="02030602050306030303" pitchFamily="18" charset="0"/>
              </a:rPr>
              <a:t>riba</a:t>
            </a:r>
            <a:r>
              <a:rPr lang="en-US" sz="2600" b="1" dirty="0">
                <a:solidFill>
                  <a:srgbClr val="321547"/>
                </a:solidFill>
                <a:latin typeface="Constantia" panose="02030602050306030303" pitchFamily="18" charset="0"/>
              </a:rPr>
              <a:t> Su </a:t>
            </a:r>
            <a:r>
              <a:rPr lang="en-US" sz="2600" b="1" dirty="0" err="1">
                <a:solidFill>
                  <a:srgbClr val="321547"/>
                </a:solidFill>
                <a:latin typeface="Constantia" panose="02030602050306030303" pitchFamily="18" charset="0"/>
              </a:rPr>
              <a:t>trono</a:t>
            </a:r>
            <a:r>
              <a:rPr lang="en-US" sz="2600" b="1" noProof="0" dirty="0">
                <a:solidFill>
                  <a:srgbClr val="321547"/>
                </a:solidFill>
                <a:latin typeface="Constantia" panose="02030602050306030303" pitchFamily="18" charset="0"/>
              </a:rPr>
              <a:t>. […] Den amor E ta </a:t>
            </a:r>
            <a:r>
              <a:rPr lang="en-US" sz="2600" b="1" noProof="0" dirty="0" err="1">
                <a:solidFill>
                  <a:srgbClr val="321547"/>
                </a:solidFill>
                <a:latin typeface="Constantia" panose="02030602050306030303" pitchFamily="18" charset="0"/>
              </a:rPr>
              <a:t>bini</a:t>
            </a:r>
            <a:r>
              <a:rPr lang="en-US" sz="2600" b="1" noProof="0" dirty="0">
                <a:solidFill>
                  <a:srgbClr val="321547"/>
                </a:solidFill>
                <a:latin typeface="Constantia" panose="02030602050306030303" pitchFamily="18" charset="0"/>
              </a:rPr>
              <a:t> pa </a:t>
            </a:r>
            <a:r>
              <a:rPr lang="en-US" sz="2600" b="1" noProof="0" dirty="0" err="1">
                <a:solidFill>
                  <a:srgbClr val="321547"/>
                </a:solidFill>
                <a:latin typeface="Constantia" panose="02030602050306030303" pitchFamily="18" charset="0"/>
              </a:rPr>
              <a:t>revelá</a:t>
            </a:r>
            <a:r>
              <a:rPr lang="en-US" sz="2600" b="1" noProof="0" dirty="0">
                <a:solidFill>
                  <a:srgbClr val="321547"/>
                </a:solidFill>
                <a:latin typeface="Constantia" panose="02030602050306030303" pitchFamily="18" charset="0"/>
              </a:rPr>
              <a:t> e Tata, pa </a:t>
            </a:r>
            <a:r>
              <a:rPr lang="en-US" sz="2600" b="1" noProof="0" dirty="0" err="1">
                <a:solidFill>
                  <a:srgbClr val="321547"/>
                </a:solidFill>
                <a:latin typeface="Constantia" panose="02030602050306030303" pitchFamily="18" charset="0"/>
              </a:rPr>
              <a:t>rekonsiliá</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hende</a:t>
            </a:r>
            <a:r>
              <a:rPr lang="en-US" sz="2600" b="1" noProof="0" dirty="0">
                <a:solidFill>
                  <a:srgbClr val="321547"/>
                </a:solidFill>
                <a:latin typeface="Constantia" panose="02030602050306030303" pitchFamily="18" charset="0"/>
              </a:rPr>
              <a:t> </a:t>
            </a:r>
            <a:r>
              <a:rPr lang="en-US" sz="2600" b="1" noProof="0" dirty="0" err="1">
                <a:solidFill>
                  <a:srgbClr val="321547"/>
                </a:solidFill>
                <a:latin typeface="Constantia" panose="02030602050306030303" pitchFamily="18" charset="0"/>
              </a:rPr>
              <a:t>na</a:t>
            </a:r>
            <a:r>
              <a:rPr lang="en-US" sz="2600" b="1" noProof="0" dirty="0">
                <a:solidFill>
                  <a:srgbClr val="321547"/>
                </a:solidFill>
                <a:latin typeface="Constantia" panose="02030602050306030303" pitchFamily="18" charset="0"/>
              </a:rPr>
              <a:t> Dios. ”</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465179" y="5138839"/>
            <a:ext cx="4063421" cy="338554"/>
          </a:xfrm>
          <a:prstGeom prst="rect">
            <a:avLst/>
          </a:prstGeom>
          <a:noFill/>
        </p:spPr>
        <p:txBody>
          <a:bodyPr wrap="none" rtlCol="0">
            <a:spAutoFit/>
          </a:bodyPr>
          <a:lstStyle/>
          <a:p>
            <a:pPr algn="r"/>
            <a:r>
              <a:rPr lang="en-US" sz="1600" b="1" noProof="0" dirty="0" err="1">
                <a:solidFill>
                  <a:srgbClr val="321547"/>
                </a:solidFill>
              </a:rPr>
              <a:t>EGW</a:t>
            </a:r>
            <a:r>
              <a:rPr lang="en-US" sz="1600" b="1" noProof="0" dirty="0">
                <a:solidFill>
                  <a:srgbClr val="321547"/>
                </a:solidFill>
              </a:rPr>
              <a:t> (Selected Messages, Volume 1, p. 321)</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1706</TotalTime>
  <Words>1369</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2026-01-17T09:06:28Z</dcterms:created>
  <dcterms:modified xsi:type="dcterms:W3CDTF">2026-02-19T07:19:16Z</dcterms:modified>
</cp:coreProperties>
</file>