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nan lo por w</a:t>
          </a:r>
          <a:r>
            <a:rPr lang="pap-029" sz="2000" b="1" noProof="0" dirty="0">
              <a:latin typeface="Aptos" panose="020B0004020202020204" pitchFamily="34" charset="0"/>
            </a:rPr>
            <a:t>òrdu enkurashá den kurason </a:t>
          </a:r>
          <a:endParaRPr lang="pap-029" sz="2000" noProof="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i  w</a:t>
          </a:r>
          <a:r>
            <a:rPr lang="pap-029" sz="2000" b="1" noProof="0" dirty="0">
              <a:latin typeface="Aptos" panose="020B0004020202020204" pitchFamily="34" charset="0"/>
            </a:rPr>
            <a:t>òrdu uní den amor</a:t>
          </a:r>
          <a:endParaRPr lang="pap-029" sz="2000" noProof="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Ku nan lo por tin e rikesanan yen di komprendementu kompleto </a:t>
          </a:r>
          <a:endParaRPr lang="pap-029" sz="2000" noProof="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Awor, tin dos tipo di doktrina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 Kristu i  Su si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ñansa notá den e Beibel</a:t>
          </a:r>
          <a:endParaRPr lang="pap-029" sz="20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Nos ta w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òrdu fortalesé den e fe i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abund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den gradisimentu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 Kol. 2:7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 filosof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íanan i</a:t>
          </a:r>
          <a:r>
            <a:rPr lang="pap-029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astusianan bashi, segun e tradishonnan di hende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ta w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engañá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huzg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  defroud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 nos premio(rekompensa)</a:t>
          </a: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Kol.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ap-029" sz="2000" b="1" noProof="0" dirty="0"/>
            <a:t>El a duna nos bida, pordonando nos pik</a:t>
          </a:r>
          <a:r>
            <a:rPr lang="pap-029" sz="2000" b="1" noProof="0" dirty="0">
              <a:latin typeface="Aptos" panose="020B0004020202020204" pitchFamily="34" charset="0"/>
            </a:rPr>
            <a:t>ánan</a:t>
          </a:r>
          <a:r>
            <a:rPr lang="pap-029" sz="2000" b="1" noProof="0" dirty="0"/>
            <a:t>  ( Kol. 2:13</a:t>
          </a:r>
          <a:r>
            <a:rPr lang="en" sz="2000" b="1" dirty="0"/>
            <a:t>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/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ap-029" sz="2000" b="1" noProof="0" dirty="0">
              <a:solidFill>
                <a:schemeClr val="bg1"/>
              </a:solidFill>
            </a:rPr>
            <a:t>El a kansel</a:t>
          </a:r>
          <a:r>
            <a:rPr lang="pap-029" sz="2000" b="1" noProof="0" dirty="0">
              <a:solidFill>
                <a:schemeClr val="bg1"/>
              </a:solidFill>
              <a:latin typeface="Aptos" panose="020B0004020202020204" pitchFamily="34" charset="0"/>
            </a:rPr>
            <a:t>á e kuenta di nos debe kolektivo </a:t>
          </a:r>
          <a:r>
            <a:rPr lang="pap-029" sz="2000" b="1" noProof="0" dirty="0">
              <a:solidFill>
                <a:schemeClr val="bg1"/>
              </a:solidFill>
            </a:rPr>
            <a:t>legal, kual tabata par</a:t>
          </a:r>
          <a:r>
            <a:rPr lang="pap-029" sz="2000" b="1" noProof="0" dirty="0">
              <a:solidFill>
                <a:schemeClr val="bg1"/>
              </a:solidFill>
              <a:latin typeface="Aptos" panose="020B0004020202020204" pitchFamily="34" charset="0"/>
            </a:rPr>
            <a:t>á kontra di nos </a:t>
          </a:r>
          <a:r>
            <a:rPr lang="pap-029" sz="2000" b="1" noProof="0" dirty="0">
              <a:solidFill>
                <a:schemeClr val="bg1"/>
              </a:solidFill>
            </a:rPr>
            <a:t>( Kol.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/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ap-029" sz="2000" b="1" noProof="0" dirty="0">
              <a:solidFill>
                <a:schemeClr val="bg1"/>
              </a:solidFill>
            </a:rPr>
            <a:t>El a triumf</a:t>
          </a:r>
          <a:r>
            <a:rPr lang="pap-029" sz="2000" b="1" noProof="0" dirty="0">
              <a:solidFill>
                <a:schemeClr val="bg1"/>
              </a:solidFill>
              <a:latin typeface="Aptos" panose="020B0004020202020204" pitchFamily="34" charset="0"/>
            </a:rPr>
            <a:t>á riba e podernan i</a:t>
          </a:r>
          <a:r>
            <a:rPr lang="pap-029" sz="2000" b="1" noProof="0" dirty="0">
              <a:solidFill>
                <a:schemeClr val="bg1"/>
              </a:solidFill>
            </a:rPr>
            <a:t>  outoridatnan di maldat  ( Kol. </a:t>
          </a:r>
          <a:r>
            <a:rPr lang="en-US" sz="2000" b="1" noProof="0" dirty="0">
              <a:solidFill>
                <a:schemeClr val="bg1"/>
              </a:solidFill>
            </a:rPr>
            <a:t>2:15</a:t>
          </a:r>
          <a:r>
            <a:rPr lang="en" sz="2000" b="1" dirty="0">
              <a:solidFill>
                <a:schemeClr val="bg1"/>
              </a:solidFill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/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23926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111"/>
          <a:ext cx="8559564" cy="4204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nan lo por w</a:t>
          </a:r>
          <a:r>
            <a:rPr lang="pap-029" sz="2000" b="1" kern="1200" noProof="0" dirty="0">
              <a:latin typeface="Aptos" panose="020B0004020202020204" pitchFamily="34" charset="0"/>
            </a:rPr>
            <a:t>òrdu enkurashá den kurason </a:t>
          </a:r>
          <a:endParaRPr lang="pap-029" sz="2000" kern="1200" noProof="0" dirty="0"/>
        </a:p>
      </dsp:txBody>
      <dsp:txXfrm>
        <a:off x="20524" y="20635"/>
        <a:ext cx="8518516" cy="379380"/>
      </dsp:txXfrm>
    </dsp:sp>
    <dsp:sp modelId="{3AC74F1B-8D74-4ECE-829C-7EBFCF5A233D}">
      <dsp:nvSpPr>
        <dsp:cNvPr id="0" name=""/>
        <dsp:cNvSpPr/>
      </dsp:nvSpPr>
      <dsp:spPr>
        <a:xfrm>
          <a:off x="0" y="432971"/>
          <a:ext cx="8559564" cy="42042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i  w</a:t>
          </a:r>
          <a:r>
            <a:rPr lang="pap-029" sz="2000" b="1" kern="1200" noProof="0" dirty="0">
              <a:latin typeface="Aptos" panose="020B0004020202020204" pitchFamily="34" charset="0"/>
            </a:rPr>
            <a:t>òrdu uní den amor</a:t>
          </a:r>
          <a:endParaRPr lang="pap-029" sz="2000" kern="1200" noProof="0" dirty="0"/>
        </a:p>
      </dsp:txBody>
      <dsp:txXfrm>
        <a:off x="20524" y="453495"/>
        <a:ext cx="8518516" cy="379380"/>
      </dsp:txXfrm>
    </dsp:sp>
    <dsp:sp modelId="{838D3007-E535-4DB8-A0B2-E36AB03A4B57}">
      <dsp:nvSpPr>
        <dsp:cNvPr id="0" name=""/>
        <dsp:cNvSpPr/>
      </dsp:nvSpPr>
      <dsp:spPr>
        <a:xfrm>
          <a:off x="0" y="865831"/>
          <a:ext cx="8559564" cy="4204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Ku nan lo por tin e rikesanan yen di komprendementu kompleto </a:t>
          </a:r>
          <a:endParaRPr lang="pap-029" sz="2000" kern="1200" noProof="0" dirty="0"/>
        </a:p>
      </dsp:txBody>
      <dsp:txXfrm>
        <a:off x="20524" y="886355"/>
        <a:ext cx="8518516" cy="379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Awor, tin dos tipo di doktrina</a:t>
          </a: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 Kristu i  Su si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ñansa notá den e Beibel</a:t>
          </a:r>
          <a:endParaRPr lang="pap-029" sz="20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Nos ta w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òrdu fortalesé den e fe i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abund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+mn-ea"/>
              <a:cs typeface="+mn-cs"/>
            </a:rPr>
            <a:t>á den gradisimentu</a:t>
          </a:r>
          <a:r>
            <a:rPr lang="pap-029" sz="2000" b="1" kern="1200" noProof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 Kol. 2:7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Segun filosof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íanan i</a:t>
          </a:r>
          <a:r>
            <a:rPr lang="pap-029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astusianan bashi, segun e tradishonnan di hende</a:t>
          </a: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Nos ta w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òrdu engañá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huzg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i  defroud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 di nos premio(rekompensa)</a:t>
          </a: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ap-029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Kol.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449876" y="-447938"/>
          <a:ext cx="1743672" cy="2639548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El a duna nos bida, pordonando nos pik</a:t>
          </a:r>
          <a:r>
            <a:rPr lang="pap-029" sz="2000" b="1" kern="1200" noProof="0" dirty="0">
              <a:latin typeface="Aptos" panose="020B0004020202020204" pitchFamily="34" charset="0"/>
            </a:rPr>
            <a:t>ánan</a:t>
          </a:r>
          <a:r>
            <a:rPr lang="pap-029" sz="2000" b="1" kern="1200" noProof="0" dirty="0"/>
            <a:t>  ( Kol. 2:13</a:t>
          </a:r>
          <a:r>
            <a:rPr lang="en" sz="2000" b="1" kern="1200" dirty="0"/>
            <a:t>)</a:t>
          </a:r>
        </a:p>
      </dsp:txBody>
      <dsp:txXfrm rot="5400000">
        <a:off x="1938" y="348734"/>
        <a:ext cx="2639548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763707"/>
          <a:ext cx="1743672" cy="3271086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bg1"/>
              </a:solidFill>
            </a:rPr>
            <a:t>El a kansel</a:t>
          </a:r>
          <a:r>
            <a:rPr lang="pap-029" sz="2000" b="1" kern="1200" noProof="0" dirty="0">
              <a:solidFill>
                <a:schemeClr val="bg1"/>
              </a:solidFill>
              <a:latin typeface="Aptos" panose="020B0004020202020204" pitchFamily="34" charset="0"/>
            </a:rPr>
            <a:t>á e kuenta di nos debe kolektivo </a:t>
          </a:r>
          <a:r>
            <a:rPr lang="pap-029" sz="2000" b="1" kern="1200" noProof="0" dirty="0">
              <a:solidFill>
                <a:schemeClr val="bg1"/>
              </a:solidFill>
            </a:rPr>
            <a:t>legal, kual tabata par</a:t>
          </a:r>
          <a:r>
            <a:rPr lang="pap-029" sz="2000" b="1" kern="1200" noProof="0" dirty="0">
              <a:solidFill>
                <a:schemeClr val="bg1"/>
              </a:solidFill>
              <a:latin typeface="Aptos" panose="020B0004020202020204" pitchFamily="34" charset="0"/>
            </a:rPr>
            <a:t>á kontra di nos </a:t>
          </a:r>
          <a:r>
            <a:rPr lang="pap-029" sz="2000" b="1" kern="1200" noProof="0" dirty="0">
              <a:solidFill>
                <a:schemeClr val="bg1"/>
              </a:solidFill>
            </a:rPr>
            <a:t>( Kol. 2:14)</a:t>
          </a:r>
        </a:p>
      </dsp:txBody>
      <dsp:txXfrm rot="5400000">
        <a:off x="2839452" y="348734"/>
        <a:ext cx="3271086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756442" y="-447938"/>
          <a:ext cx="1743672" cy="2639548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>
              <a:solidFill>
                <a:schemeClr val="bg1"/>
              </a:solidFill>
            </a:rPr>
            <a:t>El a triumf</a:t>
          </a:r>
          <a:r>
            <a:rPr lang="pap-029" sz="2000" b="1" kern="1200" noProof="0" dirty="0">
              <a:solidFill>
                <a:schemeClr val="bg1"/>
              </a:solidFill>
              <a:latin typeface="Aptos" panose="020B0004020202020204" pitchFamily="34" charset="0"/>
            </a:rPr>
            <a:t>á riba e podernan i</a:t>
          </a:r>
          <a:r>
            <a:rPr lang="pap-029" sz="2000" b="1" kern="1200" noProof="0" dirty="0">
              <a:solidFill>
                <a:schemeClr val="bg1"/>
              </a:solidFill>
            </a:rPr>
            <a:t>  outoridatnan di maldat  ( Kol. </a:t>
          </a:r>
          <a:r>
            <a:rPr lang="en-US" sz="2000" b="1" kern="1200" noProof="0" dirty="0">
              <a:solidFill>
                <a:schemeClr val="bg1"/>
              </a:solidFill>
            </a:rPr>
            <a:t>2:15</a:t>
          </a:r>
          <a:r>
            <a:rPr lang="en" sz="2000" b="1" kern="1200" dirty="0">
              <a:solidFill>
                <a:schemeClr val="bg1"/>
              </a:solidFill>
            </a:rPr>
            <a:t>)</a:t>
          </a:r>
        </a:p>
      </dsp:txBody>
      <dsp:txXfrm rot="5400000">
        <a:off x="6308504" y="348734"/>
        <a:ext cx="2639548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4.jpeg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180374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KOMPLETO</a:t>
            </a:r>
            <a:b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</a:t>
            </a:r>
            <a:b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10 pa  Mart 7, 2026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DIA DI FIESTA, LUNA NOBO, DIANAN DI SABAT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" y="711463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Pesei no laga ni un hende huzga boso den komementu, òf den bebementu, òf den rèspèt un dia di fiesta, òf di e luna nobo, òf di e dianan di Sabat ” </a:t>
            </a:r>
            <a:r>
              <a:rPr lang="pap-029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323850" y="1500782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Banda di sirkumsishon, tabatin otro puntonan ku a diferensi</a:t>
            </a:r>
            <a:r>
              <a:rPr lang="pap-029" sz="2000" b="1" dirty="0">
                <a:latin typeface="Aptos" panose="020B0004020202020204" pitchFamily="34" charset="0"/>
              </a:rPr>
              <a:t>á(distinguí) Hudiunan for di Gentilnan: </a:t>
            </a:r>
            <a:r>
              <a:rPr lang="pap-029" sz="2000" b="1" dirty="0"/>
              <a:t> ritonan i festividatnan religioso.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323850" y="4440048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a parse di ta sita Oseas 2:11 pa bisa den breve e sistema seremonial kompleto di e Santuario den un frase. Esaki ta implik</a:t>
            </a:r>
            <a:r>
              <a:rPr lang="pap-029" sz="2000" b="1" dirty="0">
                <a:latin typeface="Aptos" panose="020B0004020202020204" pitchFamily="34" charset="0"/>
              </a:rPr>
              <a:t>á ku e Sabatnan menshoná akinan ta e shete Sabatnan ritual </a:t>
            </a:r>
            <a:r>
              <a:rPr lang="pap-029" sz="2000" b="1" dirty="0"/>
              <a:t>( opserv</a:t>
            </a:r>
            <a:r>
              <a:rPr lang="pap-029" sz="2000" b="1" dirty="0">
                <a:latin typeface="Aptos" panose="020B0004020202020204" pitchFamily="34" charset="0"/>
              </a:rPr>
              <a:t>á apesar di e dia di e siman riba kual nan a kai</a:t>
            </a:r>
            <a:r>
              <a:rPr lang="pap-029" sz="2000" b="1" dirty="0"/>
              <a:t>), i  no e Sabat semanal ( inklu</a:t>
            </a:r>
            <a:r>
              <a:rPr lang="pap-029" sz="2000" b="1" dirty="0">
                <a:latin typeface="Aptos" panose="020B0004020202020204" pitchFamily="34" charset="0"/>
              </a:rPr>
              <a:t>í den e lei moral, </a:t>
            </a:r>
            <a:r>
              <a:rPr lang="pap-029" sz="2000" b="1" dirty="0"/>
              <a:t>universal i  aplikabel na tur, Hudiunan i  Gentilnan).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323850" y="2516445"/>
            <a:ext cx="6724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ya kaba a hasi e r</a:t>
            </a:r>
            <a:r>
              <a:rPr lang="pap-029" sz="2000" b="1" dirty="0">
                <a:latin typeface="Aptos" panose="020B0004020202020204" pitchFamily="34" charset="0"/>
              </a:rPr>
              <a:t>òl di sirkumsishon kla. Awor, ku e ekspreshon </a:t>
            </a:r>
            <a:r>
              <a:rPr lang="pap-029" sz="2000" b="1" dirty="0"/>
              <a:t>“ laga</a:t>
            </a:r>
            <a:r>
              <a:rPr lang="pap-029" sz="2000" b="1" noProof="0" dirty="0"/>
              <a:t>,” Pablo ta indik</a:t>
            </a:r>
            <a:r>
              <a:rPr lang="pap-029" sz="2000" b="1" noProof="0" dirty="0">
                <a:latin typeface="Aptos" panose="020B0004020202020204" pitchFamily="34" charset="0"/>
              </a:rPr>
              <a:t>á e implikashonnan di e anulashon di e “ manera di skirbi “ </a:t>
            </a:r>
            <a:r>
              <a:rPr lang="pap-029" sz="2000" b="1" dirty="0"/>
              <a:t>( e leinan seremonial) : esaki no tabata oblikatorio mas pa salbashon pa opserv</a:t>
            </a:r>
            <a:r>
              <a:rPr lang="pap-029" sz="2000" b="1" dirty="0">
                <a:latin typeface="Aptos" panose="020B0004020202020204" pitchFamily="34" charset="0"/>
              </a:rPr>
              <a:t>á e ritonan i</a:t>
            </a:r>
            <a:r>
              <a:rPr lang="pap-029" sz="2000" b="1" dirty="0"/>
              <a:t>  festivalnan, kual Hesus a kumpli dor di muri riba e krus (Mat. 27:51; Kol.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MANDAMENTUNAN DI HENDE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 E reglanan aki, kualnan tin di haber ku kosnan ku tur ta destin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á pa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peresé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dor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uzo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 Kolosensenan 2:22 </a:t>
            </a:r>
            <a:r>
              <a:rPr lang="en" sz="11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400" y="1593652"/>
            <a:ext cx="722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si</a:t>
            </a:r>
            <a:r>
              <a:rPr lang="pap-029" sz="2000" b="1" dirty="0">
                <a:latin typeface="Aptos" panose="020B0004020202020204" pitchFamily="34" charset="0"/>
              </a:rPr>
              <a:t>ñadónan falsu, na ken Pablo ta referí na dje varios bia den su karta, tabata Hudiunan kende a siña e nesesidat di tene na lei Hudiu pa optene salbashon  (</a:t>
            </a:r>
            <a:r>
              <a:rPr lang="pap-029" sz="2000" b="1" dirty="0"/>
              <a:t> Echonan 15:1, 5). E leinan aki tambe a inklu</a:t>
            </a:r>
            <a:r>
              <a:rPr lang="pap-029" sz="2000" b="1" dirty="0">
                <a:latin typeface="Aptos" panose="020B0004020202020204" pitchFamily="34" charset="0"/>
              </a:rPr>
              <a:t>í hopi reglanan formulá dor di e rabinan. </a:t>
            </a:r>
            <a:endParaRPr lang="pap-029" sz="2000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374834" y="1632529"/>
            <a:ext cx="4665871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Sinembargo, Pablo ta klarifik</a:t>
            </a:r>
            <a:r>
              <a:rPr lang="pap-029" sz="2000" b="1" dirty="0">
                <a:latin typeface="Aptos" panose="020B0004020202020204" pitchFamily="34" charset="0"/>
              </a:rPr>
              <a:t>á ku, pa Hudiunan akustumbrá na e ritonan aki, esakinan tin un sierto balor pa moralisá pa nan mes, ounce nan nan no ta útil pa tranformá e kurason</a:t>
            </a:r>
            <a:r>
              <a:rPr lang="pap-029" sz="2000" b="1" dirty="0"/>
              <a:t> ( Kol.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2224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Laga nos sigui Pablo su rasonamentu. Den boutismo nos a muri na “ e rudimentonan(prinsipionan) di e mundu " i  ta biba pa Kristu. Si nos sigui preokup</a:t>
            </a:r>
            <a:r>
              <a:rPr lang="pap-029" sz="2000" b="1" dirty="0">
                <a:latin typeface="Aptos" panose="020B0004020202020204" pitchFamily="34" charset="0"/>
              </a:rPr>
              <a:t>á tokante di, por ehèmpel, impuresanan seremonial, nos ainda ta biba den e mundu, i</a:t>
            </a:r>
            <a:r>
              <a:rPr lang="pap-029" sz="2000" b="1" dirty="0"/>
              <a:t>  nos ta preokup</a:t>
            </a:r>
            <a:r>
              <a:rPr lang="pap-029" sz="2000" b="1" dirty="0">
                <a:latin typeface="Aptos" panose="020B0004020202020204" pitchFamily="34" charset="0"/>
              </a:rPr>
              <a:t>á tokante di kosnan ku ta disparsé ku uzo </a:t>
            </a:r>
            <a:r>
              <a:rPr lang="pap-029" sz="2000" b="1" dirty="0"/>
              <a:t>( Kol.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Resumiendo, nos mester w</a:t>
            </a:r>
            <a:r>
              <a:rPr lang="pap-029" sz="2000" b="1" dirty="0">
                <a:latin typeface="Aptos" panose="020B0004020202020204" pitchFamily="34" charset="0"/>
              </a:rPr>
              <a:t>òrdu guiá dor di e siñansanan ta kontené den e Skrituranan </a:t>
            </a:r>
            <a:r>
              <a:rPr lang="pap-029" sz="2000" b="1" dirty="0"/>
              <a:t>– inspir</a:t>
            </a:r>
            <a:r>
              <a:rPr lang="pap-029" sz="2000" b="1" dirty="0">
                <a:latin typeface="Aptos" panose="020B0004020202020204" pitchFamily="34" charset="0"/>
              </a:rPr>
              <a:t>á divinamente </a:t>
            </a:r>
            <a:r>
              <a:rPr lang="pap-029" sz="2000" b="1" dirty="0"/>
              <a:t>– , i  no dor di filosof</a:t>
            </a:r>
            <a:r>
              <a:rPr lang="pap-029" sz="2000" b="1" dirty="0">
                <a:latin typeface="Aptos" panose="020B0004020202020204" pitchFamily="34" charset="0"/>
              </a:rPr>
              <a:t>íanan humano òf rasonamentu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497702"/>
            <a:ext cx="1142668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“ E Kristian ta wòrdu kompará ku un sedro di Lebanon. Mi a lesa ku e palu aki ta hasi mas ku manda abou un poko raísnan kòrtiku den e klei produsí. E ta manda raísnan fuerte hundu abou den e tera, i  ta baha mas leu i ainda mas leu en buska di un sostén ainda mas fuerte. Y den e bientu feros di e tempestat, esaki ta para firme, tené dor di su enkadenashon di kabelnan bou di dje. </a:t>
            </a:r>
          </a:p>
          <a:p>
            <a:pPr>
              <a:spcBef>
                <a:spcPts val="600"/>
              </a:spcBef>
            </a:pPr>
            <a:r>
              <a:rPr lang="pap-029" sz="2400" b="1" dirty="0">
                <a:latin typeface="Constantia" panose="02030602050306030303" pitchFamily="18" charset="0"/>
              </a:rPr>
              <a:t>Asina e Kristian ta manda raís hundu den Kristu. E tin fe den su Redentor. E sa den Ken é ta kere. E ta kompletamente kombensí ku Hesus ta e Yiu di Dios i  e Salbador di pekadornan. ... .... E raísnan di fe ta baha(dal) hundu abou. Kristiannan genuino, manera e sedro di Lebanon, no ta krese den e tera moli di superfisio, pero ta pegá den Dios, wantá den e spletnan di e barankanan di e seru. 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(Our High Calling, November 21)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hqprint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6161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Pesei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laga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ni un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hende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husga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so 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enkuanto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komementu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òf</a:t>
            </a:r>
            <a:r>
              <a:rPr lang="es-E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bebementu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latin typeface="Comic Sans MS" panose="030F0702030302020204" pitchFamily="66" charset="0"/>
              </a:rPr>
              <a:t>ò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f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enkuantoun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dia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di fiesta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òf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un luna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nobo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òf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dianan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di Sabat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kual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 un sombra di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kosnan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mester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bini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pero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sustansia</a:t>
            </a:r>
            <a:r>
              <a:rPr kumimoji="0" lang="en-U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 di </a:t>
            </a:r>
            <a:r>
              <a:rPr kumimoji="0" lang="en-U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Kristu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Kolosensenan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17, NKJV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2768365" y="3800475"/>
            <a:ext cx="94460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0B8B10"/>
                </a:solidFill>
              </a:rPr>
              <a:t>E benefisionan di fe: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Konsolashon, alabansa, i  </a:t>
            </a:r>
            <a:r>
              <a:rPr lang="pap-029" sz="2000" b="1" dirty="0">
                <a:latin typeface="Aptos" panose="020B0004020202020204" pitchFamily="34" charset="0"/>
              </a:rPr>
              <a:t>òrdu</a:t>
            </a:r>
            <a:r>
              <a:rPr lang="pap-029" sz="2000" b="1" dirty="0"/>
              <a:t> ( Kolosensenan 2:1-5)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Bon peg</a:t>
            </a:r>
            <a:r>
              <a:rPr lang="pap-029" sz="2000" b="1" dirty="0">
                <a:latin typeface="Aptos" panose="020B0004020202020204" pitchFamily="34" charset="0"/>
              </a:rPr>
              <a:t>á den Kristu</a:t>
            </a:r>
            <a:r>
              <a:rPr lang="pap-029" sz="2000" b="1" dirty="0"/>
              <a:t> ( Kolosensenan 2:6-8)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E manera di skirbi di ordenansianan klab</a:t>
            </a:r>
            <a:r>
              <a:rPr lang="pap-029" sz="2000" b="1" dirty="0">
                <a:latin typeface="Aptos" panose="020B0004020202020204" pitchFamily="34" charset="0"/>
              </a:rPr>
              <a:t>á na Su krus </a:t>
            </a:r>
            <a:r>
              <a:rPr lang="pap-029" sz="2000" b="1" dirty="0"/>
              <a:t>( Kolosensenan 2:9-15)</a:t>
            </a:r>
          </a:p>
          <a:p>
            <a:pPr>
              <a:spcBef>
                <a:spcPts val="1800"/>
              </a:spcBef>
            </a:pPr>
            <a:r>
              <a:rPr lang="pap-029" sz="2000" b="1" dirty="0">
                <a:solidFill>
                  <a:srgbClr val="500797"/>
                </a:solidFill>
              </a:rPr>
              <a:t>Problemanan ku ta sakud</a:t>
            </a:r>
            <a:r>
              <a:rPr lang="pap-029" sz="2000" b="1" dirty="0">
                <a:solidFill>
                  <a:srgbClr val="500797"/>
                </a:solidFill>
                <a:latin typeface="Aptos" panose="020B0004020202020204" pitchFamily="34" charset="0"/>
              </a:rPr>
              <a:t>í fe</a:t>
            </a:r>
            <a:r>
              <a:rPr lang="pap-029" sz="2000" b="1" dirty="0">
                <a:solidFill>
                  <a:srgbClr val="500797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Dia di fiesta, luna nobo, dianan di Sabat ( Kolosensenan 2:16-19)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Mandamentunan di hende ( Kolosensenan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437648" y="171450"/>
            <a:ext cx="745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Fe den Hesus ta trese pa nos gran benefisionan. Den adishon na e pordon di nos pik</a:t>
            </a:r>
            <a:r>
              <a:rPr lang="pap-029" sz="2000" b="1" dirty="0">
                <a:latin typeface="Aptos" panose="020B0004020202020204" pitchFamily="34" charset="0"/>
              </a:rPr>
              <a:t>ánan, nos ta risibi konsuelo, sabiduria, i</a:t>
            </a:r>
            <a:r>
              <a:rPr lang="pap-029" sz="2000" b="1" dirty="0"/>
              <a:t>  mas. 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89" r="11689"/>
          <a:stretch>
            <a:fillRect/>
          </a:stretch>
        </p:blipFill>
        <p:spPr>
          <a:xfrm>
            <a:off x="105879" y="3057525"/>
            <a:ext cx="1919436" cy="362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686" y="534377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734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189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189" y="6286820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189" y="588751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189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189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437648" y="1918956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Tambe esaki a avis</a:t>
            </a:r>
            <a:r>
              <a:rPr lang="pap-029" sz="2000" b="1" dirty="0">
                <a:latin typeface="Aptos" panose="020B0004020202020204" pitchFamily="34" charset="0"/>
              </a:rPr>
              <a:t>á nos tokante di kon nos mester pega(spreit): no basá riba filosofianan i</a:t>
            </a:r>
            <a:r>
              <a:rPr lang="pap-029" sz="2000" b="1" dirty="0"/>
              <a:t>  teorianan humano, pero solamente riba e Palabra bibu di Dios.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437648" y="1045203"/>
            <a:ext cx="69151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Pablo ta invit</a:t>
            </a:r>
            <a:r>
              <a:rPr lang="pap-029" sz="2000" b="1" dirty="0">
                <a:latin typeface="Aptos" panose="020B0004020202020204" pitchFamily="34" charset="0"/>
              </a:rPr>
              <a:t>e nos pa pega den e fe ei asina ku nos lo por ta palunan ku ta pari bon fruta pa e Reino di Dios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E BENEFISIONAN DI FE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-53447"/>
            <a:ext cx="3600000" cy="164461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 sabiduria por w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 hañá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Unda inteligensia ta habit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pap-029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</a:t>
            </a:r>
            <a:r>
              <a:rPr lang="pap-029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</a:t>
            </a:r>
            <a:r>
              <a:rPr lang="pap-029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118691"/>
            <a:ext cx="3940312" cy="164461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ap-0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Kristu tur e tesoronan di sabiduria i konosementu ta skond</a:t>
            </a:r>
            <a:r>
              <a:rPr lang="pap-0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</a:t>
            </a:r>
            <a:r>
              <a:rPr lang="pap-0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ap-029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Kolosensenan 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KONSOLASHON, ALABANSA I 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ÒRDU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Pasombra maske mi ta ousente den e karni(kurpa), sinembargo mi ta ku boso den spiritu, regosihando pa mira boso bon disiplina i  e stabilidat di boso fe den Kristu.” </a:t>
            </a:r>
            <a:r>
              <a:rPr lang="pap-029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2:5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Ounke ku personalmente </a:t>
            </a:r>
            <a:r>
              <a:rPr lang="pap-029" b="1" dirty="0">
                <a:latin typeface="Aptos" panose="020B0004020202020204" pitchFamily="34" charset="0"/>
              </a:rPr>
              <a:t>é no tabata konose e Iglesia na Kolosas, </a:t>
            </a:r>
            <a:r>
              <a:rPr lang="pap-029" b="1" dirty="0"/>
              <a:t>Pablo tabata sa ku esaki tabata w</a:t>
            </a:r>
            <a:r>
              <a:rPr lang="pap-029" b="1" dirty="0">
                <a:latin typeface="Aptos" panose="020B0004020202020204" pitchFamily="34" charset="0"/>
              </a:rPr>
              <a:t>ò</a:t>
            </a:r>
            <a:r>
              <a:rPr lang="pap-029" b="1" dirty="0"/>
              <a:t>rdu  menas</a:t>
            </a:r>
            <a:r>
              <a:rPr lang="pap-029" b="1" dirty="0">
                <a:latin typeface="Aptos" panose="020B0004020202020204" pitchFamily="34" charset="0"/>
              </a:rPr>
              <a:t>á dor di siñansanan falsu</a:t>
            </a:r>
            <a:r>
              <a:rPr lang="pap-029" b="1" dirty="0"/>
              <a:t> ( Kol.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063381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632433" y="4284089"/>
            <a:ext cx="8559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Prom</a:t>
            </a:r>
            <a:r>
              <a:rPr lang="pap-029" sz="2000" b="1" dirty="0">
                <a:latin typeface="Aptos" panose="020B0004020202020204" pitchFamily="34" charset="0"/>
              </a:rPr>
              <a:t>é ku identifiká e doktrinanan falsu, tin un dòbel rekomendashon pa e Kolosensenan</a:t>
            </a:r>
            <a:r>
              <a:rPr lang="pap-029" sz="2000" b="1" dirty="0"/>
              <a:t>: nan tin bon disiplina; i  nan ta firme den e fe ( Kol.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pap-029" dirty="0"/>
              <a:t>Asina ku nan lo por konose e misterio di Dios, es desir Kristu</a:t>
            </a:r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75" y="4535054"/>
            <a:ext cx="3140544" cy="2015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e motibu aki, </a:t>
            </a:r>
            <a:r>
              <a:rPr lang="pap-029" sz="2000" b="1" dirty="0">
                <a:latin typeface="Aptos" panose="020B0004020202020204" pitchFamily="34" charset="0"/>
              </a:rPr>
              <a:t>é ta skirbi na nan ku tres propósito kla ku lo yuda nan </a:t>
            </a:r>
            <a:r>
              <a:rPr lang="pap-029" sz="2000" b="1" dirty="0"/>
              <a:t> pa lucha ku e peliger aki ( Kol. 2:2 </a:t>
            </a:r>
            <a:r>
              <a:rPr lang="pap-029" sz="1600" b="1" dirty="0"/>
              <a:t>NIV</a:t>
            </a:r>
            <a:r>
              <a:rPr lang="pap-029" sz="2000" b="1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632434" y="5211484"/>
            <a:ext cx="8559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“ </a:t>
            </a:r>
            <a:r>
              <a:rPr lang="pap-029" sz="2000" b="1" dirty="0">
                <a:latin typeface="Aptos" panose="020B0004020202020204" pitchFamily="34" charset="0"/>
              </a:rPr>
              <a:t>òrdu </a:t>
            </a:r>
            <a:r>
              <a:rPr lang="pap-029" sz="2000" b="1" dirty="0"/>
              <a:t>” ku Pablo ta refer</a:t>
            </a:r>
            <a:r>
              <a:rPr lang="pap-029" sz="2000" b="1" dirty="0">
                <a:latin typeface="Aptos" panose="020B0004020202020204" pitchFamily="34" charset="0"/>
              </a:rPr>
              <a:t>í na dje aki ta nifiká disiplina den adorashon i</a:t>
            </a:r>
            <a:r>
              <a:rPr lang="pap-029" sz="2000" b="1" dirty="0"/>
              <a:t>  den e varios aktividatnan di e iglesia. Mester tin liderasko i  un divishon di responsabilidatnan; aktividatnan mester w</a:t>
            </a:r>
            <a:r>
              <a:rPr lang="pap-029" sz="2000" b="1" dirty="0">
                <a:latin typeface="Aptos" panose="020B0004020202020204" pitchFamily="34" charset="0"/>
              </a:rPr>
              <a:t>òrdu realisá ku debido dekorum( kondukta)</a:t>
            </a:r>
            <a:r>
              <a:rPr lang="pap-029" sz="2000" b="1" dirty="0"/>
              <a:t>; i  susesivamente. Esaki lo result</a:t>
            </a:r>
            <a:r>
              <a:rPr lang="pap-029" sz="2000" b="1" dirty="0">
                <a:latin typeface="Aptos" panose="020B0004020202020204" pitchFamily="34" charset="0"/>
              </a:rPr>
              <a:t>á den un mihó proklamashon di e evangelio i</a:t>
            </a:r>
            <a:r>
              <a:rPr lang="pap-029" sz="2000" b="1" dirty="0"/>
              <a:t>  lo proteh</a:t>
            </a:r>
            <a:r>
              <a:rPr lang="pap-029" sz="2000" b="1" dirty="0">
                <a:latin typeface="Aptos" panose="020B0004020202020204" pitchFamily="34" charset="0"/>
              </a:rPr>
              <a:t>á nan for di sierto erornan</a:t>
            </a:r>
            <a:r>
              <a:rPr lang="pap-029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 PEG</a:t>
            </a:r>
            <a:r>
              <a:rPr lang="en-US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Á DEN KRISTU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Bon pegá i  edifiká den djE i  stablesí den e fe, meskos ku boso a wòrdu instruí, abundando den dje ku gradisimentu.” </a:t>
            </a:r>
            <a:r>
              <a:rPr lang="pap-029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2:7)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ta optene salbashon dor di asept</a:t>
            </a:r>
            <a:r>
              <a:rPr lang="pap-029" sz="2000" b="1" dirty="0">
                <a:latin typeface="Aptos" panose="020B0004020202020204" pitchFamily="34" charset="0"/>
              </a:rPr>
              <a:t>á un Persona, no dor di aseptá doktrinanan</a:t>
            </a:r>
            <a:r>
              <a:rPr lang="pap-029" sz="2000" b="1" dirty="0"/>
              <a:t> ( Kol. 2:6). Sinembargo, esakinan ta esensial. Pablo ta spierta nos pa kana den Kristu  “ manera boso a w</a:t>
            </a:r>
            <a:r>
              <a:rPr lang="pap-029" sz="2000" b="1" dirty="0">
                <a:latin typeface="Aptos" panose="020B0004020202020204" pitchFamily="34" charset="0"/>
              </a:rPr>
              <a:t>òrdu siñá </a:t>
            </a:r>
            <a:r>
              <a:rPr lang="pap-029" sz="2000" b="1" dirty="0"/>
              <a:t>” ( Kol. 2:7b</a:t>
            </a:r>
            <a:r>
              <a:rPr lang="en" sz="2000" b="1" dirty="0"/>
              <a:t>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39012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Segun nos ta kana ku Hesus, nos ta w</a:t>
            </a:r>
            <a:r>
              <a:rPr lang="pap-029" sz="2000" b="1" dirty="0">
                <a:latin typeface="Aptos" panose="020B0004020202020204" pitchFamily="34" charset="0"/>
              </a:rPr>
              <a:t>òrdu pegá den djE. Nos ta, </a:t>
            </a:r>
            <a:r>
              <a:rPr lang="pap-029" sz="2000" b="1" dirty="0"/>
              <a:t>metaf</a:t>
            </a:r>
            <a:r>
              <a:rPr lang="pap-029" sz="2000" b="1" dirty="0">
                <a:latin typeface="Aptos" panose="020B0004020202020204" pitchFamily="34" charset="0"/>
              </a:rPr>
              <a:t>órikamente</a:t>
            </a:r>
            <a:r>
              <a:rPr lang="pap-029" sz="2000" b="1" dirty="0"/>
              <a:t>, “ e plantashon di Se</a:t>
            </a:r>
            <a:r>
              <a:rPr lang="pap-029" sz="2000" b="1" dirty="0">
                <a:latin typeface="Aptos" panose="020B0004020202020204" pitchFamily="34" charset="0"/>
              </a:rPr>
              <a:t>ñor</a:t>
            </a:r>
            <a:r>
              <a:rPr lang="pap-029" sz="2000" b="1" dirty="0"/>
              <a:t>, pa E por w</a:t>
            </a:r>
            <a:r>
              <a:rPr lang="pap-029" sz="2000" b="1" dirty="0">
                <a:latin typeface="Aptos" panose="020B0004020202020204" pitchFamily="34" charset="0"/>
              </a:rPr>
              <a:t>òrdu glorifiká </a:t>
            </a:r>
            <a:r>
              <a:rPr lang="pap-029" sz="2000" b="1" dirty="0"/>
              <a:t>” (Isaias 61:3</a:t>
            </a:r>
            <a:r>
              <a:rPr lang="pap-029" sz="1600" b="1" dirty="0"/>
              <a:t>) </a:t>
            </a:r>
            <a:r>
              <a:rPr lang="pap-029" sz="2000" b="1" dirty="0"/>
              <a:t>. Nos ta “ palunan ” ku ta pega na Hesus i  Su si</a:t>
            </a:r>
            <a:r>
              <a:rPr lang="pap-029" sz="2000" b="1" dirty="0">
                <a:latin typeface="Aptos" panose="020B0004020202020204" pitchFamily="34" charset="0"/>
              </a:rPr>
              <a:t>ñansanan</a:t>
            </a:r>
            <a:r>
              <a:rPr lang="pap-029" sz="2000" b="1" dirty="0"/>
              <a:t> ( Salmo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KANSELANDO E SKIRBIMENTU DI ORDENANSANAN KLAB</a:t>
            </a:r>
            <a:r>
              <a:rPr lang="en-US" sz="2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Aptos" panose="020B0004020202020204" pitchFamily="34" charset="0"/>
              </a:rPr>
              <a:t>Á NA SU KRUS</a:t>
            </a:r>
            <a:endParaRPr lang="en" sz="2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ap-029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Kanselando e sertifikado di debe di dekretonan ku tabata kontra di nos, ku tabata kontrali na nos, i  a kit’é for di kaminda, klabando esaki na Su krus” </a:t>
            </a:r>
            <a:r>
              <a:rPr lang="pap-029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Kolosensenan 2:14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Abraham a ratifik</a:t>
            </a:r>
            <a:r>
              <a:rPr lang="pap-029" sz="2000" b="1" dirty="0">
                <a:latin typeface="Aptos" panose="020B0004020202020204" pitchFamily="34" charset="0"/>
              </a:rPr>
              <a:t>á su pakto ku Dios dor di sirkumsishon </a:t>
            </a:r>
            <a:r>
              <a:rPr lang="pap-029" sz="2000" b="1" dirty="0"/>
              <a:t>(Gen. 17:11). Nos ta ratifik</a:t>
            </a:r>
            <a:r>
              <a:rPr lang="pap-029" sz="2000" b="1" dirty="0">
                <a:latin typeface="Aptos" panose="020B0004020202020204" pitchFamily="34" charset="0"/>
              </a:rPr>
              <a:t>á nos pakto ku Hesus dor di boutismo, kual ta </a:t>
            </a:r>
            <a:r>
              <a:rPr lang="pap-029" sz="2000" b="1" dirty="0"/>
              <a:t>“ e sirkumsishon di Kristu ” ( Kol. 2:11–12). Esaki ta implik</a:t>
            </a:r>
            <a:r>
              <a:rPr lang="pap-029" sz="2000" b="1" dirty="0">
                <a:latin typeface="Aptos" panose="020B0004020202020204" pitchFamily="34" charset="0"/>
              </a:rPr>
              <a:t>á ku sirkumsishon físiko no ta nesesario mas. Klarifikando e punto aki, Pablo ta papia di Hesus Su trabou riba e krus. Kiko Hesus a logra</a:t>
            </a:r>
            <a:r>
              <a:rPr lang="pap-029" sz="2000" b="1" dirty="0"/>
              <a:t>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614872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Efesionan 2:14-15 ta klarifik</a:t>
            </a:r>
            <a:r>
              <a:rPr lang="pap-029" sz="2000" b="1" dirty="0">
                <a:latin typeface="Aptos" panose="020B0004020202020204" pitchFamily="34" charset="0"/>
              </a:rPr>
              <a:t>á ku e </a:t>
            </a:r>
            <a:r>
              <a:rPr lang="pap-029" sz="2000" b="1" dirty="0"/>
              <a:t>“ ordenansanan ” </a:t>
            </a:r>
            <a:r>
              <a:rPr lang="pap-029" sz="2000" b="1" dirty="0">
                <a:latin typeface="Aptos" panose="020B0004020202020204" pitchFamily="34" charset="0"/>
              </a:rPr>
              <a:t>òf</a:t>
            </a:r>
            <a:r>
              <a:rPr lang="pap-029" sz="2000" b="1" dirty="0"/>
              <a:t> “ rekerimentonan ” ku tabata kontra di nos tabata e lei seremonial, kual a konstitu</a:t>
            </a:r>
            <a:r>
              <a:rPr lang="pap-029" sz="2000" b="1" dirty="0">
                <a:latin typeface="Aptos" panose="020B0004020202020204" pitchFamily="34" charset="0"/>
              </a:rPr>
              <a:t>í un muraya di separashon entre Hudiunan i</a:t>
            </a:r>
            <a:r>
              <a:rPr lang="pap-029" sz="2000" b="1" dirty="0"/>
              <a:t>  Gentilnan(Paganonan).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26881" y="2912664"/>
            <a:ext cx="2690361" cy="382470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4585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e motibu aki, nos no mester preokup</a:t>
            </a:r>
            <a:r>
              <a:rPr lang="pap-029" sz="2000" b="1" dirty="0">
                <a:latin typeface="Aptos" panose="020B0004020202020204" pitchFamily="34" charset="0"/>
              </a:rPr>
              <a:t>á</a:t>
            </a:r>
            <a:r>
              <a:rPr lang="pap-029" sz="2000" b="1" dirty="0"/>
              <a:t> mas tokante di opserv</a:t>
            </a:r>
            <a:r>
              <a:rPr lang="pap-029" sz="2000" b="1" dirty="0">
                <a:latin typeface="Aptos" panose="020B0004020202020204" pitchFamily="34" charset="0"/>
              </a:rPr>
              <a:t>á e leinan ritual di e Tèstament Bieu, kual tabatin nan kumplimentu i</a:t>
            </a:r>
            <a:r>
              <a:rPr lang="pap-029" sz="2000" b="1" dirty="0"/>
              <a:t>  a kaba den Kristu.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PROBLEMANAN KU TA SAKUD</a:t>
            </a:r>
            <a:r>
              <a:rPr lang="en-US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  <a:latin typeface="Aptos" panose="020B0004020202020204" pitchFamily="34" charset="0"/>
              </a:rPr>
              <a:t>Í FE</a:t>
            </a:r>
            <a:endParaRPr lang="en" sz="5400" b="1" spc="300" dirty="0">
              <a:ln/>
              <a:solidFill>
                <a:srgbClr val="0F65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8000" endPos="34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1565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 Display</vt:lpstr>
      <vt:lpstr>Comic Sans MS</vt:lpstr>
      <vt:lpstr>Arial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2026-01-27T09:08:36Z</dcterms:created>
  <dcterms:modified xsi:type="dcterms:W3CDTF">2026-03-03T20:24:55Z</dcterms:modified>
</cp:coreProperties>
</file>