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Kumpra oro refin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pap-029" sz="1800" b="1" noProof="0" dirty="0">
              <a:effectLst/>
            </a:rPr>
            <a:t>Nos no mester stables</a:t>
          </a:r>
          <a:r>
            <a:rPr lang="pap-029" sz="1800" b="1" noProof="0" dirty="0">
              <a:effectLst/>
              <a:latin typeface="Aptos" panose="020B0004020202020204" pitchFamily="34" charset="0"/>
            </a:rPr>
            <a:t>é pa mitar-bèrdatnan òf un estudio </a:t>
          </a:r>
          <a:r>
            <a:rPr lang="pap-029" sz="1800" b="1" noProof="0" dirty="0">
              <a:effectLst/>
            </a:rPr>
            <a:t>superfisial di e Beibel. Nos mester deshas</a:t>
          </a:r>
          <a:r>
            <a:rPr lang="pap-029" sz="1800" b="1" noProof="0" dirty="0">
              <a:effectLst/>
              <a:latin typeface="Aptos" panose="020B0004020202020204" pitchFamily="34" charset="0"/>
            </a:rPr>
            <a:t>í di doktrinanan humano </a:t>
          </a:r>
          <a:r>
            <a:rPr lang="pap-029" sz="1800" b="1" noProof="0" dirty="0">
              <a:effectLst/>
            </a:rPr>
            <a:t>(oropel) i  investig</a:t>
          </a:r>
          <a:r>
            <a:rPr lang="pap-029" sz="1800" b="1" noProof="0" dirty="0">
              <a:effectLst/>
              <a:latin typeface="Aptos" panose="020B0004020202020204" pitchFamily="34" charset="0"/>
            </a:rPr>
            <a:t>á(eksaminâ) mas profundo den nos estudio di e Beibel pa kita tur imperfekshon </a:t>
          </a:r>
          <a:r>
            <a:rPr lang="pap-029" sz="1800" b="1" noProof="0" dirty="0">
              <a:effectLst/>
            </a:rPr>
            <a:t>(basura) for di nos komprendementu di esaki.</a:t>
          </a:r>
          <a:endParaRPr lang="pap-029" sz="18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Kumpra pa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ñanan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(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bistínan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)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blanku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pap-029" sz="1800" b="1" noProof="0" dirty="0">
              <a:effectLst/>
            </a:rPr>
            <a:t>Aseptando Hesus Su hustisia komo e </a:t>
          </a:r>
          <a:r>
            <a:rPr lang="pap-029" sz="1800" b="1" noProof="0" dirty="0">
              <a:effectLst/>
              <a:latin typeface="Aptos" panose="020B0004020202020204" pitchFamily="34" charset="0"/>
            </a:rPr>
            <a:t>úniko kaminda pa logra salbashon</a:t>
          </a:r>
          <a:r>
            <a:rPr lang="pap-029" sz="1800" b="1" noProof="0" dirty="0">
              <a:effectLst/>
            </a:rPr>
            <a:t>. Purbando pa presenta nos mes na Dios ku nos propio aktonan hustu ta pa mustra nos mes sunu dilanti di djE.</a:t>
          </a:r>
          <a:endParaRPr lang="pap-029" sz="18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Kumpra ungwento pa wowo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pap-029" sz="1800" b="1" noProof="0" dirty="0">
              <a:effectLst/>
            </a:rPr>
            <a:t>Risib</a:t>
          </a:r>
          <a:r>
            <a:rPr lang="pap-029" sz="1800" b="1" noProof="0" dirty="0">
              <a:effectLst/>
              <a:latin typeface="Aptos" panose="020B0004020202020204" pitchFamily="34" charset="0"/>
            </a:rPr>
            <a:t>í(aseptá) e Spiritu Santu. Solamente E por duna nos bon komprendementu spiritual i</a:t>
          </a:r>
          <a:r>
            <a:rPr lang="pap-029" sz="1800" b="1" noProof="0" dirty="0">
              <a:effectLst/>
            </a:rPr>
            <a:t>  konvens</a:t>
          </a:r>
          <a:r>
            <a:rPr lang="pap-029" sz="1800" b="1" noProof="0" dirty="0">
              <a:effectLst/>
              <a:latin typeface="Aptos" panose="020B0004020202020204" pitchFamily="34" charset="0"/>
            </a:rPr>
            <a:t>é nos di nos kondishon berdadero</a:t>
          </a:r>
          <a:r>
            <a:rPr lang="pap-029" sz="1800" b="1" noProof="0" dirty="0">
              <a:effectLst/>
            </a:rPr>
            <a:t>                       (Juan</a:t>
          </a:r>
          <a:r>
            <a:rPr lang="en" sz="1800" b="1" noProof="0" dirty="0">
              <a:effectLst/>
            </a:rPr>
            <a:t> 16:8).</a:t>
          </a:r>
          <a:endParaRPr lang="en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El a disid</a:t>
          </a:r>
          <a:r>
            <a:rPr lang="pap-029" sz="1800" b="1" noProof="0" dirty="0">
              <a:latin typeface="Aptos" panose="020B0004020202020204" pitchFamily="34" charset="0"/>
            </a:rPr>
            <a:t>í pa krea nos</a:t>
          </a:r>
          <a:br>
            <a:rPr lang="en" sz="1800" b="1" noProof="0" dirty="0"/>
          </a:br>
          <a:r>
            <a:rPr lang="en" sz="1800" b="1" noProof="0" dirty="0"/>
            <a:t>(Gen.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/>
            <a:t>E ta buska nos ora ku nos a peka (Gen. 3:8-9)</a:t>
          </a:r>
          <a:endParaRPr lang="en" sz="18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/>
            <a:t>El a duna Su mes pa salba nos (Juan 3:16)</a:t>
          </a:r>
          <a:endParaRPr lang="en" sz="18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/>
            <a:t>E kier duna nos un rekompensa: pa sinta kunE, i  desfrut</a:t>
          </a:r>
          <a:r>
            <a:rPr lang="en-US" sz="1800" b="1" noProof="0" dirty="0">
              <a:latin typeface="Aptos" panose="020B0004020202020204" pitchFamily="34" charset="0"/>
            </a:rPr>
            <a:t>á di </a:t>
          </a:r>
          <a:r>
            <a:rPr lang="en-US" sz="1800" b="1" noProof="0" dirty="0" err="1">
              <a:latin typeface="Aptos" panose="020B0004020202020204" pitchFamily="34" charset="0"/>
            </a:rPr>
            <a:t>eternidat</a:t>
          </a:r>
          <a:r>
            <a:rPr lang="en-US" sz="1800" b="1" noProof="0" dirty="0">
              <a:latin typeface="Aptos" panose="020B0004020202020204" pitchFamily="34" charset="0"/>
            </a:rPr>
            <a:t> den Su </a:t>
          </a:r>
          <a:r>
            <a:rPr lang="en-US" sz="1800" b="1" noProof="0" dirty="0" err="1">
              <a:latin typeface="Aptos" panose="020B0004020202020204" pitchFamily="34" charset="0"/>
            </a:rPr>
            <a:t>kompania</a:t>
          </a:r>
          <a:r>
            <a:rPr lang="en" sz="1800" b="1" noProof="0" dirty="0"/>
            <a:t> (Rev. 3:21)</a:t>
          </a:r>
          <a:endParaRPr lang="en" sz="18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nos Konsolador (Juan 14:16-17)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revel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Hesus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na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(Juan 15:26)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kulpa(konbens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é)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nos di pik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(Juan 16:8)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guia nos den tur b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èrdat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(Juan 16:13)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/>
            </a:rPr>
            <a:t>Nos no mester stables</a:t>
          </a:r>
          <a:r>
            <a:rPr lang="pap-029" sz="1800" b="1" kern="1200" noProof="0" dirty="0">
              <a:effectLst/>
              <a:latin typeface="Aptos" panose="020B0004020202020204" pitchFamily="34" charset="0"/>
            </a:rPr>
            <a:t>é pa mitar-bèrdatnan òf un estudio </a:t>
          </a:r>
          <a:r>
            <a:rPr lang="pap-029" sz="1800" b="1" kern="1200" noProof="0" dirty="0">
              <a:effectLst/>
            </a:rPr>
            <a:t>superfisial di e Beibel. Nos mester deshas</a:t>
          </a:r>
          <a:r>
            <a:rPr lang="pap-029" sz="1800" b="1" kern="1200" noProof="0" dirty="0">
              <a:effectLst/>
              <a:latin typeface="Aptos" panose="020B0004020202020204" pitchFamily="34" charset="0"/>
            </a:rPr>
            <a:t>í di doktrinanan humano </a:t>
          </a:r>
          <a:r>
            <a:rPr lang="pap-029" sz="1800" b="1" kern="1200" noProof="0" dirty="0">
              <a:effectLst/>
            </a:rPr>
            <a:t>(oropel) i  investig</a:t>
          </a:r>
          <a:r>
            <a:rPr lang="pap-029" sz="1800" b="1" kern="1200" noProof="0" dirty="0">
              <a:effectLst/>
              <a:latin typeface="Aptos" panose="020B0004020202020204" pitchFamily="34" charset="0"/>
            </a:rPr>
            <a:t>á(eksaminâ) mas profundo den nos estudio di e Beibel pa kita tur imperfekshon </a:t>
          </a:r>
          <a:r>
            <a:rPr lang="pap-029" sz="1800" b="1" kern="1200" noProof="0" dirty="0">
              <a:effectLst/>
            </a:rPr>
            <a:t>(basura) for di nos komprendementu di esaki.</a:t>
          </a:r>
          <a:endParaRPr lang="pap-029" sz="1800" kern="1200" noProof="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Kumpra oro refin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/>
            </a:rPr>
            <a:t>Aseptando Hesus Su hustisia komo e </a:t>
          </a:r>
          <a:r>
            <a:rPr lang="pap-029" sz="1800" b="1" kern="1200" noProof="0" dirty="0">
              <a:effectLst/>
              <a:latin typeface="Aptos" panose="020B0004020202020204" pitchFamily="34" charset="0"/>
            </a:rPr>
            <a:t>úniko kaminda pa logra salbashon</a:t>
          </a:r>
          <a:r>
            <a:rPr lang="pap-029" sz="1800" b="1" kern="1200" noProof="0" dirty="0">
              <a:effectLst/>
            </a:rPr>
            <a:t>. Purbando pa presenta nos mes na Dios ku nos propio aktonan hustu ta pa mustra nos mes sunu dilanti di djE.</a:t>
          </a:r>
          <a:endParaRPr lang="pap-029" sz="1800" kern="1200" noProof="0" dirty="0">
            <a:effectLst/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Kumpra pa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ñanan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(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bistínan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)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blanku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/>
            </a:rPr>
            <a:t>Risib</a:t>
          </a:r>
          <a:r>
            <a:rPr lang="pap-029" sz="1800" b="1" kern="1200" noProof="0" dirty="0">
              <a:effectLst/>
              <a:latin typeface="Aptos" panose="020B0004020202020204" pitchFamily="34" charset="0"/>
            </a:rPr>
            <a:t>í(aseptá) e Spiritu Santu. Solamente E por duna nos bon komprendementu spiritual i</a:t>
          </a:r>
          <a:r>
            <a:rPr lang="pap-029" sz="1800" b="1" kern="1200" noProof="0" dirty="0">
              <a:effectLst/>
            </a:rPr>
            <a:t>  konvens</a:t>
          </a:r>
          <a:r>
            <a:rPr lang="pap-029" sz="1800" b="1" kern="1200" noProof="0" dirty="0">
              <a:effectLst/>
              <a:latin typeface="Aptos" panose="020B0004020202020204" pitchFamily="34" charset="0"/>
            </a:rPr>
            <a:t>é nos di nos kondishon berdadero</a:t>
          </a:r>
          <a:r>
            <a:rPr lang="pap-029" sz="1800" b="1" kern="1200" noProof="0" dirty="0">
              <a:effectLst/>
            </a:rPr>
            <a:t>                       (Juan</a:t>
          </a:r>
          <a:r>
            <a:rPr lang="en" sz="1800" b="1" kern="1200" noProof="0" dirty="0">
              <a:effectLst/>
            </a:rPr>
            <a:t> 16:8).</a:t>
          </a:r>
          <a:endParaRPr lang="en" sz="1800" kern="120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Kumpra ungwento pa wowo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disid</a:t>
          </a:r>
          <a:r>
            <a:rPr lang="pap-029" sz="1800" b="1" kern="1200" noProof="0" dirty="0">
              <a:latin typeface="Aptos" panose="020B0004020202020204" pitchFamily="34" charset="0"/>
            </a:rPr>
            <a:t>í pa krea nos</a:t>
          </a:r>
          <a:br>
            <a:rPr lang="en" sz="1800" b="1" kern="1200" noProof="0" dirty="0"/>
          </a:br>
          <a:r>
            <a:rPr lang="en" sz="1800" b="1" kern="1200" noProof="0" dirty="0"/>
            <a:t>(Gen. 2:7)</a:t>
          </a:r>
          <a:endParaRPr lang="en" sz="18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E ta buska nos ora ku nos a peka (Gen. 3:8-9)</a:t>
          </a:r>
          <a:endParaRPr lang="en" sz="18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El a duna Su mes pa salba nos (Juan 3:16)</a:t>
          </a:r>
          <a:endParaRPr lang="en" sz="18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E kier duna nos un rekompensa: pa sinta kunE, i  desfrut</a:t>
          </a:r>
          <a:r>
            <a:rPr lang="en-US" sz="1800" b="1" kern="1200" noProof="0" dirty="0">
              <a:latin typeface="Aptos" panose="020B0004020202020204" pitchFamily="34" charset="0"/>
            </a:rPr>
            <a:t>á di </a:t>
          </a:r>
          <a:r>
            <a:rPr lang="en-US" sz="1800" b="1" kern="1200" noProof="0" dirty="0" err="1">
              <a:latin typeface="Aptos" panose="020B0004020202020204" pitchFamily="34" charset="0"/>
            </a:rPr>
            <a:t>eternidat</a:t>
          </a:r>
          <a:r>
            <a:rPr lang="en-US" sz="1800" b="1" kern="1200" noProof="0" dirty="0">
              <a:latin typeface="Aptos" panose="020B0004020202020204" pitchFamily="34" charset="0"/>
            </a:rPr>
            <a:t> den Su </a:t>
          </a:r>
          <a:r>
            <a:rPr lang="en-US" sz="1800" b="1" kern="1200" noProof="0" dirty="0" err="1">
              <a:latin typeface="Aptos" panose="020B0004020202020204" pitchFamily="34" charset="0"/>
            </a:rPr>
            <a:t>kompania</a:t>
          </a:r>
          <a:r>
            <a:rPr lang="en" sz="1800" b="1" kern="1200" noProof="0" dirty="0"/>
            <a:t> (Rev. 3:21)</a:t>
          </a:r>
          <a:endParaRPr lang="en" sz="1800" kern="120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319655" y="122"/>
          <a:ext cx="5435721" cy="441211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56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nos Konsolador (Juan 14:16-17)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9958" y="122"/>
        <a:ext cx="5325418" cy="441211"/>
      </dsp:txXfrm>
    </dsp:sp>
    <dsp:sp modelId="{BD7F966C-344C-4880-A71C-848E52194C0E}">
      <dsp:nvSpPr>
        <dsp:cNvPr id="0" name=""/>
        <dsp:cNvSpPr/>
      </dsp:nvSpPr>
      <dsp:spPr>
        <a:xfrm>
          <a:off x="0" y="122"/>
          <a:ext cx="441211" cy="441211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319655" y="555575"/>
          <a:ext cx="5435721" cy="441211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56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revel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Hesus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na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(Juan 15:26)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9958" y="555575"/>
        <a:ext cx="5325418" cy="441211"/>
      </dsp:txXfrm>
    </dsp:sp>
    <dsp:sp modelId="{07903487-9C75-4F36-BAAD-3999608CFCC1}">
      <dsp:nvSpPr>
        <dsp:cNvPr id="0" name=""/>
        <dsp:cNvSpPr/>
      </dsp:nvSpPr>
      <dsp:spPr>
        <a:xfrm>
          <a:off x="0" y="555575"/>
          <a:ext cx="441211" cy="441211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319655" y="1111028"/>
          <a:ext cx="5435721" cy="44121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56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kulpa(konbens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é)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nos di pik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(Juan 16:8)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9958" y="1111028"/>
        <a:ext cx="5325418" cy="441211"/>
      </dsp:txXfrm>
    </dsp:sp>
    <dsp:sp modelId="{E82A5EE8-5D4A-48AE-B257-2340C0E1B182}">
      <dsp:nvSpPr>
        <dsp:cNvPr id="0" name=""/>
        <dsp:cNvSpPr/>
      </dsp:nvSpPr>
      <dsp:spPr>
        <a:xfrm>
          <a:off x="0" y="1111028"/>
          <a:ext cx="441211" cy="441211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319655" y="1666481"/>
          <a:ext cx="5435721" cy="44121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56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guia nos den tur b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èrdat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(Juan 16:13)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9958" y="1666481"/>
        <a:ext cx="5325418" cy="441211"/>
      </dsp:txXfrm>
    </dsp:sp>
    <dsp:sp modelId="{656187B0-B962-462C-A5AD-3ABA3D521DB8}">
      <dsp:nvSpPr>
        <dsp:cNvPr id="0" name=""/>
        <dsp:cNvSpPr/>
      </dsp:nvSpPr>
      <dsp:spPr>
        <a:xfrm>
          <a:off x="0" y="1666481"/>
          <a:ext cx="441211" cy="441211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810000" y="0"/>
            <a:ext cx="818197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en" sz="80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VERIFIKASHON DI REALIDAT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1" y="6372225"/>
            <a:ext cx="249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D7AA80"/>
                </a:solidFill>
              </a:rPr>
              <a:t>L</a:t>
            </a:r>
            <a:r>
              <a:rPr lang="en-US" sz="1600" b="1" noProof="0" dirty="0">
                <a:solidFill>
                  <a:srgbClr val="D7AA80"/>
                </a:solidFill>
                <a:latin typeface="Aptos" panose="020B0004020202020204" pitchFamily="34" charset="0"/>
              </a:rPr>
              <a:t>è</a:t>
            </a:r>
            <a:r>
              <a:rPr lang="en" sz="1600" b="1" noProof="0" dirty="0">
                <a:solidFill>
                  <a:srgbClr val="D7AA80"/>
                </a:solidFill>
              </a:rPr>
              <a:t>s 1 pa  Aprel 4,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4"/>
                </a:solidFill>
              </a:rPr>
              <a:t>E RAMA I E MATA DI WENDR</a:t>
            </a:r>
            <a:r>
              <a:rPr lang="en-US" sz="4400" b="1" noProof="0" dirty="0">
                <a:ln/>
                <a:solidFill>
                  <a:schemeClr val="accent4"/>
                </a:solidFill>
                <a:latin typeface="Aptos" panose="020B0004020202020204" pitchFamily="34" charset="0"/>
              </a:rPr>
              <a:t>ÙIF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Ami ta e mata di wendr</a:t>
            </a:r>
            <a:r>
              <a:rPr lang="en-US" b="1" noProof="0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ùif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ramanan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Esun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keda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Mi,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Ami den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djé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ta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duna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hopi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fruta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pasombra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sin Mi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hasi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nada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00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Djis prom</a:t>
            </a:r>
            <a:r>
              <a:rPr lang="en-US" sz="2000" b="1" noProof="0" dirty="0">
                <a:latin typeface="Aptos" panose="020B0004020202020204" pitchFamily="34" charset="0"/>
              </a:rPr>
              <a:t>é </a:t>
            </a:r>
            <a:r>
              <a:rPr lang="en-US" sz="2000" b="1" noProof="0" dirty="0" err="1">
                <a:latin typeface="Aptos" panose="020B0004020202020204" pitchFamily="34" charset="0"/>
              </a:rPr>
              <a:t>ku</a:t>
            </a:r>
            <a:r>
              <a:rPr lang="en-US" sz="2000" b="1" noProof="0" dirty="0">
                <a:latin typeface="Aptos" panose="020B0004020202020204" pitchFamily="34" charset="0"/>
              </a:rPr>
              <a:t> Su </a:t>
            </a:r>
            <a:r>
              <a:rPr lang="en-US" sz="2000" b="1" noProof="0" dirty="0" err="1">
                <a:latin typeface="Aptos" panose="020B0004020202020204" pitchFamily="34" charset="0"/>
              </a:rPr>
              <a:t>morto</a:t>
            </a:r>
            <a:r>
              <a:rPr lang="en-US" sz="2000" b="1" noProof="0" dirty="0">
                <a:latin typeface="Aptos" panose="020B0004020202020204" pitchFamily="34" charset="0"/>
              </a:rPr>
              <a:t>, H</a:t>
            </a:r>
            <a:r>
              <a:rPr lang="en" sz="2000" b="1" noProof="0" dirty="0"/>
              <a:t>esus a deklar</a:t>
            </a:r>
            <a:r>
              <a:rPr lang="en-US" sz="2000" b="1" noProof="0" dirty="0">
                <a:latin typeface="Aptos" panose="020B0004020202020204" pitchFamily="34" charset="0"/>
              </a:rPr>
              <a:t>á </a:t>
            </a:r>
            <a:r>
              <a:rPr lang="en-US" sz="2000" b="1" noProof="0" dirty="0" err="1">
                <a:latin typeface="Aptos" panose="020B0004020202020204" pitchFamily="34" charset="0"/>
              </a:rPr>
              <a:t>ku</a:t>
            </a:r>
            <a:r>
              <a:rPr lang="en-US" sz="2000" b="1" noProof="0" dirty="0">
                <a:latin typeface="Aptos" panose="020B0004020202020204" pitchFamily="34" charset="0"/>
              </a:rPr>
              <a:t> E tabata e </a:t>
            </a:r>
            <a:r>
              <a:rPr lang="en" sz="2000" b="1" noProof="0" dirty="0"/>
              <a:t>“ e mata di wendr</a:t>
            </a:r>
            <a:r>
              <a:rPr lang="en-US" sz="2000" b="1" noProof="0" dirty="0" err="1">
                <a:latin typeface="Aptos" panose="020B0004020202020204" pitchFamily="34" charset="0"/>
              </a:rPr>
              <a:t>ùif</a:t>
            </a:r>
            <a:r>
              <a:rPr lang="en-US" sz="2000" b="1" noProof="0" dirty="0">
                <a:latin typeface="Aptos" panose="020B0004020202020204" pitchFamily="34" charset="0"/>
              </a:rPr>
              <a:t>, </a:t>
            </a:r>
            <a:r>
              <a:rPr lang="en" sz="2000" b="1" noProof="0" dirty="0"/>
              <a:t>” i  ku Su disipelnan tabata “ e ramanan.” Kiko E tabata kier men ku esaki?</a:t>
            </a:r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595346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Kedando den Hesus ta un kontraveneno na tibiesa di Laodisea. Ademas, e ta un fuente di goso (Juan 5:11). Pero kon nos por keda den Hesus?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611009"/>
            <a:ext cx="669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Dor di hasi loke ta agrad’E, esei ta, dor di warda Su mandamentunan (Juan 15:10). Esaki ta un kontesta amoroso na e amor ku Dios a mustra na nos (1 Juan 4:19).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433101"/>
            <a:ext cx="72540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Un rama por biba pa un tempu sin ta peg</a:t>
            </a:r>
            <a:r>
              <a:rPr lang="en-US" sz="2000" b="1" noProof="0" dirty="0">
                <a:latin typeface="Aptos" panose="020B0004020202020204" pitchFamily="34" charset="0"/>
              </a:rPr>
              <a:t>á </a:t>
            </a:r>
            <a:r>
              <a:rPr lang="en-US" sz="2000" b="1" noProof="0" dirty="0" err="1">
                <a:latin typeface="Aptos" panose="020B0004020202020204" pitchFamily="34" charset="0"/>
              </a:rPr>
              <a:t>na</a:t>
            </a:r>
            <a:r>
              <a:rPr lang="en-US" sz="2000" b="1" noProof="0" dirty="0">
                <a:latin typeface="Aptos" panose="020B0004020202020204" pitchFamily="34" charset="0"/>
              </a:rPr>
              <a:t> e </a:t>
            </a:r>
            <a:r>
              <a:rPr lang="en-US" sz="2000" b="1" noProof="0" dirty="0" err="1">
                <a:latin typeface="Aptos" panose="020B0004020202020204" pitchFamily="34" charset="0"/>
              </a:rPr>
              <a:t>mata</a:t>
            </a:r>
            <a:r>
              <a:rPr lang="en-US" sz="2000" b="1" noProof="0" dirty="0">
                <a:latin typeface="Aptos" panose="020B0004020202020204" pitchFamily="34" charset="0"/>
              </a:rPr>
              <a:t>, </a:t>
            </a:r>
            <a:r>
              <a:rPr lang="en-US" sz="2000" b="1" noProof="0" dirty="0" err="1">
                <a:latin typeface="Aptos" panose="020B0004020202020204" pitchFamily="34" charset="0"/>
              </a:rPr>
              <a:t>pero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eventualmente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esaki</a:t>
            </a:r>
            <a:r>
              <a:rPr lang="en-US" sz="2000" b="1" noProof="0" dirty="0">
                <a:latin typeface="Aptos" panose="020B0004020202020204" pitchFamily="34" charset="0"/>
              </a:rPr>
              <a:t> lo </a:t>
            </a:r>
            <a:r>
              <a:rPr lang="en-US" sz="2000" b="1" noProof="0" dirty="0" err="1">
                <a:latin typeface="Aptos" panose="020B0004020202020204" pitchFamily="34" charset="0"/>
              </a:rPr>
              <a:t>seka</a:t>
            </a:r>
            <a:r>
              <a:rPr lang="en-US" sz="2000" b="1" noProof="0" dirty="0">
                <a:latin typeface="Aptos" panose="020B0004020202020204" pitchFamily="34" charset="0"/>
              </a:rPr>
              <a:t>. </a:t>
            </a:r>
            <a:r>
              <a:rPr lang="en" sz="2000" b="1" noProof="0" dirty="0"/>
              <a:t> Asina ku nos lo no por p</a:t>
            </a:r>
            <a:r>
              <a:rPr lang="en-US" sz="2000" b="1" noProof="0" dirty="0" err="1">
                <a:latin typeface="Aptos" panose="020B0004020202020204" pitchFamily="34" charset="0"/>
              </a:rPr>
              <a:t>èrdè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bida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etèrno</a:t>
            </a:r>
            <a:r>
              <a:rPr lang="en-US" sz="2000" b="1" noProof="0" dirty="0">
                <a:latin typeface="Aptos" panose="020B0004020202020204" pitchFamily="34" charset="0"/>
              </a:rPr>
              <a:t>, H</a:t>
            </a:r>
            <a:r>
              <a:rPr lang="en" sz="2000" b="1" noProof="0" dirty="0"/>
              <a:t>esus ta hasi un s</a:t>
            </a:r>
            <a:r>
              <a:rPr lang="en-US" sz="2000" b="1" noProof="0" dirty="0" err="1">
                <a:latin typeface="Aptos" panose="020B0004020202020204" pitchFamily="34" charset="0"/>
              </a:rPr>
              <a:t>úplika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" sz="2000" b="1" noProof="0" dirty="0"/>
              <a:t>: “ Keda den Mi”</a:t>
            </a:r>
            <a:br>
              <a:rPr lang="en" sz="2000" b="1" noProof="0" dirty="0"/>
            </a:br>
            <a:r>
              <a:rPr lang="en" sz="2000" b="1" noProof="0" dirty="0"/>
              <a:t>(Juan 15:4). Den e 11 v</a:t>
            </a:r>
            <a:r>
              <a:rPr lang="en-US" sz="2000" b="1" noProof="0" dirty="0">
                <a:latin typeface="Aptos" panose="020B0004020202020204" pitchFamily="34" charset="0"/>
              </a:rPr>
              <a:t>è</a:t>
            </a:r>
            <a:r>
              <a:rPr lang="en" sz="2000" b="1" noProof="0" dirty="0"/>
              <a:t>rsnan den kual Hesus ta konta e komparashon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aki</a:t>
            </a:r>
            <a:r>
              <a:rPr lang="en-US" sz="2000" b="1" noProof="0" dirty="0">
                <a:latin typeface="Aptos" panose="020B0004020202020204" pitchFamily="34" charset="0"/>
              </a:rPr>
              <a:t> di e </a:t>
            </a:r>
            <a:r>
              <a:rPr lang="en-US" sz="2000" b="1" noProof="0" dirty="0" err="1">
                <a:latin typeface="Aptos" panose="020B0004020202020204" pitchFamily="34" charset="0"/>
              </a:rPr>
              <a:t>mata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i</a:t>
            </a:r>
            <a:r>
              <a:rPr lang="en" sz="2000" b="1" noProof="0" dirty="0"/>
              <a:t>  e ramanan, E ta huza e v</a:t>
            </a:r>
            <a:r>
              <a:rPr lang="en-US" sz="2000" b="1" noProof="0" dirty="0">
                <a:latin typeface="Aptos" panose="020B0004020202020204" pitchFamily="34" charset="0"/>
              </a:rPr>
              <a:t>è</a:t>
            </a:r>
            <a:r>
              <a:rPr lang="en" sz="2000" b="1" noProof="0" dirty="0"/>
              <a:t>rbo “ keda ” 10 biaha. Esaki mester ta algu importante di b</a:t>
            </a:r>
            <a:r>
              <a:rPr lang="en-US" sz="2000" b="1" noProof="0" dirty="0" err="1">
                <a:latin typeface="Aptos" panose="020B0004020202020204" pitchFamily="34" charset="0"/>
              </a:rPr>
              <a:t>èrdat</a:t>
            </a:r>
            <a:r>
              <a:rPr lang="en-US" sz="2000" b="1" noProof="0" dirty="0">
                <a:latin typeface="Aptos" panose="020B0004020202020204" pitchFamily="34" charset="0"/>
              </a:rPr>
              <a:t>. 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SAP DJE PALU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814387" y="533251"/>
            <a:ext cx="1056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Keda den Mi, i</a:t>
            </a:r>
            <a:r>
              <a:rPr lang="pap-029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Ami den boso. Meskos ku e rama no por karga fruta di su mes, amenos e keda den e mata di wendrùif, asina boso tampoko, amenos boso keda den Mi.</a:t>
            </a:r>
            <a:r>
              <a:rPr lang="pap-029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ap-029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055443" y="1266869"/>
            <a:ext cx="895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wenter(invierno), e ramanan ta peg</a:t>
            </a:r>
            <a:r>
              <a:rPr lang="pap-029" sz="2000" b="1" dirty="0">
                <a:latin typeface="Aptos" panose="020B0004020202020204" pitchFamily="34" charset="0"/>
              </a:rPr>
              <a:t>á na e mata, pero nan no ta karga fruta. Dikon</a:t>
            </a:r>
            <a:r>
              <a:rPr lang="pap-029" sz="2000" b="1" dirty="0"/>
              <a:t>? Pasombra nan no ta risibi sap</a:t>
            </a:r>
            <a:r>
              <a:rPr lang="en" sz="2000" b="1" noProof="0" dirty="0"/>
              <a:t>. 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789798"/>
              </p:ext>
            </p:extLst>
          </p:nvPr>
        </p:nvGraphicFramePr>
        <p:xfrm>
          <a:off x="135266" y="4750185"/>
          <a:ext cx="6075033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6082177" y="4750185"/>
            <a:ext cx="2995148" cy="2042282"/>
            <a:chOff x="5476568" y="4750185"/>
            <a:chExt cx="2995148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255"/>
            <a:stretch>
              <a:fillRect/>
            </a:stretch>
          </p:blipFill>
          <p:spPr>
            <a:xfrm>
              <a:off x="5476568" y="4750185"/>
              <a:ext cx="2995148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055445" y="3918301"/>
            <a:ext cx="9136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Den e mesun diskurso (Juan 14-17), Hesus ta duna nos e splikashon: E Spiritu Santu ta Esun ku ta aktua den nos pa duna nos bida, si nos ta desea esaki.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055445" y="3239674"/>
            <a:ext cx="9136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Sea nos ta spr</a:t>
            </a:r>
            <a:r>
              <a:rPr lang="pap-029" sz="2000" b="1" dirty="0">
                <a:latin typeface="Aptos" panose="020B0004020202020204" pitchFamily="34" charset="0"/>
              </a:rPr>
              <a:t>ùitnan tierno òf ramanan kibrá</a:t>
            </a:r>
            <a:r>
              <a:rPr lang="pap-029" sz="2000" b="1" dirty="0"/>
              <a:t>, un kos ta kla: nos tin mester di e sap di e mata. Na kiko nos por kompar</a:t>
            </a:r>
            <a:r>
              <a:rPr lang="pap-029" sz="2000" b="1" dirty="0">
                <a:latin typeface="Aptos" panose="020B0004020202020204" pitchFamily="34" charset="0"/>
              </a:rPr>
              <a:t>á e sap aki</a:t>
            </a:r>
            <a:r>
              <a:rPr lang="en" sz="2000" b="1" noProof="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055442" y="1945495"/>
            <a:ext cx="9136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Solamente ora ku primavera yega esakinan ta risibi e sap for di e mata, i  e ora ei e st</a:t>
            </a:r>
            <a:r>
              <a:rPr lang="pap-029" sz="2000" b="1" noProof="0" dirty="0">
                <a:latin typeface="Aptos" panose="020B0004020202020204" pitchFamily="34" charset="0"/>
              </a:rPr>
              <a:t>èki</a:t>
            </a:r>
            <a:r>
              <a:rPr lang="pap-029" sz="2000" b="1" dirty="0">
                <a:latin typeface="Aptos" panose="020B0004020202020204" pitchFamily="34" charset="0"/>
              </a:rPr>
              <a:t>nan(sprùitnan) </a:t>
            </a:r>
            <a:r>
              <a:rPr lang="pap-029" sz="2000" b="1" noProof="0" dirty="0"/>
              <a:t>(tendons) ta desaroy</a:t>
            </a:r>
            <a:r>
              <a:rPr lang="pap-029" sz="2000" b="1" noProof="0" dirty="0">
                <a:latin typeface="Aptos" panose="020B0004020202020204" pitchFamily="34" charset="0"/>
              </a:rPr>
              <a:t>á(ta sali). E palabra Griego huz</a:t>
            </a:r>
            <a:r>
              <a:rPr lang="pap-029" sz="2000" b="1" dirty="0">
                <a:latin typeface="Aptos" panose="020B0004020202020204" pitchFamily="34" charset="0"/>
              </a:rPr>
              <a:t>á dor di Juan tambe por referí na ramanan ku a wòrdu kibrá i</a:t>
            </a:r>
            <a:r>
              <a:rPr lang="pap-029" sz="2000" b="1" noProof="0" dirty="0"/>
              <a:t>  transplant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noProof="0" dirty="0">
                <a:latin typeface="Aptos" panose="020B0004020202020204" pitchFamily="34" charset="0"/>
              </a:rPr>
              <a:t> bèk riba e mata</a:t>
            </a:r>
            <a:r>
              <a:rPr lang="pap-029" b="1" noProof="0" dirty="0">
                <a:latin typeface="Aptos" panose="020B0004020202020204" pitchFamily="34" charset="0"/>
              </a:rPr>
              <a:t>. </a:t>
            </a:r>
            <a:endParaRPr lang="pap-029" b="1" noProof="0" dirty="0"/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15781" y="583274"/>
            <a:ext cx="101651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noProof="0" dirty="0">
                <a:latin typeface="Constantia" panose="02030602050306030303" pitchFamily="18" charset="0"/>
              </a:rPr>
              <a:t>“ E oro rekomendá aki komo di a wòrdu purbá den e kandela ta fe i</a:t>
            </a:r>
            <a:r>
              <a:rPr lang="pap-029" sz="2400" b="1" dirty="0">
                <a:latin typeface="Constantia" panose="02030602050306030303" pitchFamily="18" charset="0"/>
              </a:rPr>
              <a:t> amor. Esaki ta hasi e kurason riku</a:t>
            </a:r>
            <a:r>
              <a:rPr lang="pap-029" sz="2400" b="1" noProof="0" dirty="0">
                <a:latin typeface="Constantia" panose="02030602050306030303" pitchFamily="18" charset="0"/>
              </a:rPr>
              <a:t>; pasombra esaki a wórdu purifiká te ora ku e ta puru, i  mas esaki wòrdu purbá mas briante ta su lustre(brio). E paña blanku ta puresa di karakter, e hustisia di Kristu kompartí na e pekador. Esaki enberdat ta un bistí di tèkstura selestial, ku por wòrdu kumprá solamente di Kristu pa un bida di obedensia boluntario. E ungwento di wowo ta ku sabiduria i grasia  kual ta kapasitá nos pa deserní entre e maldat i  e bon, i  pa deskubrí piká bou di kualkier aspekto. Dios a duna Su iglesia wowonan kual El a rekerí di nan pa ungi ku sabiduria, asina nan lo por mira klaramente; pero hopi lo saka e wowonan di e iglesia si nan lo por; pasombra nan lo no laga nan aktonan bini na lus, si en kaso nan lo por wòrdu reprendé. E ungwento di wowo divino lo duna klaridat na e komprendementu. Kristu ta e depositorio di tur grasianan. E ta bisa: “ Kumpra serka Mi ” (</a:t>
            </a:r>
            <a:r>
              <a:rPr lang="pap-029" b="1" noProof="0" dirty="0">
                <a:latin typeface="Constantia" panose="02030602050306030303" pitchFamily="18" charset="0"/>
              </a:rPr>
              <a:t>Revelashon </a:t>
            </a:r>
            <a:r>
              <a:rPr lang="en" b="1" noProof="0" dirty="0">
                <a:latin typeface="Constantia" panose="02030602050306030303" pitchFamily="18" charset="0"/>
              </a:rPr>
              <a:t>3:18</a:t>
            </a:r>
            <a:r>
              <a:rPr lang="en" sz="2400" b="1" noProof="0" dirty="0">
                <a:latin typeface="Constantia" panose="02030602050306030303" pitchFamily="18" charset="0"/>
              </a:rPr>
              <a:t>).”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05628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477251" y="330413"/>
            <a:ext cx="350831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Meskos ku e Tata a stimaMi, Ami tambe a stima boso; keda den Mi amor.”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15:9)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C176A"/>
                </a:solidFill>
              </a:rPr>
              <a:t>E mensahe di Dios (Revelashon 3:14-22):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Evaluashon (vv. 14-17)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Solushon (v. 18)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Resultado (vv. 19-20)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Gratifikashon (vv. 21-22)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801C21"/>
                </a:solidFill>
              </a:rPr>
              <a:t>Verifikashon di Realidat ( Juan 15:1-11):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E rama i  e mata di wendr</a:t>
            </a:r>
            <a:r>
              <a:rPr lang="en-US" sz="2000" b="1" noProof="0" dirty="0" err="1">
                <a:latin typeface="Aptos" panose="020B0004020202020204" pitchFamily="34" charset="0"/>
              </a:rPr>
              <a:t>ùif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E sap dje palu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39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un di nos a desaroy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un relashon diferente ku Dios. Pero nos tur ta bai di akuerdo riba un kos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 relashon aki por  (i mester) krese. </a:t>
            </a: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769278"/>
            <a:ext cx="8391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a duna nos un mensahe general tokante di e kondishon spiritual di e iglesia den e fase final aki di bida. Awor ta keda na nos pa eksamin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nos mes pa wak kual parti di e mensahe ei ta apliká na nos, i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kon pa fortales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i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profundis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 nos relashon ku Dios. </a:t>
            </a:r>
            <a:endParaRPr lang="pap-029" sz="2000" b="1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957029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prom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paso nos mester tuma pa por krese 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pa ta konsiente di nos situashon aktual.</a:t>
            </a: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MENSAHE DI DIOS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(Revelashon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EVALUASHON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714977"/>
            <a:ext cx="7365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Pasombra bo ta bisa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 Mi ta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haña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yen di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sèn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no tin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mester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nada ’ —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deplorabel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miserabel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pober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siegu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(Revelashon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211157" y="1768025"/>
            <a:ext cx="7154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mensahe na e shete iglesianan pa present</a:t>
            </a:r>
            <a:r>
              <a:rPr lang="pap-029" sz="2000" b="1" dirty="0">
                <a:latin typeface="Aptos" panose="020B0004020202020204" pitchFamily="34" charset="0"/>
              </a:rPr>
              <a:t>á e kondishon di e mundu for di tempunan apostóliko te na e dia presente </a:t>
            </a:r>
            <a:r>
              <a:rPr lang="pap-029" sz="2000" b="1" dirty="0"/>
              <a:t>(Rev. 2-3). Presentando e mensahe pa nos dia (Laodisea), Hesus ta present</a:t>
            </a:r>
            <a:r>
              <a:rPr lang="pap-029" sz="2000" b="1" dirty="0">
                <a:latin typeface="Aptos" panose="020B0004020202020204" pitchFamily="34" charset="0"/>
              </a:rPr>
              <a:t>á Su mes komo </a:t>
            </a:r>
            <a:r>
              <a:rPr lang="pap-029" sz="2000" b="1" dirty="0"/>
              <a:t>“ e Am</a:t>
            </a:r>
            <a:r>
              <a:rPr lang="pap-029" sz="2000" b="1" dirty="0">
                <a:latin typeface="Aptos" panose="020B0004020202020204" pitchFamily="34" charset="0"/>
              </a:rPr>
              <a:t>èn</a:t>
            </a:r>
            <a:r>
              <a:rPr lang="pap-029" sz="2000" b="1" dirty="0"/>
              <a:t> [e B</a:t>
            </a:r>
            <a:r>
              <a:rPr lang="pap-029" sz="2000" b="1" dirty="0">
                <a:latin typeface="Aptos" panose="020B0004020202020204" pitchFamily="34" charset="0"/>
              </a:rPr>
              <a:t>èrdat</a:t>
            </a:r>
            <a:r>
              <a:rPr lang="pap-029" sz="2000" b="1" dirty="0"/>
              <a:t>], e Testigu fiel i  b</a:t>
            </a:r>
            <a:r>
              <a:rPr lang="pap-029" sz="2000" b="1" dirty="0">
                <a:latin typeface="Aptos" panose="020B0004020202020204" pitchFamily="34" charset="0"/>
              </a:rPr>
              <a:t>èrdadero </a:t>
            </a:r>
            <a:r>
              <a:rPr lang="pap-029" sz="2000" b="1" dirty="0"/>
              <a:t>” (Rev. 3:14).</a:t>
            </a:r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897357" y="3406366"/>
            <a:ext cx="7291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Ora ku nos wak nos mes nos ta mira </a:t>
            </a:r>
            <a:r>
              <a:rPr lang="en" sz="2000" noProof="0" dirty="0"/>
              <a:t>nos B</a:t>
            </a:r>
            <a:r>
              <a:rPr lang="en-US" sz="2000" noProof="0" dirty="0" err="1">
                <a:latin typeface="Aptos" panose="020B0004020202020204" pitchFamily="34" charset="0"/>
              </a:rPr>
              <a:t>èrdat</a:t>
            </a:r>
            <a:r>
              <a:rPr lang="en" sz="2000" noProof="0" dirty="0"/>
              <a:t> </a:t>
            </a:r>
            <a:r>
              <a:rPr lang="en" sz="2000" b="1" noProof="0" dirty="0"/>
              <a:t>: “ Mi ta riku, i  a ha</a:t>
            </a:r>
            <a:r>
              <a:rPr lang="en-US" sz="2000" b="1" noProof="0" dirty="0" err="1">
                <a:latin typeface="Aptos" panose="020B0004020202020204" pitchFamily="34" charset="0"/>
              </a:rPr>
              <a:t>ña</a:t>
            </a:r>
            <a:r>
              <a:rPr lang="en-US" sz="2000" b="1" noProof="0" dirty="0">
                <a:latin typeface="Aptos" panose="020B0004020202020204" pitchFamily="34" charset="0"/>
              </a:rPr>
              <a:t> yen di </a:t>
            </a:r>
            <a:r>
              <a:rPr lang="en-US" sz="2000" b="1" noProof="0" dirty="0" err="1">
                <a:latin typeface="Aptos" panose="020B0004020202020204" pitchFamily="34" charset="0"/>
              </a:rPr>
              <a:t>sèn</a:t>
            </a:r>
            <a:r>
              <a:rPr lang="en-US" sz="2000" b="1" noProof="0" dirty="0">
                <a:latin typeface="Aptos" panose="020B0004020202020204" pitchFamily="34" charset="0"/>
              </a:rPr>
              <a:t>, </a:t>
            </a:r>
            <a:r>
              <a:rPr lang="en-US" sz="2000" b="1" noProof="0" dirty="0" err="1">
                <a:latin typeface="Aptos" panose="020B0004020202020204" pitchFamily="34" charset="0"/>
              </a:rPr>
              <a:t>i</a:t>
            </a:r>
            <a:r>
              <a:rPr lang="en" sz="2000" b="1" noProof="0" dirty="0"/>
              <a:t>  no tin mester di nada ” (Rev. 3:17a).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914921" y="5144166"/>
            <a:ext cx="49007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Awor ta tempu pa evalu</a:t>
            </a:r>
            <a:r>
              <a:rPr lang="pap-029" sz="2000" b="1" dirty="0">
                <a:latin typeface="Aptos" panose="020B0004020202020204" pitchFamily="34" charset="0"/>
              </a:rPr>
              <a:t>á nos mes. Mi ta konsiente di loke berdaderamente mi tin, i</a:t>
            </a:r>
            <a:r>
              <a:rPr lang="pap-029" sz="2000" b="1" dirty="0"/>
              <a:t>  loke ainda mi tin mester? Kuantu mi a krese den mi relashon ku Hesus? Mi ta kambiando pa lo mih</a:t>
            </a:r>
            <a:r>
              <a:rPr lang="pap-029" sz="2000" b="1" dirty="0">
                <a:latin typeface="Aptos" panose="020B0004020202020204" pitchFamily="34" charset="0"/>
              </a:rPr>
              <a:t>ó</a:t>
            </a:r>
            <a:r>
              <a:rPr lang="en" sz="2000" b="1" noProof="0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897357" y="4121377"/>
            <a:ext cx="490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Pero Hesus ta mira </a:t>
            </a:r>
            <a:r>
              <a:rPr lang="en" sz="2000" noProof="0" dirty="0"/>
              <a:t>e b</a:t>
            </a:r>
            <a:r>
              <a:rPr lang="en-US" sz="2000" noProof="0" dirty="0" err="1">
                <a:latin typeface="Aptos" panose="020B0004020202020204" pitchFamily="34" charset="0"/>
              </a:rPr>
              <a:t>èrdat</a:t>
            </a:r>
            <a:r>
              <a:rPr lang="en" sz="2000" i="1" noProof="0" dirty="0"/>
              <a:t> </a:t>
            </a:r>
            <a:r>
              <a:rPr lang="en" sz="2000" b="1" noProof="0" dirty="0"/>
              <a:t>, nos realidat: “ Bo ta deplorabel, miserabel, pober, siegu i  sunu ” (Rev. 3:17b).</a:t>
            </a: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SOLUSHON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pap-029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 ta konsehábo pa bo kumpra serka Mi e oro refiná den e kandela, pa bo</a:t>
            </a:r>
            <a:r>
              <a:rPr lang="pap-029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por ta</a:t>
            </a:r>
            <a:r>
              <a:rPr lang="pap-029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riku</a:t>
            </a:r>
            <a:r>
              <a:rPr lang="pap-029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i  pañanan blanku, pa bo por ta bistí, pa e bèrguensa di bo sunú lo no Sali na kla; i hunta bo wowonan ku ungwento pa wowo, pa bo por mira</a:t>
            </a:r>
            <a:r>
              <a:rPr lang="pap-029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pap-029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Revelashon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Pasombra sintiendo komfortabel ku nos situashon ta produs</a:t>
            </a:r>
            <a:r>
              <a:rPr lang="en-US" sz="2000" b="1" noProof="0" dirty="0">
                <a:latin typeface="Aptos" panose="020B0004020202020204" pitchFamily="34" charset="0"/>
              </a:rPr>
              <a:t>í </a:t>
            </a:r>
            <a:r>
              <a:rPr lang="en-US" sz="2000" b="1" noProof="0" dirty="0" err="1">
                <a:latin typeface="Aptos" panose="020B0004020202020204" pitchFamily="34" charset="0"/>
              </a:rPr>
              <a:t>apatia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( tibiesa), Hesus ta konseh</a:t>
            </a:r>
            <a:r>
              <a:rPr lang="en-US" sz="2000" b="1" noProof="0" dirty="0">
                <a:latin typeface="Aptos" panose="020B0004020202020204" pitchFamily="34" charset="0"/>
              </a:rPr>
              <a:t>á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pa </a:t>
            </a:r>
            <a:r>
              <a:rPr lang="en-US" sz="2000" b="1" noProof="0" dirty="0" err="1">
                <a:latin typeface="Aptos" panose="020B0004020202020204" pitchFamily="34" charset="0"/>
              </a:rPr>
              <a:t>hasi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tres</a:t>
            </a:r>
            <a:r>
              <a:rPr lang="en-US" sz="2000" b="1" noProof="0" dirty="0">
                <a:latin typeface="Aptos" panose="020B0004020202020204" pitchFamily="34" charset="0"/>
              </a:rPr>
              <a:t> kos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097706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340542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194824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052512" y="656876"/>
            <a:ext cx="1008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Ata Mi ta para na e porta i ta bati. Si kualkier hende tende Mi bos 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habri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porta, lo Mi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drenta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djé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sena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é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(Revelashon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41" y="1672539"/>
            <a:ext cx="745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un problema. Ami ta sinti bon spiritualmente, pero Hesus kier pa mi mehor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Sinembargo, si mi no ta konsiente di mi nesesidat pa kambio, nunka lo mi kambia. Nunka lo mi kier kumpra loke mi ta pensa ku mi tin kaba. </a:t>
            </a: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71" y="5658007"/>
            <a:ext cx="7477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Hesus ta bati na e porta di mi kurason i  ta spera ku pasenshi. E no ta interump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mi bida pa forsámi pa tin un relashon kunE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desishon pa habri ta di mi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213737" y="3816556"/>
            <a:ext cx="74582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Hesus Su reprenshon i  kastigu no ta nesesariamente negativo. E ta prefer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e kaminda di diálogo. E kier sinta ketu ku nos i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papia… “ Ata, Mi ta para na e porta i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 bati. Si kualkier hende tende Mi bos i  ta habri e porta, lo Mi drenta serka dj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 i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sena kun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é, i é ku Mi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(Rev. 3:20).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13738" y="2898436"/>
            <a:ext cx="7458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resolv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 esaki, Hesus tin Su propio métodonan 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 Mes tantu ku Mi ta stima, Mi ta reprend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 disiplin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”; i  E ta agreg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 Repent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</a:t>
            </a:r>
            <a:r>
              <a:rPr lang="pap-029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(Rev. 3:19).</a:t>
            </a: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GRATIFIKASHON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1238250" y="589926"/>
            <a:ext cx="97155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 Na esun ku vense lo Mi permiti</a:t>
            </a:r>
            <a:r>
              <a:rPr lang="en-US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é </a:t>
            </a:r>
            <a:r>
              <a:rPr lang="en-US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sinta</a:t>
            </a:r>
            <a:r>
              <a:rPr lang="en-US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huntu</a:t>
            </a:r>
            <a:r>
              <a:rPr lang="en-US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ku</a:t>
            </a:r>
            <a:r>
              <a:rPr lang="en-US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Mi </a:t>
            </a:r>
            <a:r>
              <a:rPr lang="en-US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riba</a:t>
            </a:r>
            <a:r>
              <a:rPr lang="en-US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Mi </a:t>
            </a:r>
            <a:r>
              <a:rPr lang="en-US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trono,meskos</a:t>
            </a:r>
            <a:r>
              <a:rPr lang="en-US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ku</a:t>
            </a:r>
            <a:r>
              <a:rPr lang="en-US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Ami </a:t>
            </a:r>
            <a:r>
              <a:rPr lang="en-US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tambe</a:t>
            </a:r>
            <a:r>
              <a:rPr lang="en-US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a </a:t>
            </a:r>
            <a:r>
              <a:rPr lang="en-US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vense</a:t>
            </a:r>
            <a:r>
              <a:rPr lang="en-US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sinta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huntu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Mi Tata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riba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Su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trono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(Revelashon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6" y="1322188"/>
            <a:ext cx="805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Hesus sa ku e kaminda no ta fasil. E konose nos esfuersonan pa kumpra e oro, e bata, i  e ungwento pa wowo. E konose nos luchanan pa vense tibiesa, habri e porta, i  konekt</a:t>
            </a:r>
            <a:r>
              <a:rPr lang="pap-029" sz="2000" b="1" dirty="0">
                <a:latin typeface="Aptos" panose="020B0004020202020204" pitchFamily="34" charset="0"/>
              </a:rPr>
              <a:t>á kunE. Pesei E ta bisa nos: Boso por vense, meskos ku Ami a vense</a:t>
            </a:r>
            <a:r>
              <a:rPr lang="pap-029" sz="2000" b="1" dirty="0"/>
              <a:t> </a:t>
            </a:r>
            <a:r>
              <a:rPr lang="en" sz="2000" b="1" noProof="0" dirty="0"/>
              <a:t>(Rev. 3:21).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755666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314325" y="2893277"/>
            <a:ext cx="805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E sa tambe ku nos nunka lo tuma e prom</a:t>
            </a:r>
            <a:r>
              <a:rPr lang="en-US" sz="2000" b="1" noProof="0" dirty="0">
                <a:latin typeface="Aptos" panose="020B0004020202020204" pitchFamily="34" charset="0"/>
              </a:rPr>
              <a:t>é paso</a:t>
            </a:r>
            <a:r>
              <a:rPr lang="en" sz="2000" b="1" noProof="0" dirty="0"/>
              <a:t>. Dios semper a tuma e inisiativa.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826479" y="4119714"/>
            <a:ext cx="42573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E yabi na e komportashon divino aki ( kual nos no ta merese) ta amor: “ Mi a stimabo ku un amor et</a:t>
            </a:r>
            <a:r>
              <a:rPr lang="en-US" sz="2000" b="1" noProof="0" dirty="0">
                <a:latin typeface="Aptos" panose="020B0004020202020204" pitchFamily="34" charset="0"/>
              </a:rPr>
              <a:t>è</a:t>
            </a:r>
            <a:r>
              <a:rPr lang="en" sz="2000" b="1" noProof="0" dirty="0"/>
              <a:t>rno” (Jeremias 31:3). E kier tin un relashon ku nos. Mi kier tin un relashon kunE? Lo mi habri mi kurason na djE i  stim’E manera E ta stim</a:t>
            </a:r>
            <a:r>
              <a:rPr lang="en-US" sz="2000" b="1" noProof="0" dirty="0" err="1">
                <a:latin typeface="Aptos" panose="020B0004020202020204" pitchFamily="34" charset="0"/>
              </a:rPr>
              <a:t>ámi</a:t>
            </a:r>
            <a:r>
              <a:rPr lang="en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9567512" cy="56379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72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VERIFIKASHON DI REALIDAT </a:t>
            </a:r>
            <a:r>
              <a:rPr lang="en" sz="7200" spc="60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Juan 15:1-11</a:t>
            </a:r>
            <a:endParaRPr lang="en" sz="11500" spc="600" noProof="0" dirty="0">
              <a:ln w="0"/>
              <a:solidFill>
                <a:srgbClr val="0C8A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1852</Words>
  <Application>Microsoft Office PowerPoint</Application>
  <PresentationFormat>Panorámica</PresentationFormat>
  <Paragraphs>67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Constantia</vt:lpstr>
      <vt:lpstr>Aptos Display</vt:lpstr>
      <vt:lpstr>Aptos</vt:lpstr>
      <vt:lpstr>Comic Sans MS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129</cp:revision>
  <dcterms:created xsi:type="dcterms:W3CDTF">2026-02-21T18:00:10Z</dcterms:created>
  <dcterms:modified xsi:type="dcterms:W3CDTF">2026-04-02T17:29:52Z</dcterms:modified>
</cp:coreProperties>
</file>