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pap-029" sz="2000" b="1" noProof="0" dirty="0"/>
            <a:t>Kon pa studia e Beibel</a:t>
          </a:r>
          <a:r>
            <a:rPr lang="en" sz="2000" b="1" dirty="0">
              <a:solidFill>
                <a:schemeClr val="tx2">
                  <a:lumMod val="50000"/>
                </a:schemeClr>
              </a:solidFill>
            </a:rPr>
            <a:t>:</a:t>
          </a:r>
          <a:endParaRPr lang="es-ES" sz="2000" b="1"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US" sz="2000" b="1" dirty="0" err="1">
              <a:effectLst>
                <a:outerShdw blurRad="38100" dist="38100" dir="2700000" algn="tl">
                  <a:srgbClr val="000000"/>
                </a:outerShdw>
              </a:effectLst>
            </a:rPr>
            <a:t>Ora</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US" sz="2000" b="1" dirty="0">
              <a:effectLst>
                <a:outerShdw blurRad="38100" dist="38100" dir="2700000" algn="tl">
                  <a:srgbClr val="000000"/>
                </a:outerShdw>
              </a:effectLst>
            </a:rPr>
            <a:t>E</a:t>
          </a:r>
          <a:r>
            <a:rPr lang="en" sz="2000" b="1" dirty="0">
              <a:effectLst>
                <a:outerShdw blurRad="38100" dist="38100" dir="2700000" algn="tl">
                  <a:srgbClr val="000000"/>
                </a:outerShdw>
              </a:effectLst>
            </a:rPr>
            <a:t> luga</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US" sz="2000" b="1" dirty="0">
              <a:effectLst>
                <a:outerShdw blurRad="38100" dist="38100" dir="2700000" algn="tl">
                  <a:srgbClr val="000000"/>
                </a:outerShdw>
              </a:effectLst>
            </a:rPr>
            <a:t>E </a:t>
          </a:r>
          <a:r>
            <a:rPr lang="en-US" sz="2000" b="1" dirty="0" err="1">
              <a:effectLst>
                <a:outerShdw blurRad="38100" dist="38100" dir="2700000" algn="tl">
                  <a:srgbClr val="000000"/>
                </a:outerShdw>
              </a:effectLst>
            </a:rPr>
            <a:t>téknika</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pap-029" sz="2000" b="1" noProof="0" dirty="0"/>
            <a:t>Benefisionan di studia  e Beibel</a:t>
          </a:r>
          <a:r>
            <a:rPr lang="pap-029" sz="2000" b="1" noProof="0" dirty="0">
              <a:solidFill>
                <a:schemeClr val="accent2">
                  <a:lumMod val="50000"/>
                </a:schemeClr>
              </a:solidFill>
            </a:rPr>
            <a:t>:</a:t>
          </a: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it-IT" sz="2000" b="1" dirty="0">
              <a:effectLst>
                <a:outerShdw blurRad="38100" dist="38100" dir="2700000" algn="tl">
                  <a:srgbClr val="000000"/>
                </a:outerShdw>
              </a:effectLst>
            </a:rPr>
            <a:t>E benefisio di kompartí esaki</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it-IT" sz="2000" b="1" dirty="0">
              <a:effectLst>
                <a:outerShdw blurRad="38100" dist="38100" dir="2700000" algn="tl">
                  <a:srgbClr val="000000"/>
                </a:outerShdw>
              </a:effectLst>
            </a:rPr>
            <a:t>E benefisio di kome esaki</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it-IT" sz="2000" b="0" dirty="0"/>
            <a:t>Un estudio profundo di Beibel ta konsistí di kuater sekshon</a:t>
          </a:r>
          <a:endParaRPr lang="en" sz="2000" b="0" dirty="0">
            <a:effectLst>
              <a:outerShdw blurRad="38100" dist="38100" dir="2700000" algn="tl">
                <a:srgbClr val="000000"/>
              </a:outerShdw>
            </a:effectLst>
          </a:endParaRPr>
        </a:p>
      </dgm:t>
    </dgm:pt>
    <dgm:pt modelId="{74D18621-17B6-41DF-A81C-563FC9643ED7}" type="parTrans" cxnId="{39793446-3B58-4A32-8115-5CFF1812ADD1}">
      <dgm:prSet/>
      <dgm:spPr/>
      <dgm:t>
        <a:bodyPr/>
        <a:lstStyle/>
        <a:p>
          <a:endParaRPr lang="es-ES" sz="2000" b="0">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0">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0" dirty="0">
              <a:effectLst>
                <a:outerShdw blurRad="38100" dist="38100" dir="2700000" algn="tl">
                  <a:srgbClr val="000000"/>
                </a:outerShdw>
              </a:effectLst>
            </a:rPr>
            <a:t>Orashon</a:t>
          </a:r>
        </a:p>
      </dgm:t>
    </dgm:pt>
    <dgm:pt modelId="{D7F6EE58-0EF4-46FB-9C7B-B11F933CCA68}" type="parTrans" cxnId="{1576F000-9647-4CBE-AF27-D208CD788C51}">
      <dgm:prSet/>
      <dgm:spPr>
        <a:ln>
          <a:solidFill>
            <a:schemeClr val="tx2">
              <a:lumMod val="75000"/>
            </a:schemeClr>
          </a:solidFill>
        </a:ln>
      </dgm:spPr>
      <dgm:t>
        <a:bodyPr/>
        <a:lstStyle/>
        <a:p>
          <a:endParaRPr lang="es-ES" sz="2000" b="0">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0">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pl-PL" sz="2000" b="0" kern="1200" dirty="0">
              <a:solidFill>
                <a:prstClr val="white"/>
              </a:solidFill>
              <a:effectLst>
                <a:outerShdw blurRad="38100" dist="38100" dir="2700000" algn="tl">
                  <a:srgbClr val="000000"/>
                </a:outerShdw>
              </a:effectLst>
              <a:latin typeface="Aptos" panose="02110004020202020204"/>
              <a:ea typeface="+mn-ea"/>
              <a:cs typeface="+mn-cs"/>
            </a:rPr>
            <a:t>Lesamentu i komprondementu [téknika proponé</a:t>
          </a:r>
          <a:r>
            <a:rPr lang="en" sz="2000" b="0" kern="1200" dirty="0">
              <a:effectLst>
                <a:outerShdw blurRad="38100" dist="38100" dir="2700000" algn="tl">
                  <a:srgbClr val="000000"/>
                </a:outerShdw>
              </a:effectLst>
            </a:rPr>
            <a:t>]</a:t>
          </a:r>
        </a:p>
      </dgm:t>
    </dgm:pt>
    <dgm:pt modelId="{A5F28478-6032-4FD6-883F-9451F512FA58}" type="parTrans" cxnId="{0C36C1E8-7AB6-45CA-9C86-13733122ED86}">
      <dgm:prSet/>
      <dgm:spPr>
        <a:ln>
          <a:solidFill>
            <a:schemeClr val="tx2">
              <a:lumMod val="75000"/>
            </a:schemeClr>
          </a:solidFill>
        </a:ln>
      </dgm:spPr>
      <dgm:t>
        <a:bodyPr/>
        <a:lstStyle/>
        <a:p>
          <a:endParaRPr lang="es-ES" sz="2000" b="0">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0">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0" dirty="0">
              <a:effectLst>
                <a:outerShdw blurRad="38100" dist="38100" dir="2700000" algn="tl">
                  <a:srgbClr val="000000"/>
                </a:outerShdw>
              </a:effectLst>
            </a:rPr>
            <a:t>Orashon</a:t>
          </a:r>
        </a:p>
      </dgm:t>
    </dgm:pt>
    <dgm:pt modelId="{6D0F2175-F163-4D22-83EB-FAF669C9EBDA}" type="parTrans" cxnId="{5A90F969-8118-4BDF-960C-6129D05DC1D1}">
      <dgm:prSet/>
      <dgm:spPr>
        <a:ln>
          <a:solidFill>
            <a:schemeClr val="tx2">
              <a:lumMod val="75000"/>
            </a:schemeClr>
          </a:solidFill>
        </a:ln>
      </dgm:spPr>
      <dgm:t>
        <a:bodyPr/>
        <a:lstStyle/>
        <a:p>
          <a:endParaRPr lang="es-ES" sz="2000" b="0">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0">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US" sz="2000" b="0" dirty="0" err="1"/>
            <a:t>Komparti</a:t>
          </a:r>
          <a:r>
            <a:rPr lang="en-US" sz="2000" b="0" dirty="0"/>
            <a:t> (</a:t>
          </a:r>
          <a:r>
            <a:rPr lang="en-US" sz="2000" b="0" dirty="0" err="1"/>
            <a:t>Parti</a:t>
          </a:r>
          <a:r>
            <a:rPr lang="en-US" sz="2000" b="0" dirty="0"/>
            <a:t>)       </a:t>
          </a:r>
          <a:endParaRPr lang="en" sz="2000" b="0" dirty="0">
            <a:effectLst>
              <a:outerShdw blurRad="38100" dist="38100" dir="2700000" algn="tl">
                <a:srgbClr val="000000"/>
              </a:outerShdw>
            </a:effectLst>
          </a:endParaRPr>
        </a:p>
      </dgm:t>
    </dgm:pt>
    <dgm:pt modelId="{3DD13F36-1FB3-496A-9B80-D5375B9A9700}" type="parTrans" cxnId="{5582F643-AC05-4D31-9931-B41DB228D3AD}">
      <dgm:prSet/>
      <dgm:spPr>
        <a:ln>
          <a:solidFill>
            <a:schemeClr val="tx2">
              <a:lumMod val="75000"/>
            </a:schemeClr>
          </a:solidFill>
        </a:ln>
      </dgm:spPr>
      <dgm:t>
        <a:bodyPr/>
        <a:lstStyle/>
        <a:p>
          <a:endParaRPr lang="es-ES" sz="2000" b="0">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0">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pap-029" sz="2000" b="0" noProof="0" dirty="0"/>
            <a:t>Invitá Spiritu Santu pa ta bo guia den bo estudio</a:t>
          </a:r>
          <a:endParaRPr lang="pap-029" sz="2000" b="0" noProof="0" dirty="0">
            <a:effectLst/>
          </a:endParaRPr>
        </a:p>
      </dgm:t>
    </dgm:pt>
    <dgm:pt modelId="{566B7759-8404-4C03-9ABD-E43DEE6B9AB8}" type="parTrans" cxnId="{B61E4A53-D099-4402-A27A-B16A464D7CA0}">
      <dgm:prSet/>
      <dgm:spPr>
        <a:ln>
          <a:solidFill>
            <a:schemeClr val="accent2">
              <a:lumMod val="50000"/>
            </a:schemeClr>
          </a:solidFill>
        </a:ln>
      </dgm:spPr>
      <dgm:t>
        <a:bodyPr/>
        <a:lstStyle/>
        <a:p>
          <a:endParaRPr lang="es-ES" sz="2000" b="0">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0">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it-IT" sz="2000" b="0" dirty="0"/>
            <a:t>Skohe un versíkulo òf pasashi for di Beibel</a:t>
          </a:r>
          <a:endParaRPr lang="en" sz="2000" b="0" dirty="0">
            <a:effectLst/>
          </a:endParaRPr>
        </a:p>
      </dgm:t>
    </dgm:pt>
    <dgm:pt modelId="{B262B7E7-6180-42DC-83AF-5CBA66B63E65}" type="parTrans" cxnId="{17C42BA9-3B2F-4511-AC31-1FB8EB0684FA}">
      <dgm:prSet/>
      <dgm:spPr>
        <a:ln>
          <a:solidFill>
            <a:schemeClr val="accent1">
              <a:lumMod val="50000"/>
            </a:schemeClr>
          </a:solidFill>
        </a:ln>
      </dgm:spPr>
      <dgm:t>
        <a:bodyPr/>
        <a:lstStyle/>
        <a:p>
          <a:endParaRPr lang="es-ES" sz="2000" b="0">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0">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pap-029" sz="2000" b="0" noProof="0" dirty="0"/>
            <a:t>Lo e toka bo kurason i mente pa bo komprondé loke bo ta lesa</a:t>
          </a:r>
          <a:endParaRPr lang="pap-029" sz="2000" b="0" noProof="0"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0">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0">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ap-029" sz="2000" b="0" kern="1200" noProof="0" dirty="0"/>
            <a:t>Skirbié pa yuda bo Grabá esaki den bo mente</a:t>
          </a:r>
          <a:endParaRPr lang="pap-029" sz="2000" b="0" kern="1200" noProof="0" dirty="0">
            <a:effectLst/>
          </a:endParaRPr>
        </a:p>
      </dgm:t>
    </dgm:pt>
    <dgm:pt modelId="{7146504A-6B81-41A4-AC87-32251D9BCCD4}" type="parTrans" cxnId="{D8D16B55-91D9-4011-992E-982297AFAA86}">
      <dgm:prSet/>
      <dgm:spPr>
        <a:ln>
          <a:solidFill>
            <a:schemeClr val="accent1">
              <a:lumMod val="50000"/>
            </a:schemeClr>
          </a:solidFill>
        </a:ln>
      </dgm:spPr>
      <dgm:t>
        <a:bodyPr/>
        <a:lstStyle/>
        <a:p>
          <a:endParaRPr lang="es-ES" sz="2000" b="0">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0">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ap-029" sz="2000" b="0" kern="1200" noProof="0" dirty="0">
              <a:solidFill>
                <a:schemeClr val="bg1"/>
              </a:solidFill>
            </a:rPr>
            <a:t>Subrayá e ideanan klave</a:t>
          </a:r>
          <a:endParaRPr lang="pap-029" sz="2000" b="0" kern="1200" noProof="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0">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0">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ap-029" sz="2000" b="0" noProof="0" dirty="0">
              <a:solidFill>
                <a:schemeClr val="bg1"/>
              </a:solidFill>
            </a:rPr>
            <a:t>Skirbi e pensamentunan ku ta inspirá e ideanan klave </a:t>
          </a:r>
          <a:r>
            <a:rPr lang="en-US" sz="2000" b="0" dirty="0" err="1">
              <a:solidFill>
                <a:schemeClr val="bg1"/>
              </a:solidFill>
            </a:rPr>
            <a:t>ei</a:t>
          </a:r>
          <a:endParaRPr lang="en" sz="2000" b="0" dirty="0">
            <a:solidFill>
              <a:schemeClr val="bg1"/>
            </a:solidFill>
            <a:effectLst>
              <a:outerShdw blurRad="38100" dist="38100" dir="2700000" algn="tl">
                <a:srgbClr val="000000"/>
              </a:outerShdw>
            </a:effectLst>
          </a:endParaRPr>
        </a:p>
      </dgm:t>
    </dgm:pt>
    <dgm:pt modelId="{61EB1F1B-55DA-436C-89D6-32B3CA0252B3}" type="parTrans" cxnId="{D9FC1764-C910-4415-A911-1DF65072D350}">
      <dgm:prSet/>
      <dgm:spPr>
        <a:ln>
          <a:solidFill>
            <a:schemeClr val="accent1">
              <a:lumMod val="50000"/>
            </a:schemeClr>
          </a:solidFill>
        </a:ln>
      </dgm:spPr>
      <dgm:t>
        <a:bodyPr/>
        <a:lstStyle/>
        <a:p>
          <a:endParaRPr lang="es-ES" sz="2000" b="0">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0">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ap-029" sz="2000" b="0" kern="1200" noProof="0" dirty="0"/>
            <a:t>Pidi Dios yuda bo apliká e ideanan ku bo a siña</a:t>
          </a:r>
          <a:endParaRPr lang="pap-029" sz="2000" b="0" kern="1200" noProof="0" dirty="0">
            <a:effectLst/>
          </a:endParaRPr>
        </a:p>
      </dgm:t>
    </dgm:pt>
    <dgm:pt modelId="{3A8F7ABD-6B45-4E11-BA34-8E6960F97973}" type="parTrans" cxnId="{F0D16C72-CFAC-4B34-8AB2-1449E0393D38}">
      <dgm:prSet/>
      <dgm:spPr>
        <a:ln>
          <a:solidFill>
            <a:srgbClr val="A88000"/>
          </a:solidFill>
        </a:ln>
      </dgm:spPr>
      <dgm:t>
        <a:bodyPr/>
        <a:lstStyle/>
        <a:p>
          <a:endParaRPr lang="es-ES" sz="2000" b="0">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0">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pap-029" sz="2000" b="0" kern="1200" noProof="0" dirty="0"/>
            <a:t>Pensa riba ken bo por kompartí loke bo a siña kuné</a:t>
          </a:r>
          <a:endParaRPr lang="pap-029" sz="2000" b="0" kern="1200" noProof="0" dirty="0">
            <a:effectLst/>
          </a:endParaRPr>
        </a:p>
      </dgm:t>
    </dgm:pt>
    <dgm:pt modelId="{982C13DF-FFAB-4EA2-A8E5-CD49098426B3}" type="parTrans" cxnId="{E7980CAB-489D-4A6D-A50E-34AD17468452}">
      <dgm:prSet/>
      <dgm:spPr>
        <a:ln>
          <a:solidFill>
            <a:schemeClr val="accent6">
              <a:lumMod val="50000"/>
            </a:schemeClr>
          </a:solidFill>
        </a:ln>
      </dgm:spPr>
      <dgm:t>
        <a:bodyPr/>
        <a:lstStyle/>
        <a:p>
          <a:endParaRPr lang="es-ES" sz="2000" b="0">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0">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it-IT" sz="2400" b="1" dirty="0"/>
            <a:t>Otro téknikanan di estudio di Beibel</a:t>
          </a:r>
          <a:endParaRPr lang="pap-029" sz="2400" b="1" noProof="0" dirty="0">
            <a:effectLst>
              <a:outerShdw blurRad="38100" dist="38100" dir="2700000" algn="tl">
                <a:srgbClr val="000000"/>
              </a:outerShdw>
            </a:effectLst>
          </a:endParaRP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pap-029" sz="2000" b="1" noProof="0" dirty="0">
              <a:solidFill>
                <a:schemeClr val="tx1"/>
              </a:solidFill>
            </a:rPr>
            <a:t>Kompará versíkulo ku versíkulo (Isaías </a:t>
          </a:r>
          <a:r>
            <a:rPr lang="en" sz="2000" b="1" dirty="0">
              <a:solidFill>
                <a:schemeClr val="tx1"/>
              </a:solidFill>
              <a:effectLst/>
            </a:rPr>
            <a:t>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pap-029" sz="2000" b="1" noProof="0" dirty="0">
              <a:solidFill>
                <a:schemeClr val="tx1"/>
              </a:solidFill>
            </a:rPr>
            <a:t>Studia kapítulonan òf bukinan kompletu</a:t>
          </a:r>
          <a:endParaRPr lang="pap-029" sz="2000" b="1" noProof="0" dirty="0">
            <a:solidFill>
              <a:schemeClr val="tx1"/>
            </a:solidFill>
            <a:effectLst/>
          </a:endParaRP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it-IT" sz="2000" b="1" dirty="0">
              <a:solidFill>
                <a:schemeClr val="tx1"/>
              </a:solidFill>
            </a:rPr>
            <a:t>Studiando un tópiko òf palabra ku yudansa di un konkordansia</a:t>
          </a:r>
          <a:endParaRPr lang="en" sz="2000" b="1" dirty="0">
            <a:solidFill>
              <a:schemeClr val="tx1"/>
            </a:solidFill>
            <a:effectLst/>
          </a:endParaRP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pap-029" sz="2000" b="1" noProof="0" dirty="0">
              <a:solidFill>
                <a:schemeClr val="tx1"/>
              </a:solidFill>
            </a:rPr>
            <a:t>Konsultá komentarionan bíbliko òf dikshonarionan</a:t>
          </a:r>
          <a:endParaRPr lang="pap-029" sz="2000" b="1" noProof="0" dirty="0">
            <a:solidFill>
              <a:schemeClr val="tx1"/>
            </a:solidFill>
            <a:effectLst/>
          </a:endParaRP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pap-029" sz="2000" b="1" noProof="0" dirty="0">
              <a:solidFill>
                <a:schemeClr val="tx1"/>
              </a:solidFill>
            </a:rPr>
            <a:t>Lesa paralelo ku pasashinan di e seri “Konflikto di e Edatnan”  seri di Ellen White</a:t>
          </a:r>
          <a:endParaRPr lang="pap-029" sz="2000" b="1" noProof="0" dirty="0">
            <a:solidFill>
              <a:schemeClr val="tx1"/>
            </a:solidFill>
            <a:effectLst/>
          </a:endParaRP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Kon pa studia e Beibel</a:t>
          </a:r>
          <a:r>
            <a:rPr lang="en" sz="2000" b="1" kern="1200" dirty="0">
              <a:solidFill>
                <a:schemeClr val="tx2">
                  <a:lumMod val="50000"/>
                </a:schemeClr>
              </a:solidFill>
            </a:rPr>
            <a:t>:</a:t>
          </a:r>
          <a:endParaRPr lang="es-ES" sz="2000" b="1"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Ora</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E</a:t>
          </a:r>
          <a:r>
            <a:rPr lang="en" sz="2000" b="1" kern="1200" dirty="0">
              <a:effectLst>
                <a:outerShdw blurRad="38100" dist="38100" dir="2700000" algn="tl">
                  <a:srgbClr val="000000"/>
                </a:outerShdw>
              </a:effectLst>
            </a:rPr>
            <a:t> luga</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E </a:t>
          </a:r>
          <a:r>
            <a:rPr lang="en-US" sz="2000" b="1" kern="1200" dirty="0" err="1">
              <a:effectLst>
                <a:outerShdw blurRad="38100" dist="38100" dir="2700000" algn="tl">
                  <a:srgbClr val="000000"/>
                </a:outerShdw>
              </a:effectLst>
            </a:rPr>
            <a:t>téknika</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t>Benefisionan di studia  e Beibel</a:t>
          </a:r>
          <a:r>
            <a:rPr lang="pap-029" sz="2000" b="1" kern="1200" noProof="0" dirty="0">
              <a:solidFill>
                <a:schemeClr val="accent2">
                  <a:lumMod val="50000"/>
                </a:schemeClr>
              </a:solidFill>
            </a:rPr>
            <a:t>:</a:t>
          </a: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outerShdw>
              </a:effectLst>
            </a:rPr>
            <a:t>E benefisio di kompartí esaki</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outerShdw>
              </a:effectLst>
            </a:rPr>
            <a:t>E benefisio di kome esaki</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0" kern="1200" dirty="0"/>
            <a:t>Un estudio profundo di Beibel ta konsistí di kuater sekshon</a:t>
          </a:r>
          <a:endParaRPr lang="en" sz="2000" b="0" kern="1200" dirty="0">
            <a:effectLst>
              <a:outerShdw blurRad="38100" dist="38100" dir="2700000" algn="tl">
                <a:srgbClr val="000000"/>
              </a:outerShdw>
            </a:effectLst>
          </a:endParaRP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0" kern="1200" dirty="0">
              <a:effectLst>
                <a:outerShdw blurRad="38100" dist="38100" dir="2700000" algn="tl">
                  <a:srgbClr val="000000"/>
                </a:outerShdw>
              </a:effectLst>
            </a:rPr>
            <a:t>Orashon</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t>Invitá Spiritu Santu pa ta bo guia den bo estudio</a:t>
          </a:r>
          <a:endParaRPr lang="pap-029" sz="2000" b="0" kern="1200" noProof="0" dirty="0">
            <a:effectLst/>
          </a:endParaRP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t>Lo e toka bo kurason i mente pa bo komprondé loke bo ta lesa</a:t>
          </a:r>
          <a:endParaRPr lang="pap-029" sz="2000" b="0" kern="1200" noProof="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l-PL" sz="2000" b="0" kern="1200" dirty="0">
              <a:solidFill>
                <a:prstClr val="white"/>
              </a:solidFill>
              <a:effectLst>
                <a:outerShdw blurRad="38100" dist="38100" dir="2700000" algn="tl">
                  <a:srgbClr val="000000"/>
                </a:outerShdw>
              </a:effectLst>
              <a:latin typeface="Aptos" panose="02110004020202020204"/>
              <a:ea typeface="+mn-ea"/>
              <a:cs typeface="+mn-cs"/>
            </a:rPr>
            <a:t>Lesamentu i komprondementu [téknika proponé</a:t>
          </a:r>
          <a:r>
            <a:rPr lang="en" sz="2000" b="0" kern="1200" dirty="0">
              <a:effectLst>
                <a:outerShdw blurRad="38100" dist="38100" dir="2700000" algn="tl">
                  <a:srgbClr val="000000"/>
                </a:outerShdw>
              </a:effectLst>
            </a:rPr>
            <a:t>]</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0" kern="1200" dirty="0"/>
            <a:t>Skohe un versíkulo òf pasashi for di Beibel</a:t>
          </a:r>
          <a:endParaRPr lang="en" sz="2000" b="0" kern="1200" dirty="0">
            <a:effectLst/>
          </a:endParaRP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t>Skirbié pa yuda bo Grabá esaki den bo mente</a:t>
          </a:r>
          <a:endParaRPr lang="pap-029" sz="2000" b="0" kern="1200" noProof="0" dirty="0">
            <a:effectLst/>
          </a:endParaRP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solidFill>
                <a:schemeClr val="bg1"/>
              </a:solidFill>
            </a:rPr>
            <a:t>Subrayá e ideanan klave</a:t>
          </a:r>
          <a:endParaRPr lang="pap-029" sz="2000" b="0" kern="1200" noProof="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solidFill>
                <a:schemeClr val="bg1"/>
              </a:solidFill>
            </a:rPr>
            <a:t>Skirbi e pensamentunan ku ta inspirá e ideanan klave </a:t>
          </a:r>
          <a:r>
            <a:rPr lang="en-US" sz="2000" b="0" kern="1200" dirty="0" err="1">
              <a:solidFill>
                <a:schemeClr val="bg1"/>
              </a:solidFill>
            </a:rPr>
            <a:t>ei</a:t>
          </a:r>
          <a:endParaRPr lang="en" sz="2000" b="0" kern="1200" dirty="0">
            <a:solidFill>
              <a:schemeClr val="bg1"/>
            </a:solidFill>
            <a:effectLst>
              <a:outerShdw blurRad="38100" dist="38100" dir="2700000" algn="tl">
                <a:srgbClr val="000000"/>
              </a:outerShdw>
            </a:effectLst>
          </a:endParaRP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0" kern="1200" dirty="0">
              <a:effectLst>
                <a:outerShdw blurRad="38100" dist="38100" dir="2700000" algn="tl">
                  <a:srgbClr val="000000"/>
                </a:outerShdw>
              </a:effectLst>
            </a:rPr>
            <a:t>Orashon</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t>Pidi Dios yuda bo apliká e ideanan ku bo a siña</a:t>
          </a:r>
          <a:endParaRPr lang="pap-029" sz="2000" b="0" kern="1200" noProof="0" dirty="0">
            <a:effectLst/>
          </a:endParaRP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err="1"/>
            <a:t>Komparti</a:t>
          </a:r>
          <a:r>
            <a:rPr lang="en-US" sz="2000" b="0" kern="1200" dirty="0"/>
            <a:t> (</a:t>
          </a:r>
          <a:r>
            <a:rPr lang="en-US" sz="2000" b="0" kern="1200" dirty="0" err="1"/>
            <a:t>Parti</a:t>
          </a:r>
          <a:r>
            <a:rPr lang="en-US" sz="2000" b="0" kern="1200" dirty="0"/>
            <a:t>)       </a:t>
          </a:r>
          <a:endParaRPr lang="en" sz="2000" b="0" kern="1200" dirty="0">
            <a:effectLst>
              <a:outerShdw blurRad="38100" dist="38100" dir="2700000" algn="tl">
                <a:srgbClr val="000000"/>
              </a:outerShdw>
            </a:effectLst>
          </a:endParaRP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pap-029" sz="2000" b="0" kern="1200" noProof="0" dirty="0"/>
            <a:t>Pensa riba ken bo por kompartí loke bo a siña kuné</a:t>
          </a:r>
          <a:endParaRPr lang="pap-029" sz="2000" b="0" kern="1200" noProof="0" dirty="0">
            <a:effectLst/>
          </a:endParaRP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it-IT" sz="2400" b="1" kern="1200" dirty="0"/>
            <a:t>Otro téknikanan di estudio di Beibel</a:t>
          </a:r>
          <a:endParaRPr lang="pap-029" sz="2400" b="1" kern="1200" noProof="0" dirty="0">
            <a:effectLst>
              <a:outerShdw blurRad="38100" dist="38100" dir="2700000" algn="tl">
                <a:srgbClr val="000000"/>
              </a:outerShdw>
            </a:effectLst>
          </a:endParaRP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Kompará versíkulo ku versíkulo (Isaías </a:t>
          </a:r>
          <a:r>
            <a:rPr lang="en" sz="2000" b="1" kern="1200" dirty="0">
              <a:solidFill>
                <a:schemeClr val="tx1"/>
              </a:solidFill>
              <a:effectLst/>
            </a:rPr>
            <a:t>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Studia kapítulonan òf bukinan kompletu</a:t>
          </a:r>
          <a:endParaRPr lang="pap-029" sz="2000" b="1" kern="1200" noProof="0" dirty="0">
            <a:solidFill>
              <a:schemeClr val="tx1"/>
            </a:solidFill>
            <a:effectLst/>
          </a:endParaRP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rPr>
            <a:t>Studiando un tópiko òf palabra ku yudansa di un konkordansia</a:t>
          </a:r>
          <a:endParaRPr lang="en" sz="2000" b="1" kern="1200" dirty="0">
            <a:solidFill>
              <a:schemeClr val="tx1"/>
            </a:solidFill>
            <a:effectLst/>
          </a:endParaRP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Konsultá komentarionan bíbliko òf dikshonarionan</a:t>
          </a:r>
          <a:endParaRPr lang="pap-029" sz="2000" b="1" kern="1200" noProof="0" dirty="0">
            <a:solidFill>
              <a:schemeClr val="tx1"/>
            </a:solidFill>
            <a:effectLst/>
          </a:endParaRP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Lesa paralelo ku pasashinan di e seri “Konflikto di e Edatnan”  seri di Ellen White</a:t>
          </a:r>
          <a:endParaRPr lang="pap-029" sz="2000" b="1" kern="1200" noProof="0" dirty="0">
            <a:solidFill>
              <a:schemeClr val="tx1"/>
            </a:solidFill>
            <a:effectLst/>
          </a:endParaRP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7C491-C0B3-44DF-8AE1-67EBE9E4870E}" type="datetimeFigureOut">
              <a:rPr lang="es-ES" smtClean="0"/>
              <a:t>20/04/2026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962D0-9078-4E6C-AE17-6BD2DD0722AA}" type="slidenum">
              <a:rPr lang="es-ES" smtClean="0"/>
              <a:t>‹Nº›</a:t>
            </a:fld>
            <a:endParaRPr lang="es-ES"/>
          </a:p>
        </p:txBody>
      </p:sp>
    </p:spTree>
    <p:extLst>
      <p:ext uri="{BB962C8B-B14F-4D97-AF65-F5344CB8AC3E}">
        <p14:creationId xmlns:p14="http://schemas.microsoft.com/office/powerpoint/2010/main" val="265950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C2962D0-9078-4E6C-AE17-6BD2DD0722AA}" type="slidenum">
              <a:rPr lang="es-ES" smtClean="0"/>
              <a:t>8</a:t>
            </a:fld>
            <a:endParaRPr lang="es-ES"/>
          </a:p>
        </p:txBody>
      </p:sp>
    </p:spTree>
    <p:extLst>
      <p:ext uri="{BB962C8B-B14F-4D97-AF65-F5344CB8AC3E}">
        <p14:creationId xmlns:p14="http://schemas.microsoft.com/office/powerpoint/2010/main" val="345160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20/04/2026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20/04/2026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jpeg"/><Relationship Id="rId7" Type="http://schemas.openxmlformats.org/officeDocument/2006/relationships/diagramQuickStyle" Target="../diagrams/quickStyle3.xml"/><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5.png"/><Relationship Id="rId5" Type="http://schemas.openxmlformats.org/officeDocument/2006/relationships/diagramData" Target="../diagrams/data3.xml"/><Relationship Id="rId10" Type="http://schemas.openxmlformats.org/officeDocument/2006/relationships/image" Target="../media/image24.jpeg"/><Relationship Id="rId4" Type="http://schemas.openxmlformats.org/officeDocument/2006/relationships/image" Target="../media/image21.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057650"/>
            <a:ext cx="5005582" cy="2492990"/>
          </a:xfrm>
          <a:prstGeom prst="rect">
            <a:avLst/>
          </a:prstGeom>
          <a:noFill/>
        </p:spPr>
        <p:txBody>
          <a:bodyPr wrap="square" rtlCol="0">
            <a:spAutoFit/>
          </a:bodyPr>
          <a:lstStyle/>
          <a:p>
            <a:pPr algn="ctr"/>
            <a:r>
              <a:rPr lang="en-US"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KON PA STUDIA E BEIBEL</a:t>
            </a:r>
            <a:endParaRPr lang="en" sz="5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Les 5 pa Mei 2,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0"/>
            <a:ext cx="12191999" cy="769441"/>
          </a:xfrm>
          <a:prstGeom prst="rect">
            <a:avLst/>
          </a:prstGeom>
          <a:noFill/>
        </p:spPr>
        <p:txBody>
          <a:bodyPr wrap="square">
            <a:spAutoFit/>
          </a:bodyPr>
          <a:lstStyle/>
          <a:p>
            <a:pPr algn="ctr"/>
            <a:r>
              <a:rPr lang="it-IT"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 BENEFISIO DI KOMPARTI ESAKI</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584717"/>
            <a:ext cx="12192000"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pap-029"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Señor Soberano a duna mi un lenga bon instruí, pa konosé e palabra ku ta sostené esnan kansá. E ta lanta mi mainta pa mainta, ta lanta mi orea pa skucha manera un hende ku ta wòrdu instruí.” (Isaías </a:t>
            </a:r>
            <a:r>
              <a:rPr lang="pap-029"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50:4</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253666" y="1481732"/>
            <a:ext cx="8862562" cy="1323439"/>
          </a:xfrm>
          <a:prstGeom prst="rect">
            <a:avLst/>
          </a:prstGeom>
          <a:noFill/>
        </p:spPr>
        <p:txBody>
          <a:bodyPr wrap="square" rtlCol="0">
            <a:spAutoFit/>
          </a:bodyPr>
          <a:lstStyle/>
          <a:p>
            <a:pPr>
              <a:spcBef>
                <a:spcPts val="600"/>
              </a:spcBef>
            </a:pPr>
            <a:r>
              <a:rPr lang="pap-029" sz="2000" b="1" dirty="0"/>
              <a:t>Bo ta wòrdu pidi pa prepará un sermon pa e sirbishi di djasabra. Bo ta dediká tempu spesial pa studia ku orashon un tópiko ku Spiritu Santu a inspirá bo pa skohe. Riba djasabra, bo ta prediká ku poder. Ken ta para pa benefisiá mas di e sermon aki?</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pap-029" sz="2000" b="1" dirty="0"/>
              <a:t>Un estudio di Beibel ku nos ta kompartí ku otronan – sea den un sermon òf riba un nivel personal – tin un benefisio dòbel.</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015663"/>
          </a:xfrm>
          <a:prstGeom prst="rect">
            <a:avLst/>
          </a:prstGeom>
          <a:noFill/>
        </p:spPr>
        <p:txBody>
          <a:bodyPr wrap="square">
            <a:spAutoFit/>
          </a:bodyPr>
          <a:lstStyle/>
          <a:p>
            <a:pPr>
              <a:spcBef>
                <a:spcPts val="600"/>
              </a:spcBef>
            </a:pPr>
            <a:r>
              <a:rPr lang="pap-029" sz="2000" b="1" dirty="0"/>
              <a:t>Den ámbos kaso, e relashon ku Dios ta fortalesé i profundisá. Asina ta e poder di e Palabra di Dios, ku “lo no regresá serka mi bashí” (Isaias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spcBef>
                <a:spcPts val="600"/>
              </a:spcBef>
            </a:pPr>
            <a:r>
              <a:rPr lang="pap-029" sz="2000" b="1" dirty="0"/>
              <a:t>Di promé, nos ta benefisiá di loke nos a siña. Na di dos lugá, e hendenan ku ken nos ta kompartí e konosementu aki ta benefisiá i ta wòrdu enkurashá pa profundisá mas den e konosementu ei.</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0"/>
            <a:ext cx="12192000" cy="769441"/>
          </a:xfrm>
          <a:prstGeom prst="rect">
            <a:avLst/>
          </a:prstGeom>
          <a:noFill/>
        </p:spPr>
        <p:txBody>
          <a:bodyPr wrap="square">
            <a:spAutoFit/>
          </a:bodyPr>
          <a:lstStyle/>
          <a:p>
            <a:pPr algn="ctr"/>
            <a:r>
              <a:rPr lang="it-IT"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E BENEFISIO DI KOME ESAKI</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BA6E8906-48DA-9348-8C40-D1D3C19E673B}"/>
              </a:ext>
            </a:extLst>
          </p:cNvPr>
          <p:cNvSpPr txBox="1"/>
          <p:nvPr/>
        </p:nvSpPr>
        <p:spPr>
          <a:xfrm>
            <a:off x="781050" y="673884"/>
            <a:ext cx="10629900"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pl-PL" b="1" dirty="0">
                <a:solidFill>
                  <a:schemeClr val="accent5">
                    <a:lumMod val="50000"/>
                  </a:schemeClr>
                </a:solidFill>
                <a:latin typeface="Comic Sans MS" panose="030F0702030302020204" pitchFamily="66" charset="0"/>
              </a:rPr>
              <a:t>Ki dushi bo palabranan ta pa mi smak, mas dushi ku miel pa mi boka</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en-US" sz="1400" b="1" dirty="0">
                <a:solidFill>
                  <a:schemeClr val="accent5">
                    <a:lumMod val="50000"/>
                  </a:schemeClr>
                </a:solidFill>
                <a:latin typeface="Comic Sans MS" panose="030F0702030302020204" pitchFamily="66" charset="0"/>
              </a:rPr>
              <a:t>Salmo</a:t>
            </a:r>
            <a:r>
              <a:rPr lang="en" sz="1400" b="1" dirty="0">
                <a:solidFill>
                  <a:schemeClr val="accent5">
                    <a:lumMod val="50000"/>
                  </a:schemeClr>
                </a:solidFill>
                <a:latin typeface="Comic Sans MS" panose="030F0702030302020204" pitchFamily="66" charset="0"/>
              </a:rPr>
              <a:t>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pap-029" sz="2000" b="1" dirty="0"/>
              <a:t>Nos mester kome e Palabra di Dios(Jer.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215991"/>
          </a:xfrm>
          <a:prstGeom prst="rect">
            <a:avLst/>
          </a:prstGeom>
          <a:noFill/>
        </p:spPr>
        <p:txBody>
          <a:bodyPr wrap="square">
            <a:spAutoFit/>
          </a:bodyPr>
          <a:lstStyle/>
          <a:p>
            <a:pPr>
              <a:spcBef>
                <a:spcPts val="600"/>
              </a:spcBef>
            </a:pPr>
            <a:r>
              <a:rPr lang="pap-029" sz="2000" b="1" dirty="0"/>
              <a:t>“Sea kual sea e avansementu intelektual di hende, lag’é no pensa ni un ratu ku no tin mester di búskeda profundo i kontinuo di e Skritura pa mas lus. Komo pueblo, nos ta wòrdu yamá individualmente pa ta studiantenan di profesia.”                    </a:t>
            </a:r>
            <a:r>
              <a:rPr lang="en-US" sz="1600" b="1" dirty="0"/>
              <a:t>Ellen G. White, Counsels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467600" cy="1323439"/>
          </a:xfrm>
          <a:prstGeom prst="rect">
            <a:avLst/>
          </a:prstGeom>
          <a:noFill/>
        </p:spPr>
        <p:txBody>
          <a:bodyPr wrap="square">
            <a:spAutoFit/>
          </a:bodyPr>
          <a:lstStyle/>
          <a:p>
            <a:pPr>
              <a:spcBef>
                <a:spcPts val="600"/>
              </a:spcBef>
            </a:pPr>
            <a:r>
              <a:rPr lang="pap-029" sz="2000" b="1" dirty="0"/>
              <a:t>Nos mester djis hala serka i skucha loke Dios ta bisa nos pa medio di Beibel (Isaías 55:3). Mas tempu nos dediká na profundisá den su páginanan, mas nutrishon nos lo risibí, i mas bendishon nos lo optené.</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86856"/>
            <a:ext cx="7467600" cy="400110"/>
          </a:xfrm>
          <a:prstGeom prst="rect">
            <a:avLst/>
          </a:prstGeom>
          <a:noFill/>
        </p:spPr>
        <p:txBody>
          <a:bodyPr wrap="square">
            <a:spAutoFit/>
          </a:bodyPr>
          <a:lstStyle/>
          <a:p>
            <a:pPr lvl="0">
              <a:spcBef>
                <a:spcPts val="600"/>
              </a:spcBef>
              <a:defRPr/>
            </a:pPr>
            <a:r>
              <a:rPr lang="pap-029" sz="2000" b="1" dirty="0">
                <a:solidFill>
                  <a:prstClr val="black"/>
                </a:solidFill>
              </a:rPr>
              <a:t>I loke ta mas, e kuminda aki ta grátis (Isaías</a:t>
            </a:r>
            <a:r>
              <a:rPr kumimoji="0" lang="pap-029" sz="2000" b="1" i="0" u="none" strike="noStrike" kern="1200" cap="none" spc="0" normalizeH="0" baseline="0" noProof="0" dirty="0">
                <a:ln>
                  <a:noFill/>
                </a:ln>
                <a:solidFill>
                  <a:prstClr val="black"/>
                </a:solidFill>
                <a:effectLst/>
                <a:uLnTx/>
                <a:uFillTx/>
                <a:latin typeface="Aptos" panose="02110004020202020204"/>
              </a:rPr>
              <a:t>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45745" y="1490464"/>
            <a:ext cx="7467600" cy="1323439"/>
          </a:xfrm>
          <a:prstGeom prst="rect">
            <a:avLst/>
          </a:prstGeom>
          <a:noFill/>
        </p:spPr>
        <p:txBody>
          <a:bodyPr wrap="square">
            <a:spAutoFit/>
          </a:bodyPr>
          <a:lstStyle/>
          <a:p>
            <a:pPr lvl="0">
              <a:spcBef>
                <a:spcPts val="600"/>
              </a:spcBef>
              <a:defRPr/>
            </a:pPr>
            <a:r>
              <a:rPr lang="pap-029" sz="2000" b="1" dirty="0">
                <a:solidFill>
                  <a:prstClr val="black"/>
                </a:solidFill>
              </a:rPr>
              <a:t>Ounke e ta mas dushi ku miel, nos no mester kom’é literalmente (Salmo 119:103). Lesamentu di Beibel ta kuminda pa e alma, un berdadero refreskamentu ku ta kura nos spiritu i ta transformá nos karakter</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1016616"/>
            <a:ext cx="10031599"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pap-029" sz="2400" b="1" dirty="0">
                <a:latin typeface="Constantia" panose="02030602050306030303" pitchFamily="18" charset="0"/>
              </a:rPr>
              <a:t>E simpel lesamentu di e Palabra lo no logra e resultado diseñá pa Shelu; e mester wòrdu studiá, i apresiá den kurason. E konosementu di Dios no ta wòrdu optené sin esfuerso mental. Nos mester studia Beibel diligentemente, pidiendo Dios pa yudansa di Spiritu Santu, pa nos por komprondé Su Palabra. Nos mester tuma un versíkulo, i konsentrá e mente riba e tarea di determiná e pensamentu ku Dios a pone den e versíkulo ei pa nos. […]</a:t>
            </a:r>
          </a:p>
          <a:p>
            <a:pPr>
              <a:spcBef>
                <a:spcPts val="600"/>
              </a:spcBef>
            </a:pPr>
            <a:r>
              <a:rPr lang="pap-029" sz="2400" b="1" dirty="0">
                <a:latin typeface="Constantia" panose="02030602050306030303" pitchFamily="18" charset="0"/>
              </a:rPr>
              <a:t>E Palabra di Dios ta e pan di bida. Esnan ku ta kome i digerí e Palabra aki, hasiendo esaki un parti di kada akshon i di kada atributo di karakter, ta krese fuerte den e forsa di Dios. E ta duna vigor inmortal na e alma, perfekshonando e eksperensia i tresiendo goso ku lo permanesé pa semper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17876"/>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077075" cy="1569660"/>
          </a:xfrm>
          <a:prstGeom prst="rect">
            <a:avLst/>
          </a:prstGeom>
          <a:noFill/>
        </p:spPr>
        <p:txBody>
          <a:bodyPr wrap="square">
            <a:spAutoFit/>
            <a:scene3d>
              <a:camera prst="orthographicFront"/>
              <a:lightRig rig="contrasting" dir="t"/>
            </a:scene3d>
            <a:sp3d extrusionH="57150">
              <a:bevelT w="38100" h="38100"/>
            </a:sp3d>
          </a:bodyPr>
          <a:lstStyle/>
          <a:p>
            <a:pPr lvl="0" algn="ctr">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lang="it-IT" sz="2400" b="1" dirty="0">
                <a:solidFill>
                  <a:srgbClr val="E4CE84"/>
                </a:solidFill>
                <a:latin typeface="Comic Sans MS" panose="030F0702030302020204" pitchFamily="66" charset="0"/>
              </a:rPr>
              <a:t>Asina lo ta Mi palabra ku ta sali for di Mi boka; e lo no regresá serka Mi bashí, ma e lo kumpli ku loke Mi ke, i e lo prosperá den e kos pa kua Mi a mand'é</a:t>
            </a: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r>
              <a:rPr kumimoji="0" lang="es-ES" sz="1800" b="1" i="0" u="none" strike="noStrike" kern="1200" cap="none" spc="0" normalizeH="0" baseline="0" noProof="0" dirty="0" err="1">
                <a:ln>
                  <a:noFill/>
                </a:ln>
                <a:solidFill>
                  <a:srgbClr val="E4CE84"/>
                </a:solidFill>
                <a:effectLst/>
                <a:uLnTx/>
                <a:uFillTx/>
                <a:latin typeface="Comic Sans MS" panose="030F0702030302020204" pitchFamily="66" charset="0"/>
                <a:ea typeface="+mn-ea"/>
                <a:cs typeface="+mn-cs"/>
              </a:rPr>
              <a:t>Isaias</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 55:11, </a:t>
            </a:r>
            <a:r>
              <a:rPr kumimoji="0" lang="es-ES" sz="1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BS</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2901826934"/>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29334"/>
            <a:ext cx="6296025" cy="1015663"/>
          </a:xfrm>
          <a:prstGeom prst="rect">
            <a:avLst/>
          </a:prstGeom>
          <a:noFill/>
        </p:spPr>
        <p:txBody>
          <a:bodyPr wrap="square" rtlCol="0">
            <a:spAutoFit/>
          </a:bodyPr>
          <a:lstStyle/>
          <a:p>
            <a:pPr>
              <a:spcBef>
                <a:spcPts val="600"/>
              </a:spcBef>
            </a:pPr>
            <a:r>
              <a:rPr lang="pap-029" sz="2000" b="1" dirty="0"/>
              <a:t>“Hòmbernan santu di Dios a papia manera nan a wòrdu motivá pa Spiritu Santu” (2 Pedro 1:21), i a registrá nan mensahe riba e páginanan di Beibel..</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522401" y="101705"/>
            <a:ext cx="5534880"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239737"/>
            <a:ext cx="6331902" cy="1015663"/>
          </a:xfrm>
          <a:prstGeom prst="rect">
            <a:avLst/>
          </a:prstGeom>
          <a:noFill/>
        </p:spPr>
        <p:txBody>
          <a:bodyPr wrap="square">
            <a:spAutoFit/>
          </a:bodyPr>
          <a:lstStyle/>
          <a:p>
            <a:pPr lvl="0">
              <a:spcBef>
                <a:spcPts val="600"/>
              </a:spcBef>
              <a:defRPr/>
            </a:pPr>
            <a:r>
              <a:rPr lang="pap-029" sz="2000" b="1" dirty="0">
                <a:solidFill>
                  <a:prstClr val="black"/>
                </a:solidFill>
              </a:rPr>
              <a:t>Kon nos por saka e hoyanan aki ku Dios a prepará pa nos den Beibel, i ki benefisio nos ta haña ora nos studi’é?</a:t>
            </a:r>
            <a:endParaRPr kumimoji="0" lang="pap-029" sz="2000" b="1" i="0" u="none" strike="noStrike" kern="1200" cap="none" spc="0" normalizeH="0" baseline="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980647"/>
            <a:ext cx="6331902" cy="1323439"/>
          </a:xfrm>
          <a:prstGeom prst="rect">
            <a:avLst/>
          </a:prstGeom>
          <a:noFill/>
        </p:spPr>
        <p:txBody>
          <a:bodyPr wrap="square">
            <a:spAutoFit/>
          </a:bodyPr>
          <a:lstStyle/>
          <a:p>
            <a:pPr lvl="0">
              <a:spcBef>
                <a:spcPts val="600"/>
              </a:spcBef>
              <a:defRPr/>
            </a:pPr>
            <a:r>
              <a:rPr lang="pap-029" sz="2000" b="1" dirty="0">
                <a:solidFill>
                  <a:prstClr val="black"/>
                </a:solidFill>
              </a:rPr>
              <a:t>Den dje nos ta haña joyanan ku ta duna bida, speransa, ánimo, konsuelo, … Algun ta visibel na promé bista, otronan mester ser buska mas kuidadosamente</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4045975" y="851750"/>
            <a:ext cx="5166851" cy="49185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it-IT" sz="7200" b="1" spc="600" dirty="0">
                <a:ln/>
                <a:solidFill>
                  <a:srgbClr val="A32FFF"/>
                </a:solidFill>
                <a:effectLst>
                  <a:reflection blurRad="6350" stA="55000" endA="300" endPos="45500" dir="5400000" sy="-100000" algn="bl" rotWithShape="0"/>
                </a:effectLst>
              </a:rPr>
              <a:t>KON PA STUDIA E BEIBEL</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ORA</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a:t>
            </a:r>
            <a:r>
              <a:rPr lang="pl-PL"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Lo bo buska mi i haña mi ora bo buska mi ku henter bo kurason</a:t>
            </a: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(Jeremias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it-IT" sz="2000" b="1" dirty="0"/>
              <a:t>Kua ta e mihó tempu pa studia Beibel?</a:t>
            </a:r>
            <a:endParaRPr lang="en" sz="2000" b="1" dirty="0"/>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8594504" y="1796838"/>
            <a:ext cx="3466422" cy="2310948"/>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4" y="1825715"/>
            <a:ext cx="5151616" cy="1015663"/>
          </a:xfrm>
          <a:prstGeom prst="rect">
            <a:avLst/>
          </a:prstGeom>
          <a:noFill/>
        </p:spPr>
        <p:txBody>
          <a:bodyPr wrap="square">
            <a:spAutoFit/>
          </a:bodyPr>
          <a:lstStyle/>
          <a:p>
            <a:pPr>
              <a:spcBef>
                <a:spcPts val="600"/>
              </a:spcBef>
            </a:pPr>
            <a:r>
              <a:rPr lang="pt-BR" sz="2000" b="1" dirty="0"/>
              <a:t>Nos mester analisá nos kontesta teniendo kuenta ku dos faktor: e faktor di tempu i e faktor di kalidat</a:t>
            </a:r>
            <a:r>
              <a:rPr lang="en" sz="2000" b="1" dirty="0"/>
              <a:t>.</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pap-029" sz="2000" b="1" dirty="0"/>
              <a:t>Sin embargo, e tempu ku nos ta dediká na studia no por ta limitá na lesamentu superfisial. Aki ta kaminda nos motivashon ta drenta den wega. Dikon mi ta lesa Beibel? Mi ta djis buska konosementu, òf mi tin un deseo profundo pa sa mas tokante Dios?</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151616" cy="1323439"/>
          </a:xfrm>
          <a:prstGeom prst="rect">
            <a:avLst/>
          </a:prstGeom>
          <a:noFill/>
        </p:spPr>
        <p:txBody>
          <a:bodyPr wrap="square">
            <a:spAutoFit/>
          </a:bodyPr>
          <a:lstStyle/>
          <a:p>
            <a:pPr lvl="0">
              <a:spcBef>
                <a:spcPts val="600"/>
              </a:spcBef>
              <a:defRPr/>
            </a:pPr>
            <a:r>
              <a:rPr lang="pap-029" sz="2000" b="1" dirty="0">
                <a:solidFill>
                  <a:prstClr val="black"/>
                </a:solidFill>
              </a:rPr>
              <a:t>Obviamente nos lo saka mas benefisio ora nos aparta un ora den nos programa pa studia Bijbel ku di dedika solamente sinku minuut</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lvl="0">
              <a:spcBef>
                <a:spcPts val="600"/>
              </a:spcBef>
              <a:defRPr/>
            </a:pPr>
            <a:r>
              <a:rPr lang="pap-029" sz="2000" b="1" dirty="0">
                <a:solidFill>
                  <a:prstClr val="black"/>
                </a:solidFill>
              </a:rPr>
              <a:t>Nos lo saka lo máksimo for di nos estudio di Beibel ora e bira un tempu pa ta ku Dios (Jer. 29:13), i deleitá den djE (Sal. 37:4); ora nos buska den su páginanan e mensahe spesial di Dios pa nos</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E LUGA</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US" b="1" dirty="0" err="1">
                <a:solidFill>
                  <a:srgbClr val="002060"/>
                </a:solidFill>
                <a:effectLst>
                  <a:glow rad="127000">
                    <a:srgbClr val="4CEE7B"/>
                  </a:glow>
                </a:effectLst>
                <a:latin typeface="Comic Sans MS" panose="030F0702030302020204" pitchFamily="66" charset="0"/>
              </a:rPr>
              <a:t>Mainta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trempan</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miéntras</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tabata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skur</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ainda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Hesus</a:t>
            </a:r>
            <a:r>
              <a:rPr lang="en-US" b="1" dirty="0">
                <a:solidFill>
                  <a:srgbClr val="002060"/>
                </a:solidFill>
                <a:effectLst>
                  <a:glow rad="127000">
                    <a:srgbClr val="4CEE7B"/>
                  </a:glow>
                </a:effectLst>
                <a:latin typeface="Comic Sans MS" panose="030F0702030302020204" pitchFamily="66" charset="0"/>
              </a:rPr>
              <a:t> a </a:t>
            </a:r>
            <a:r>
              <a:rPr lang="en-US" b="1" dirty="0" err="1">
                <a:solidFill>
                  <a:srgbClr val="002060"/>
                </a:solidFill>
                <a:effectLst>
                  <a:glow rad="127000">
                    <a:srgbClr val="4CEE7B"/>
                  </a:glow>
                </a:effectLst>
                <a:latin typeface="Comic Sans MS" panose="030F0702030302020204" pitchFamily="66" charset="0"/>
              </a:rPr>
              <a:t>lanta</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sali</a:t>
            </a:r>
            <a:r>
              <a:rPr lang="en-US" b="1" dirty="0">
                <a:solidFill>
                  <a:srgbClr val="002060"/>
                </a:solidFill>
                <a:effectLst>
                  <a:glow rad="127000">
                    <a:srgbClr val="4CEE7B"/>
                  </a:glow>
                </a:effectLst>
                <a:latin typeface="Comic Sans MS" panose="030F0702030302020204" pitchFamily="66" charset="0"/>
              </a:rPr>
              <a:t> for di </a:t>
            </a:r>
            <a:r>
              <a:rPr lang="en-US" b="1" dirty="0" err="1">
                <a:solidFill>
                  <a:srgbClr val="002060"/>
                </a:solidFill>
                <a:effectLst>
                  <a:glow rad="127000">
                    <a:srgbClr val="4CEE7B"/>
                  </a:glow>
                </a:effectLst>
                <a:latin typeface="Comic Sans MS" panose="030F0702030302020204" pitchFamily="66" charset="0"/>
              </a:rPr>
              <a:t>kas</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i</a:t>
            </a:r>
            <a:r>
              <a:rPr lang="en-US" b="1" dirty="0">
                <a:solidFill>
                  <a:srgbClr val="002060"/>
                </a:solidFill>
                <a:effectLst>
                  <a:glow rad="127000">
                    <a:srgbClr val="4CEE7B"/>
                  </a:glow>
                </a:effectLst>
                <a:latin typeface="Comic Sans MS" panose="030F0702030302020204" pitchFamily="66" charset="0"/>
              </a:rPr>
              <a:t> a </a:t>
            </a:r>
            <a:r>
              <a:rPr lang="en-US" b="1" dirty="0" err="1">
                <a:solidFill>
                  <a:srgbClr val="002060"/>
                </a:solidFill>
                <a:effectLst>
                  <a:glow rad="127000">
                    <a:srgbClr val="4CEE7B"/>
                  </a:glow>
                </a:effectLst>
                <a:latin typeface="Comic Sans MS" panose="030F0702030302020204" pitchFamily="66" charset="0"/>
              </a:rPr>
              <a:t>bai</a:t>
            </a:r>
            <a:r>
              <a:rPr lang="en-US" b="1" dirty="0">
                <a:solidFill>
                  <a:srgbClr val="002060"/>
                </a:solidFill>
                <a:effectLst>
                  <a:glow rad="127000">
                    <a:srgbClr val="4CEE7B"/>
                  </a:glow>
                </a:effectLst>
                <a:latin typeface="Comic Sans MS" panose="030F0702030302020204" pitchFamily="66" charset="0"/>
              </a:rPr>
              <a:t> un </a:t>
            </a:r>
            <a:r>
              <a:rPr lang="en-US" b="1" dirty="0" err="1">
                <a:solidFill>
                  <a:srgbClr val="002060"/>
                </a:solidFill>
                <a:effectLst>
                  <a:glow rad="127000">
                    <a:srgbClr val="4CEE7B"/>
                  </a:glow>
                </a:effectLst>
                <a:latin typeface="Comic Sans MS" panose="030F0702030302020204" pitchFamily="66" charset="0"/>
              </a:rPr>
              <a:t>lugá</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solitario</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kaminda</a:t>
            </a:r>
            <a:r>
              <a:rPr lang="en-US" b="1" dirty="0">
                <a:solidFill>
                  <a:srgbClr val="002060"/>
                </a:solidFill>
                <a:effectLst>
                  <a:glow rad="127000">
                    <a:srgbClr val="4CEE7B"/>
                  </a:glow>
                </a:effectLst>
                <a:latin typeface="Comic Sans MS" panose="030F0702030302020204" pitchFamily="66" charset="0"/>
              </a:rPr>
              <a:t> El a </a:t>
            </a:r>
            <a:r>
              <a:rPr lang="en-US" b="1" dirty="0" err="1">
                <a:solidFill>
                  <a:srgbClr val="002060"/>
                </a:solidFill>
                <a:effectLst>
                  <a:glow rad="127000">
                    <a:srgbClr val="4CEE7B"/>
                  </a:glow>
                </a:effectLst>
                <a:latin typeface="Comic Sans MS" panose="030F0702030302020204" pitchFamily="66" charset="0"/>
              </a:rPr>
              <a:t>hasi</a:t>
            </a:r>
            <a:r>
              <a:rPr lang="en-US" b="1" dirty="0">
                <a:solidFill>
                  <a:srgbClr val="002060"/>
                </a:solidFill>
                <a:effectLst>
                  <a:glow rad="127000">
                    <a:srgbClr val="4CEE7B"/>
                  </a:glow>
                </a:effectLst>
                <a:latin typeface="Comic Sans MS" panose="030F0702030302020204" pitchFamily="66" charset="0"/>
              </a:rPr>
              <a:t> </a:t>
            </a:r>
            <a:r>
              <a:rPr lang="en-US" b="1" dirty="0" err="1">
                <a:solidFill>
                  <a:srgbClr val="002060"/>
                </a:solidFill>
                <a:effectLst>
                  <a:glow rad="127000">
                    <a:srgbClr val="4CEE7B"/>
                  </a:glow>
                </a:effectLst>
                <a:latin typeface="Comic Sans MS" panose="030F0702030302020204" pitchFamily="66" charset="0"/>
              </a:rPr>
              <a:t>orashon</a:t>
            </a:r>
            <a:r>
              <a:rPr lang="en" b="1" dirty="0">
                <a:solidFill>
                  <a:srgbClr val="002060"/>
                </a:solidFill>
                <a:effectLst>
                  <a:glow rad="127000">
                    <a:srgbClr val="4CEE7B"/>
                  </a:glow>
                </a:effectLst>
                <a:latin typeface="Comic Sans MS" panose="030F0702030302020204" pitchFamily="66" charset="0"/>
              </a:rPr>
              <a:t>.” </a:t>
            </a:r>
            <a:r>
              <a:rPr lang="en" sz="1400" b="1" dirty="0">
                <a:solidFill>
                  <a:srgbClr val="002060"/>
                </a:solidFill>
                <a:effectLst>
                  <a:glow rad="127000">
                    <a:srgbClr val="4CEE7B"/>
                  </a:glow>
                </a:effectLst>
                <a:latin typeface="Comic Sans MS" panose="030F0702030302020204" pitchFamily="66" charset="0"/>
              </a:rPr>
              <a:t>(Marko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pap-029" sz="2000" b="1" dirty="0"/>
              <a:t>Ora Hesus tabata ke un momentu spesial di komunion ku Dios, e tabata lanta trempan i buska un lugá trankil (Marko 1:35). Esaki por ser apliká tantu na orashon komo na estudio di Beibel.</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9" y="2602388"/>
            <a:ext cx="5839130" cy="1015663"/>
          </a:xfrm>
          <a:prstGeom prst="rect">
            <a:avLst/>
          </a:prstGeom>
          <a:noFill/>
        </p:spPr>
        <p:txBody>
          <a:bodyPr wrap="square">
            <a:spAutoFit/>
          </a:bodyPr>
          <a:lstStyle/>
          <a:p>
            <a:pPr>
              <a:spcBef>
                <a:spcPts val="600"/>
              </a:spcBef>
            </a:pPr>
            <a:r>
              <a:rPr lang="pap-029" sz="2000" b="1" dirty="0"/>
              <a:t>Ta difísil pa konsentrá riba studia den un lugá bruá òf druk (bochincha). Ta mas fásil pa hasi esei den un lugá kómodo, trankil i apartá.</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lvl="0">
              <a:spcBef>
                <a:spcPts val="600"/>
              </a:spcBef>
              <a:defRPr/>
            </a:pPr>
            <a:r>
              <a:rPr lang="pap-029" sz="2000" b="1" dirty="0">
                <a:solidFill>
                  <a:prstClr val="black"/>
                </a:solidFill>
              </a:rPr>
              <a:t>Unabes nos a haña e tempu i lugá korekto, laga nos hasi esaki un aktividat regular. Kisas algun sirkunstansia spesial lo pone nos pèrdè e tempu ei, pero laga nos no laga muchu tempu pasa sin nos estudio di Beibel diario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015663"/>
          </a:xfrm>
          <a:prstGeom prst="rect">
            <a:avLst/>
          </a:prstGeom>
          <a:noFill/>
        </p:spPr>
        <p:txBody>
          <a:bodyPr wrap="square">
            <a:spAutoFit/>
          </a:bodyPr>
          <a:lstStyle/>
          <a:p>
            <a:pPr lvl="0">
              <a:spcBef>
                <a:spcPts val="600"/>
              </a:spcBef>
              <a:defRPr/>
            </a:pPr>
            <a:r>
              <a:rPr lang="pt-BR" sz="2000" b="1" dirty="0">
                <a:solidFill>
                  <a:prstClr val="black"/>
                </a:solidFill>
              </a:rPr>
              <a:t>E promé òf último oranan di dia, ora tin mas silensio, por ta momentunan ku nos por enfoká nos pensamentunan mas fásilmente riba Dios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bg2">
                    <a:lumMod val="40000"/>
                    <a:lumOff val="60000"/>
                  </a:schemeClr>
                </a:solidFill>
              </a:rPr>
              <a:t>E TÉKNIKA</a:t>
            </a:r>
            <a:r>
              <a:rPr lang="en"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it-IT"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Asina ta ku mi palabra ku ta sali for di mi boka: E lo no regresá serka mi bashí</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(Isaias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44817430"/>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819" y="66519"/>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2297612417"/>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2015613" y="-9832"/>
            <a:ext cx="10176386"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US" dirty="0">
                <a:solidFill>
                  <a:schemeClr val="bg2">
                    <a:lumMod val="40000"/>
                    <a:lumOff val="60000"/>
                  </a:schemeClr>
                </a:solidFill>
              </a:rPr>
              <a:t>E TÉKNIKA</a:t>
            </a:r>
            <a:r>
              <a:rPr lang="en"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r>
              <a:rPr lang="it-IT"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Asina ta ku mi palabra ku ta sali for di mi boka: E lo no regresá serka mi bashí </a:t>
            </a: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(Isaiah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21512" y="1998189"/>
            <a:ext cx="6382608" cy="3170099"/>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US" sz="6000" b="1" spc="600" dirty="0">
                <a:ln/>
                <a:solidFill>
                  <a:srgbClr val="FF0000"/>
                </a:solidFill>
                <a:effectLst>
                  <a:reflection blurRad="6350" stA="55000" endA="300" endPos="30000" dir="5400000" sy="-100000" algn="bl" rotWithShape="0"/>
                </a:effectLst>
              </a:rPr>
              <a:t>BENEFISIONAN DI STUDIA E BEIBEL</a:t>
            </a:r>
            <a:endParaRPr lang="en" sz="6000" b="1" spc="600" dirty="0">
              <a:ln/>
              <a:solidFill>
                <a:srgbClr val="FF0000"/>
              </a:solidFill>
              <a:effectLst>
                <a:reflection blurRad="6350" stA="55000" endA="300" endPos="30000" dir="5400000" sy="-100000" algn="bl" rotWithShape="0"/>
              </a:effectLst>
            </a:endParaRP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TotalTime>
  <Words>1321</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Aptos Display</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2026-03-21T15:43:08Z</dcterms:created>
  <dcterms:modified xsi:type="dcterms:W3CDTF">2026-04-20T17:50:38Z</dcterms:modified>
</cp:coreProperties>
</file>