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1" d="100"/>
          <a:sy n="31" d="100"/>
        </p:scale>
        <p:origin x="84" y="16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es-E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Yamada di Pablo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biahe na Korinte</a:t>
          </a: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stat di Korinte</a:t>
          </a: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Korintionan</a:t>
          </a: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en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kartanan na e Korintionan</a:t>
          </a: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Kon Pablo a bira un ap</a:t>
          </a:r>
          <a:r>
            <a:rPr lang="en-US" sz="2000" b="1" i="0" baseline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Dor di Hesus Su eskoho </a:t>
          </a:r>
          <a:r>
            <a:rPr lang="en" sz="1800" b="1" noProof="0" dirty="0"/>
            <a:t>(Gal.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 tempu el a w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elegí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For di su mama su matris </a:t>
          </a:r>
          <a:r>
            <a:rPr lang="en" sz="1800" b="1" noProof="0" dirty="0"/>
            <a:t>(Gal.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 tempu el a w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yamá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Riba e kaminda pa Damasko </a:t>
          </a:r>
          <a:r>
            <a:rPr lang="en" sz="1800" b="1" noProof="0" dirty="0"/>
            <a:t>(Echonan  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Ap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di ken é tabata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en" sz="2000" b="1" noProof="0" dirty="0"/>
            <a:t>For di e Paganonan </a:t>
          </a:r>
          <a:r>
            <a:rPr lang="en" sz="1800" b="1" noProof="0" dirty="0"/>
            <a:t>(Gal.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/>
            <a:t>Inform</a:t>
          </a:r>
          <a:r>
            <a:rPr lang="en-US" sz="1800" b="1" noProof="0" dirty="0">
              <a:latin typeface="Aptos" panose="020B0004020202020204" pitchFamily="34" charset="0"/>
            </a:rPr>
            <a:t>á </a:t>
          </a:r>
          <a:r>
            <a:rPr lang="en-US" sz="1800" b="1" noProof="0" dirty="0" err="1">
              <a:latin typeface="Aptos" panose="020B0004020202020204" pitchFamily="34" charset="0"/>
            </a:rPr>
            <a:t>dor</a:t>
          </a:r>
          <a:r>
            <a:rPr lang="en-US" sz="1800" b="1" noProof="0" dirty="0">
              <a:latin typeface="Aptos" panose="020B0004020202020204" pitchFamily="34" charset="0"/>
            </a:rPr>
            <a:t> di Cloé di </a:t>
          </a:r>
          <a:r>
            <a:rPr lang="en-US" sz="1800" b="1" noProof="0" dirty="0" err="1">
              <a:latin typeface="Aptos" panose="020B0004020202020204" pitchFamily="34" charset="0"/>
            </a:rPr>
            <a:t>varios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problemanan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ku</a:t>
          </a:r>
          <a:r>
            <a:rPr lang="en-US" sz="1800" b="1" noProof="0" dirty="0">
              <a:latin typeface="Aptos" panose="020B0004020202020204" pitchFamily="34" charset="0"/>
            </a:rPr>
            <a:t> ta </a:t>
          </a:r>
          <a:r>
            <a:rPr lang="en-US" sz="1800" b="1" noProof="0" dirty="0" err="1">
              <a:latin typeface="Aptos" panose="020B0004020202020204" pitchFamily="34" charset="0"/>
            </a:rPr>
            <a:t>eksistí</a:t>
          </a:r>
          <a:r>
            <a:rPr lang="en-US" sz="1800" b="1" noProof="0" dirty="0">
              <a:latin typeface="Aptos" panose="020B0004020202020204" pitchFamily="34" charset="0"/>
            </a:rPr>
            <a:t> den e Iglesia, </a:t>
          </a:r>
          <a:r>
            <a:rPr lang="en" sz="1800" b="1" noProof="0" dirty="0"/>
            <a:t>Pablo ta spierta nan tokante di: afiliashonnan; inmoralidat seksual; desunion(argumentu); i prostitushon.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/>
            <a:t>Cloe su famia tambe a trese p’</a:t>
          </a:r>
          <a:r>
            <a:rPr lang="en-US" sz="1800" b="1" noProof="0" dirty="0">
              <a:latin typeface="Aptos" panose="020B0004020202020204" pitchFamily="34" charset="0"/>
            </a:rPr>
            <a:t>é un </a:t>
          </a:r>
          <a:r>
            <a:rPr lang="en-US" sz="1800" b="1" noProof="0" dirty="0" err="1">
              <a:latin typeface="Aptos" panose="020B0004020202020204" pitchFamily="34" charset="0"/>
            </a:rPr>
            <a:t>karta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ku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varios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preguntanan</a:t>
          </a:r>
          <a:r>
            <a:rPr lang="en-US" sz="1800" b="1" noProof="0" dirty="0">
              <a:latin typeface="Aptos" panose="020B0004020202020204" pitchFamily="34" charset="0"/>
            </a:rPr>
            <a:t> for di e Iglesia </a:t>
          </a:r>
          <a:r>
            <a:rPr lang="en-US" sz="1800" b="1" noProof="0" dirty="0" err="1">
              <a:latin typeface="Aptos" panose="020B0004020202020204" pitchFamily="34" charset="0"/>
            </a:rPr>
            <a:t>riba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tópikonan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na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kual</a:t>
          </a:r>
          <a:r>
            <a:rPr lang="en-US" sz="1800" b="1" noProof="0" dirty="0">
              <a:latin typeface="Aptos" panose="020B0004020202020204" pitchFamily="34" charset="0"/>
            </a:rPr>
            <a:t> Pablo a </a:t>
          </a:r>
          <a:r>
            <a:rPr lang="en-US" sz="1800" b="1" noProof="0" dirty="0" err="1">
              <a:latin typeface="Aptos" panose="020B0004020202020204" pitchFamily="34" charset="0"/>
            </a:rPr>
            <a:t>kontestá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tokante</a:t>
          </a:r>
          <a:r>
            <a:rPr lang="en-US" sz="1800" b="1" noProof="0" dirty="0">
              <a:latin typeface="Aptos" panose="020B0004020202020204" pitchFamily="34" charset="0"/>
            </a:rPr>
            <a:t> di</a:t>
          </a:r>
          <a:r>
            <a:rPr lang="en" sz="1800" b="1" noProof="0" dirty="0"/>
            <a:t>: matrimonio; divorsio; selibato; kuminda sakrifik</a:t>
          </a:r>
          <a:r>
            <a:rPr lang="en-US" sz="1800" b="1" noProof="0" dirty="0">
              <a:latin typeface="Aptos" panose="020B0004020202020204" pitchFamily="34" charset="0"/>
            </a:rPr>
            <a:t>á </a:t>
          </a:r>
          <a:r>
            <a:rPr lang="en-US" sz="1800" b="1" noProof="0" dirty="0" err="1">
              <a:latin typeface="Aptos" panose="020B0004020202020204" pitchFamily="34" charset="0"/>
            </a:rPr>
            <a:t>na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ídolonan</a:t>
          </a:r>
          <a:r>
            <a:rPr lang="en" sz="1800" b="1" noProof="0" dirty="0"/>
            <a:t>; kondukta den adorashon; e uzo di donnan spiritual; i e resurekshon.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en" sz="2000" b="1" noProof="0">
              <a:effectLst>
                <a:outerShdw blurRad="38100" dist="38100" dir="2700000" algn="tl">
                  <a:srgbClr val="000000"/>
                </a:outerShdw>
              </a:effectLst>
            </a:rPr>
            <a:t>2 Korintionan 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en" sz="1800" b="1" noProof="0" dirty="0"/>
            <a:t>Esaki ta e di dos ep</a:t>
          </a:r>
          <a:r>
            <a:rPr lang="en-US" sz="1800" b="1" noProof="0" dirty="0" err="1">
              <a:latin typeface="Aptos" panose="020B0004020202020204" pitchFamily="34" charset="0"/>
            </a:rPr>
            <a:t>ístel</a:t>
          </a:r>
          <a:r>
            <a:rPr lang="en-US" sz="1800" b="1" noProof="0" dirty="0">
              <a:latin typeface="Aptos" panose="020B0004020202020204" pitchFamily="34" charset="0"/>
            </a:rPr>
            <a:t>(</a:t>
          </a:r>
          <a:r>
            <a:rPr lang="en-US" sz="1800" b="1" noProof="0" dirty="0" err="1">
              <a:latin typeface="Aptos" panose="020B0004020202020204" pitchFamily="34" charset="0"/>
            </a:rPr>
            <a:t>karta</a:t>
          </a:r>
          <a:r>
            <a:rPr lang="en-US" sz="1800" b="1" noProof="0" dirty="0">
              <a:latin typeface="Aptos" panose="020B0004020202020204" pitchFamily="34" charset="0"/>
            </a:rPr>
            <a:t>) </a:t>
          </a:r>
          <a:r>
            <a:rPr lang="en-US" sz="1800" b="1" noProof="0" dirty="0" err="1">
              <a:latin typeface="Aptos" panose="020B0004020202020204" pitchFamily="34" charset="0"/>
            </a:rPr>
            <a:t>ku</a:t>
          </a:r>
          <a:r>
            <a:rPr lang="en-US" sz="1800" b="1" noProof="0" dirty="0">
              <a:latin typeface="Aptos" panose="020B0004020202020204" pitchFamily="34" charset="0"/>
            </a:rPr>
            <a:t>  a </a:t>
          </a:r>
          <a:r>
            <a:rPr lang="en-US" sz="1800" b="1" noProof="0" dirty="0" err="1">
              <a:latin typeface="Aptos" panose="020B0004020202020204" pitchFamily="34" charset="0"/>
            </a:rPr>
            <a:t>wòrdu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preservá</a:t>
          </a:r>
          <a:r>
            <a:rPr lang="en" sz="1800" b="1" noProof="0" dirty="0"/>
            <a:t>, ounke ku Pablo a skirbi varios mas  (podis</a:t>
          </a:r>
          <a:r>
            <a:rPr lang="en-US" sz="1800" b="1" noProof="0" dirty="0">
              <a:latin typeface="Aptos" panose="020B0004020202020204" pitchFamily="34" charset="0"/>
            </a:rPr>
            <a:t>é </a:t>
          </a:r>
          <a:r>
            <a:rPr lang="en-US" sz="1800" b="1" noProof="0" dirty="0" err="1">
              <a:latin typeface="Aptos" panose="020B0004020202020204" pitchFamily="34" charset="0"/>
            </a:rPr>
            <a:t>promé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ku</a:t>
          </a:r>
          <a:r>
            <a:rPr lang="en-US" sz="1800" b="1" noProof="0" dirty="0">
              <a:latin typeface="Aptos" panose="020B0004020202020204" pitchFamily="34" charset="0"/>
            </a:rPr>
            <a:t> e </a:t>
          </a:r>
          <a:r>
            <a:rPr lang="en-US" sz="1800" b="1" noProof="0" dirty="0" err="1">
              <a:latin typeface="Aptos" panose="020B0004020202020204" pitchFamily="34" charset="0"/>
            </a:rPr>
            <a:t>dosnan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ku</a:t>
          </a:r>
          <a:r>
            <a:rPr lang="en-US" sz="1800" b="1" noProof="0" dirty="0">
              <a:latin typeface="Aptos" panose="020B0004020202020204" pitchFamily="34" charset="0"/>
            </a:rPr>
            <a:t> a </a:t>
          </a:r>
          <a:r>
            <a:rPr lang="en-US" sz="1800" b="1" noProof="0" dirty="0" err="1">
              <a:latin typeface="Aptos" panose="020B0004020202020204" pitchFamily="34" charset="0"/>
            </a:rPr>
            <a:t>sobrebibá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i</a:t>
          </a:r>
          <a:r>
            <a:rPr lang="en" sz="1800" b="1" noProof="0" dirty="0"/>
            <a:t>/</a:t>
          </a:r>
          <a:r>
            <a:rPr lang="en-US" sz="1800" b="1" noProof="0" dirty="0" err="1">
              <a:latin typeface="Aptos" panose="020B0004020202020204" pitchFamily="34" charset="0"/>
            </a:rPr>
            <a:t>òf</a:t>
          </a:r>
          <a:r>
            <a:rPr lang="en-US" sz="1800" b="1" noProof="0" dirty="0">
              <a:latin typeface="Aptos" panose="020B0004020202020204" pitchFamily="34" charset="0"/>
            </a:rPr>
            <a:t> den e </a:t>
          </a:r>
          <a:r>
            <a:rPr lang="en-US" sz="1800" b="1" noProof="0" dirty="0" err="1">
              <a:latin typeface="Aptos" panose="020B0004020202020204" pitchFamily="34" charset="0"/>
            </a:rPr>
            <a:t>spasio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meimei</a:t>
          </a:r>
          <a:r>
            <a:rPr lang="en-US" sz="1800" b="1" noProof="0" dirty="0">
              <a:latin typeface="Aptos" panose="020B0004020202020204" pitchFamily="34" charset="0"/>
            </a:rPr>
            <a:t> di nan </a:t>
          </a:r>
          <a:r>
            <a:rPr lang="en" sz="1800" b="1" noProof="0" dirty="0"/>
            <a:t>). E ta elogi</a:t>
          </a:r>
          <a:r>
            <a:rPr lang="en-US" sz="1800" b="1" noProof="0" dirty="0">
              <a:latin typeface="Aptos" panose="020B0004020202020204" pitchFamily="34" charset="0"/>
            </a:rPr>
            <a:t>á(</a:t>
          </a:r>
          <a:r>
            <a:rPr lang="en-US" sz="1800" b="1" noProof="0" dirty="0" err="1">
              <a:latin typeface="Aptos" panose="020B0004020202020204" pitchFamily="34" charset="0"/>
            </a:rPr>
            <a:t>aploudí</a:t>
          </a:r>
          <a:r>
            <a:rPr lang="en-US" sz="1800" b="1" noProof="0" dirty="0">
              <a:latin typeface="Aptos" panose="020B0004020202020204" pitchFamily="34" charset="0"/>
            </a:rPr>
            <a:t>) e </a:t>
          </a:r>
          <a:r>
            <a:rPr lang="en-US" sz="1800" b="1" noProof="0" dirty="0" err="1">
              <a:latin typeface="Aptos" panose="020B0004020202020204" pitchFamily="34" charset="0"/>
            </a:rPr>
            <a:t>Korintionan</a:t>
          </a:r>
          <a:r>
            <a:rPr lang="en-US" sz="1800" b="1" noProof="0" dirty="0">
              <a:latin typeface="Aptos" panose="020B0004020202020204" pitchFamily="34" charset="0"/>
            </a:rPr>
            <a:t> pa e </a:t>
          </a:r>
          <a:r>
            <a:rPr lang="en-US" sz="1800" b="1" noProof="0" dirty="0" err="1">
              <a:latin typeface="Aptos" panose="020B0004020202020204" pitchFamily="34" charset="0"/>
            </a:rPr>
            <a:t>manera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ku</a:t>
          </a:r>
          <a:r>
            <a:rPr lang="en-US" sz="1800" b="1" noProof="0" dirty="0">
              <a:latin typeface="Aptos" panose="020B0004020202020204" pitchFamily="34" charset="0"/>
            </a:rPr>
            <a:t> nan a resolve </a:t>
          </a:r>
          <a:r>
            <a:rPr lang="en-US" sz="1800" b="1" noProof="0" dirty="0" err="1">
              <a:latin typeface="Aptos" panose="020B0004020202020204" pitchFamily="34" charset="0"/>
            </a:rPr>
            <a:t>algun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problemanan</a:t>
          </a:r>
          <a:r>
            <a:rPr lang="en-US" sz="1800" b="1" noProof="0" dirty="0">
              <a:latin typeface="Aptos" panose="020B0004020202020204" pitchFamily="34" charset="0"/>
            </a:rPr>
            <a:t>, </a:t>
          </a:r>
          <a:r>
            <a:rPr lang="en-US" sz="1800" b="1" noProof="0" dirty="0" err="1">
              <a:latin typeface="Aptos" panose="020B0004020202020204" pitchFamily="34" charset="0"/>
            </a:rPr>
            <a:t>pero</a:t>
          </a:r>
          <a:r>
            <a:rPr lang="en-US" sz="1800" b="1" noProof="0" dirty="0">
              <a:latin typeface="Aptos" panose="020B0004020202020204" pitchFamily="34" charset="0"/>
            </a:rPr>
            <a:t> ta </a:t>
          </a:r>
          <a:r>
            <a:rPr lang="en-US" sz="1800" b="1" noProof="0" dirty="0" err="1">
              <a:latin typeface="Aptos" panose="020B0004020202020204" pitchFamily="34" charset="0"/>
            </a:rPr>
            <a:t>urgi</a:t>
          </a:r>
          <a:r>
            <a:rPr lang="en-US" sz="1800" b="1" noProof="0" dirty="0">
              <a:latin typeface="Aptos" panose="020B0004020202020204" pitchFamily="34" charset="0"/>
            </a:rPr>
            <a:t> nan pa </a:t>
          </a:r>
          <a:r>
            <a:rPr lang="en-US" sz="1800" b="1" noProof="0" dirty="0" err="1">
              <a:latin typeface="Aptos" panose="020B0004020202020204" pitchFamily="34" charset="0"/>
            </a:rPr>
            <a:t>mira</a:t>
          </a:r>
          <a:r>
            <a:rPr lang="en-US" sz="1800" b="1" noProof="0" dirty="0">
              <a:latin typeface="Aptos" panose="020B0004020202020204" pitchFamily="34" charset="0"/>
            </a:rPr>
            <a:t> e </a:t>
          </a:r>
          <a:r>
            <a:rPr lang="en-US" sz="1800" b="1" noProof="0" dirty="0" err="1">
              <a:latin typeface="Aptos" panose="020B0004020202020204" pitchFamily="34" charset="0"/>
            </a:rPr>
            <a:t>mundu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dor</a:t>
          </a:r>
          <a:r>
            <a:rPr lang="en-US" sz="1800" b="1" noProof="0" dirty="0">
              <a:latin typeface="Aptos" panose="020B0004020202020204" pitchFamily="34" charset="0"/>
            </a:rPr>
            <a:t> di e </a:t>
          </a:r>
          <a:r>
            <a:rPr lang="en-US" sz="1800" b="1" noProof="0" dirty="0" err="1">
              <a:latin typeface="Aptos" panose="020B0004020202020204" pitchFamily="34" charset="0"/>
            </a:rPr>
            <a:t>lèns</a:t>
          </a:r>
          <a:r>
            <a:rPr lang="en-US" sz="1800" b="1" noProof="0" dirty="0">
              <a:latin typeface="Aptos" panose="020B0004020202020204" pitchFamily="34" charset="0"/>
            </a:rPr>
            <a:t> di e </a:t>
          </a:r>
          <a:r>
            <a:rPr lang="en-US" sz="1800" b="1" noProof="0" dirty="0" err="1">
              <a:latin typeface="Aptos" panose="020B0004020202020204" pitchFamily="34" charset="0"/>
            </a:rPr>
            <a:t>evangelio</a:t>
          </a:r>
          <a:r>
            <a:rPr lang="en-US" sz="1800" b="1" noProof="0" dirty="0">
              <a:latin typeface="Aptos" panose="020B0004020202020204" pitchFamily="34" charset="0"/>
            </a:rPr>
            <a:t>, </a:t>
          </a:r>
          <a:r>
            <a:rPr lang="en-US" sz="1800" b="1" noProof="0" dirty="0" err="1">
              <a:latin typeface="Aptos" panose="020B0004020202020204" pitchFamily="34" charset="0"/>
            </a:rPr>
            <a:t>evitando</a:t>
          </a:r>
          <a:r>
            <a:rPr lang="en-US" sz="1800" b="1" noProof="0" dirty="0">
              <a:latin typeface="Aptos" panose="020B0004020202020204" pitchFamily="34" charset="0"/>
            </a:rPr>
            <a:t> e </a:t>
          </a:r>
          <a:r>
            <a:rPr lang="en-US" sz="1800" b="1" noProof="0" dirty="0" err="1">
              <a:latin typeface="Aptos" panose="020B0004020202020204" pitchFamily="34" charset="0"/>
            </a:rPr>
            <a:t>influensia</a:t>
          </a:r>
          <a:r>
            <a:rPr lang="en-US" sz="1800" b="1" noProof="0" dirty="0">
              <a:latin typeface="Aptos" panose="020B0004020202020204" pitchFamily="34" charset="0"/>
            </a:rPr>
            <a:t> di e </a:t>
          </a:r>
          <a:r>
            <a:rPr lang="en-US" sz="1800" b="1" noProof="0" dirty="0" err="1">
              <a:latin typeface="Aptos" panose="020B0004020202020204" pitchFamily="34" charset="0"/>
            </a:rPr>
            <a:t>kultura</a:t>
          </a:r>
          <a:r>
            <a:rPr lang="en-US" sz="1800" b="1" noProof="0" dirty="0">
              <a:latin typeface="Aptos" panose="020B0004020202020204" pitchFamily="34" charset="0"/>
            </a:rPr>
            <a:t> </a:t>
          </a:r>
          <a:r>
            <a:rPr lang="en-US" sz="1800" b="1" noProof="0" dirty="0" err="1">
              <a:latin typeface="Aptos" panose="020B0004020202020204" pitchFamily="34" charset="0"/>
            </a:rPr>
            <a:t>rondoná</a:t>
          </a:r>
          <a:r>
            <a:rPr lang="en" sz="1800" b="1" noProof="0" dirty="0"/>
            <a:t>.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Yamada di Pablo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biahe na Korinte</a:t>
          </a: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stat di Korinte</a:t>
          </a: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Korintionan</a:t>
          </a: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E kartanan na e Korintionan</a:t>
          </a: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Dor di Hesus Su eskoho </a:t>
          </a:r>
          <a:r>
            <a:rPr lang="en" sz="1800" b="1" kern="1200" noProof="0" dirty="0"/>
            <a:t>(Gal.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Kon Pablo a bira un ap</a:t>
          </a:r>
          <a:r>
            <a:rPr lang="en-US" sz="2000" b="1" i="0" kern="1200" baseline="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For di su mama su matris </a:t>
          </a:r>
          <a:r>
            <a:rPr lang="en" sz="1800" b="1" kern="1200" noProof="0" dirty="0"/>
            <a:t>(Gal.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 tempu el a w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elegí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Riba e kaminda pa Damasko </a:t>
          </a:r>
          <a:r>
            <a:rPr lang="en" sz="1800" b="1" kern="1200" noProof="0" dirty="0"/>
            <a:t>(Echonan  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Ki tempu el a w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òrdu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yamá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2000" b="1" kern="1200" noProof="0" dirty="0"/>
            <a:t>For di e Paganonan </a:t>
          </a:r>
          <a:r>
            <a:rPr lang="en" sz="1800" b="1" kern="1200" noProof="0" dirty="0"/>
            <a:t>(Gal.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Ap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òstel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di ken é tabata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253459"/>
          <a:ext cx="7980720" cy="1234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/>
            <a:t>Inform</a:t>
          </a:r>
          <a:r>
            <a:rPr lang="en-US" sz="1800" b="1" kern="1200" noProof="0" dirty="0">
              <a:latin typeface="Aptos" panose="020B0004020202020204" pitchFamily="34" charset="0"/>
            </a:rPr>
            <a:t>á </a:t>
          </a:r>
          <a:r>
            <a:rPr lang="en-US" sz="1800" b="1" kern="1200" noProof="0" dirty="0" err="1">
              <a:latin typeface="Aptos" panose="020B0004020202020204" pitchFamily="34" charset="0"/>
            </a:rPr>
            <a:t>dor</a:t>
          </a:r>
          <a:r>
            <a:rPr lang="en-US" sz="1800" b="1" kern="1200" noProof="0" dirty="0">
              <a:latin typeface="Aptos" panose="020B0004020202020204" pitchFamily="34" charset="0"/>
            </a:rPr>
            <a:t> di Cloé di </a:t>
          </a:r>
          <a:r>
            <a:rPr lang="en-US" sz="1800" b="1" kern="1200" noProof="0" dirty="0" err="1">
              <a:latin typeface="Aptos" panose="020B0004020202020204" pitchFamily="34" charset="0"/>
            </a:rPr>
            <a:t>varios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problemanan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ku</a:t>
          </a:r>
          <a:r>
            <a:rPr lang="en-US" sz="1800" b="1" kern="1200" noProof="0" dirty="0">
              <a:latin typeface="Aptos" panose="020B0004020202020204" pitchFamily="34" charset="0"/>
            </a:rPr>
            <a:t> ta </a:t>
          </a:r>
          <a:r>
            <a:rPr lang="en-US" sz="1800" b="1" kern="1200" noProof="0" dirty="0" err="1">
              <a:latin typeface="Aptos" panose="020B0004020202020204" pitchFamily="34" charset="0"/>
            </a:rPr>
            <a:t>eksistí</a:t>
          </a:r>
          <a:r>
            <a:rPr lang="en-US" sz="1800" b="1" kern="1200" noProof="0" dirty="0">
              <a:latin typeface="Aptos" panose="020B0004020202020204" pitchFamily="34" charset="0"/>
            </a:rPr>
            <a:t> den e Iglesia, </a:t>
          </a:r>
          <a:r>
            <a:rPr lang="en" sz="1800" b="1" kern="1200" noProof="0" dirty="0"/>
            <a:t>Pablo ta spierta nan tokante di: afiliashonnan; inmoralidat seksual; desunion(argumentu); i prostitushon.</a:t>
          </a:r>
          <a:endParaRPr lang="en" sz="1800" kern="1200" noProof="0" dirty="0"/>
        </a:p>
      </dsp:txBody>
      <dsp:txXfrm>
        <a:off x="0" y="253459"/>
        <a:ext cx="7980720" cy="1234800"/>
      </dsp:txXfrm>
    </dsp:sp>
    <dsp:sp modelId="{4F3DFAC6-32B5-4FF7-80EC-1BCA53706CDB}">
      <dsp:nvSpPr>
        <dsp:cNvPr id="0" name=""/>
        <dsp:cNvSpPr/>
      </dsp:nvSpPr>
      <dsp:spPr>
        <a:xfrm>
          <a:off x="399036" y="17299"/>
          <a:ext cx="5586504" cy="47232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40356"/>
        <a:ext cx="5540390" cy="426206"/>
      </dsp:txXfrm>
    </dsp:sp>
    <dsp:sp modelId="{4356964C-7D4C-4136-BFD4-003022A3A988}">
      <dsp:nvSpPr>
        <dsp:cNvPr id="0" name=""/>
        <dsp:cNvSpPr/>
      </dsp:nvSpPr>
      <dsp:spPr>
        <a:xfrm>
          <a:off x="0" y="1810819"/>
          <a:ext cx="7980720" cy="14868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/>
            <a:t>Cloe su famia tambe a trese p’</a:t>
          </a:r>
          <a:r>
            <a:rPr lang="en-US" sz="1800" b="1" kern="1200" noProof="0" dirty="0">
              <a:latin typeface="Aptos" panose="020B0004020202020204" pitchFamily="34" charset="0"/>
            </a:rPr>
            <a:t>é un </a:t>
          </a:r>
          <a:r>
            <a:rPr lang="en-US" sz="1800" b="1" kern="1200" noProof="0" dirty="0" err="1">
              <a:latin typeface="Aptos" panose="020B0004020202020204" pitchFamily="34" charset="0"/>
            </a:rPr>
            <a:t>karta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ku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varios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preguntanan</a:t>
          </a:r>
          <a:r>
            <a:rPr lang="en-US" sz="1800" b="1" kern="1200" noProof="0" dirty="0">
              <a:latin typeface="Aptos" panose="020B0004020202020204" pitchFamily="34" charset="0"/>
            </a:rPr>
            <a:t> for di e Iglesia </a:t>
          </a:r>
          <a:r>
            <a:rPr lang="en-US" sz="1800" b="1" kern="1200" noProof="0" dirty="0" err="1">
              <a:latin typeface="Aptos" panose="020B0004020202020204" pitchFamily="34" charset="0"/>
            </a:rPr>
            <a:t>riba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tópikonan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na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kual</a:t>
          </a:r>
          <a:r>
            <a:rPr lang="en-US" sz="1800" b="1" kern="1200" noProof="0" dirty="0">
              <a:latin typeface="Aptos" panose="020B0004020202020204" pitchFamily="34" charset="0"/>
            </a:rPr>
            <a:t> Pablo a </a:t>
          </a:r>
          <a:r>
            <a:rPr lang="en-US" sz="1800" b="1" kern="1200" noProof="0" dirty="0" err="1">
              <a:latin typeface="Aptos" panose="020B0004020202020204" pitchFamily="34" charset="0"/>
            </a:rPr>
            <a:t>kontestá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tokante</a:t>
          </a:r>
          <a:r>
            <a:rPr lang="en-US" sz="1800" b="1" kern="1200" noProof="0" dirty="0">
              <a:latin typeface="Aptos" panose="020B0004020202020204" pitchFamily="34" charset="0"/>
            </a:rPr>
            <a:t> di</a:t>
          </a:r>
          <a:r>
            <a:rPr lang="en" sz="1800" b="1" kern="1200" noProof="0" dirty="0"/>
            <a:t>: matrimonio; divorsio; selibato; kuminda sakrifik</a:t>
          </a:r>
          <a:r>
            <a:rPr lang="en-US" sz="1800" b="1" kern="1200" noProof="0" dirty="0">
              <a:latin typeface="Aptos" panose="020B0004020202020204" pitchFamily="34" charset="0"/>
            </a:rPr>
            <a:t>á </a:t>
          </a:r>
          <a:r>
            <a:rPr lang="en-US" sz="1800" b="1" kern="1200" noProof="0" dirty="0" err="1">
              <a:latin typeface="Aptos" panose="020B0004020202020204" pitchFamily="34" charset="0"/>
            </a:rPr>
            <a:t>na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ídolonan</a:t>
          </a:r>
          <a:r>
            <a:rPr lang="en" sz="1800" b="1" kern="1200" noProof="0" dirty="0"/>
            <a:t>; kondukta den adorashon; e uzo di donnan spiritual; i e resurekshon.</a:t>
          </a:r>
          <a:endParaRPr lang="en" sz="1800" kern="1200" noProof="0" dirty="0"/>
        </a:p>
      </dsp:txBody>
      <dsp:txXfrm>
        <a:off x="0" y="1810819"/>
        <a:ext cx="7980720" cy="1486800"/>
      </dsp:txXfrm>
    </dsp:sp>
    <dsp:sp modelId="{2F0E2FE6-2CF5-496B-BA7C-3E702B20CEB1}">
      <dsp:nvSpPr>
        <dsp:cNvPr id="0" name=""/>
        <dsp:cNvSpPr/>
      </dsp:nvSpPr>
      <dsp:spPr>
        <a:xfrm>
          <a:off x="399036" y="1574659"/>
          <a:ext cx="5586504" cy="47232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 Korintionan 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1597716"/>
        <a:ext cx="5540390" cy="426206"/>
      </dsp:txXfrm>
    </dsp:sp>
    <dsp:sp modelId="{BF2165CA-3783-4C74-A25A-6E59360B8C21}">
      <dsp:nvSpPr>
        <dsp:cNvPr id="0" name=""/>
        <dsp:cNvSpPr/>
      </dsp:nvSpPr>
      <dsp:spPr>
        <a:xfrm>
          <a:off x="0" y="3620179"/>
          <a:ext cx="7980720" cy="17640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33248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noProof="0" dirty="0"/>
            <a:t>Esaki ta e di dos ep</a:t>
          </a:r>
          <a:r>
            <a:rPr lang="en-US" sz="1800" b="1" kern="1200" noProof="0" dirty="0" err="1">
              <a:latin typeface="Aptos" panose="020B0004020202020204" pitchFamily="34" charset="0"/>
            </a:rPr>
            <a:t>ístel</a:t>
          </a:r>
          <a:r>
            <a:rPr lang="en-US" sz="1800" b="1" kern="1200" noProof="0" dirty="0">
              <a:latin typeface="Aptos" panose="020B0004020202020204" pitchFamily="34" charset="0"/>
            </a:rPr>
            <a:t>(</a:t>
          </a:r>
          <a:r>
            <a:rPr lang="en-US" sz="1800" b="1" kern="1200" noProof="0" dirty="0" err="1">
              <a:latin typeface="Aptos" panose="020B0004020202020204" pitchFamily="34" charset="0"/>
            </a:rPr>
            <a:t>karta</a:t>
          </a:r>
          <a:r>
            <a:rPr lang="en-US" sz="1800" b="1" kern="1200" noProof="0" dirty="0">
              <a:latin typeface="Aptos" panose="020B0004020202020204" pitchFamily="34" charset="0"/>
            </a:rPr>
            <a:t>) </a:t>
          </a:r>
          <a:r>
            <a:rPr lang="en-US" sz="1800" b="1" kern="1200" noProof="0" dirty="0" err="1">
              <a:latin typeface="Aptos" panose="020B0004020202020204" pitchFamily="34" charset="0"/>
            </a:rPr>
            <a:t>ku</a:t>
          </a:r>
          <a:r>
            <a:rPr lang="en-US" sz="1800" b="1" kern="1200" noProof="0" dirty="0">
              <a:latin typeface="Aptos" panose="020B0004020202020204" pitchFamily="34" charset="0"/>
            </a:rPr>
            <a:t>  a </a:t>
          </a:r>
          <a:r>
            <a:rPr lang="en-US" sz="1800" b="1" kern="1200" noProof="0" dirty="0" err="1">
              <a:latin typeface="Aptos" panose="020B0004020202020204" pitchFamily="34" charset="0"/>
            </a:rPr>
            <a:t>wòrdu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preservá</a:t>
          </a:r>
          <a:r>
            <a:rPr lang="en" sz="1800" b="1" kern="1200" noProof="0" dirty="0"/>
            <a:t>, ounke ku Pablo a skirbi varios mas  (podis</a:t>
          </a:r>
          <a:r>
            <a:rPr lang="en-US" sz="1800" b="1" kern="1200" noProof="0" dirty="0">
              <a:latin typeface="Aptos" panose="020B0004020202020204" pitchFamily="34" charset="0"/>
            </a:rPr>
            <a:t>é </a:t>
          </a:r>
          <a:r>
            <a:rPr lang="en-US" sz="1800" b="1" kern="1200" noProof="0" dirty="0" err="1">
              <a:latin typeface="Aptos" panose="020B0004020202020204" pitchFamily="34" charset="0"/>
            </a:rPr>
            <a:t>promé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ku</a:t>
          </a:r>
          <a:r>
            <a:rPr lang="en-US" sz="1800" b="1" kern="1200" noProof="0" dirty="0">
              <a:latin typeface="Aptos" panose="020B0004020202020204" pitchFamily="34" charset="0"/>
            </a:rPr>
            <a:t> e </a:t>
          </a:r>
          <a:r>
            <a:rPr lang="en-US" sz="1800" b="1" kern="1200" noProof="0" dirty="0" err="1">
              <a:latin typeface="Aptos" panose="020B0004020202020204" pitchFamily="34" charset="0"/>
            </a:rPr>
            <a:t>dosnan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ku</a:t>
          </a:r>
          <a:r>
            <a:rPr lang="en-US" sz="1800" b="1" kern="1200" noProof="0" dirty="0">
              <a:latin typeface="Aptos" panose="020B0004020202020204" pitchFamily="34" charset="0"/>
            </a:rPr>
            <a:t> a </a:t>
          </a:r>
          <a:r>
            <a:rPr lang="en-US" sz="1800" b="1" kern="1200" noProof="0" dirty="0" err="1">
              <a:latin typeface="Aptos" panose="020B0004020202020204" pitchFamily="34" charset="0"/>
            </a:rPr>
            <a:t>sobrebibá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i</a:t>
          </a:r>
          <a:r>
            <a:rPr lang="en" sz="1800" b="1" kern="1200" noProof="0" dirty="0"/>
            <a:t>/</a:t>
          </a:r>
          <a:r>
            <a:rPr lang="en-US" sz="1800" b="1" kern="1200" noProof="0" dirty="0" err="1">
              <a:latin typeface="Aptos" panose="020B0004020202020204" pitchFamily="34" charset="0"/>
            </a:rPr>
            <a:t>òf</a:t>
          </a:r>
          <a:r>
            <a:rPr lang="en-US" sz="1800" b="1" kern="1200" noProof="0" dirty="0">
              <a:latin typeface="Aptos" panose="020B0004020202020204" pitchFamily="34" charset="0"/>
            </a:rPr>
            <a:t> den e </a:t>
          </a:r>
          <a:r>
            <a:rPr lang="en-US" sz="1800" b="1" kern="1200" noProof="0" dirty="0" err="1">
              <a:latin typeface="Aptos" panose="020B0004020202020204" pitchFamily="34" charset="0"/>
            </a:rPr>
            <a:t>spasio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meimei</a:t>
          </a:r>
          <a:r>
            <a:rPr lang="en-US" sz="1800" b="1" kern="1200" noProof="0" dirty="0">
              <a:latin typeface="Aptos" panose="020B0004020202020204" pitchFamily="34" charset="0"/>
            </a:rPr>
            <a:t> di nan </a:t>
          </a:r>
          <a:r>
            <a:rPr lang="en" sz="1800" b="1" kern="1200" noProof="0" dirty="0"/>
            <a:t>). E ta elogi</a:t>
          </a:r>
          <a:r>
            <a:rPr lang="en-US" sz="1800" b="1" kern="1200" noProof="0" dirty="0">
              <a:latin typeface="Aptos" panose="020B0004020202020204" pitchFamily="34" charset="0"/>
            </a:rPr>
            <a:t>á(</a:t>
          </a:r>
          <a:r>
            <a:rPr lang="en-US" sz="1800" b="1" kern="1200" noProof="0" dirty="0" err="1">
              <a:latin typeface="Aptos" panose="020B0004020202020204" pitchFamily="34" charset="0"/>
            </a:rPr>
            <a:t>aploudí</a:t>
          </a:r>
          <a:r>
            <a:rPr lang="en-US" sz="1800" b="1" kern="1200" noProof="0" dirty="0">
              <a:latin typeface="Aptos" panose="020B0004020202020204" pitchFamily="34" charset="0"/>
            </a:rPr>
            <a:t>) e </a:t>
          </a:r>
          <a:r>
            <a:rPr lang="en-US" sz="1800" b="1" kern="1200" noProof="0" dirty="0" err="1">
              <a:latin typeface="Aptos" panose="020B0004020202020204" pitchFamily="34" charset="0"/>
            </a:rPr>
            <a:t>Korintionan</a:t>
          </a:r>
          <a:r>
            <a:rPr lang="en-US" sz="1800" b="1" kern="1200" noProof="0" dirty="0">
              <a:latin typeface="Aptos" panose="020B0004020202020204" pitchFamily="34" charset="0"/>
            </a:rPr>
            <a:t> pa e </a:t>
          </a:r>
          <a:r>
            <a:rPr lang="en-US" sz="1800" b="1" kern="1200" noProof="0" dirty="0" err="1">
              <a:latin typeface="Aptos" panose="020B0004020202020204" pitchFamily="34" charset="0"/>
            </a:rPr>
            <a:t>manera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ku</a:t>
          </a:r>
          <a:r>
            <a:rPr lang="en-US" sz="1800" b="1" kern="1200" noProof="0" dirty="0">
              <a:latin typeface="Aptos" panose="020B0004020202020204" pitchFamily="34" charset="0"/>
            </a:rPr>
            <a:t> nan a resolve </a:t>
          </a:r>
          <a:r>
            <a:rPr lang="en-US" sz="1800" b="1" kern="1200" noProof="0" dirty="0" err="1">
              <a:latin typeface="Aptos" panose="020B0004020202020204" pitchFamily="34" charset="0"/>
            </a:rPr>
            <a:t>algun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problemanan</a:t>
          </a:r>
          <a:r>
            <a:rPr lang="en-US" sz="1800" b="1" kern="1200" noProof="0" dirty="0">
              <a:latin typeface="Aptos" panose="020B0004020202020204" pitchFamily="34" charset="0"/>
            </a:rPr>
            <a:t>, </a:t>
          </a:r>
          <a:r>
            <a:rPr lang="en-US" sz="1800" b="1" kern="1200" noProof="0" dirty="0" err="1">
              <a:latin typeface="Aptos" panose="020B0004020202020204" pitchFamily="34" charset="0"/>
            </a:rPr>
            <a:t>pero</a:t>
          </a:r>
          <a:r>
            <a:rPr lang="en-US" sz="1800" b="1" kern="1200" noProof="0" dirty="0">
              <a:latin typeface="Aptos" panose="020B0004020202020204" pitchFamily="34" charset="0"/>
            </a:rPr>
            <a:t> ta </a:t>
          </a:r>
          <a:r>
            <a:rPr lang="en-US" sz="1800" b="1" kern="1200" noProof="0" dirty="0" err="1">
              <a:latin typeface="Aptos" panose="020B0004020202020204" pitchFamily="34" charset="0"/>
            </a:rPr>
            <a:t>urgi</a:t>
          </a:r>
          <a:r>
            <a:rPr lang="en-US" sz="1800" b="1" kern="1200" noProof="0" dirty="0">
              <a:latin typeface="Aptos" panose="020B0004020202020204" pitchFamily="34" charset="0"/>
            </a:rPr>
            <a:t> nan pa </a:t>
          </a:r>
          <a:r>
            <a:rPr lang="en-US" sz="1800" b="1" kern="1200" noProof="0" dirty="0" err="1">
              <a:latin typeface="Aptos" panose="020B0004020202020204" pitchFamily="34" charset="0"/>
            </a:rPr>
            <a:t>mira</a:t>
          </a:r>
          <a:r>
            <a:rPr lang="en-US" sz="1800" b="1" kern="1200" noProof="0" dirty="0">
              <a:latin typeface="Aptos" panose="020B0004020202020204" pitchFamily="34" charset="0"/>
            </a:rPr>
            <a:t> e </a:t>
          </a:r>
          <a:r>
            <a:rPr lang="en-US" sz="1800" b="1" kern="1200" noProof="0" dirty="0" err="1">
              <a:latin typeface="Aptos" panose="020B0004020202020204" pitchFamily="34" charset="0"/>
            </a:rPr>
            <a:t>mundu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dor</a:t>
          </a:r>
          <a:r>
            <a:rPr lang="en-US" sz="1800" b="1" kern="1200" noProof="0" dirty="0">
              <a:latin typeface="Aptos" panose="020B0004020202020204" pitchFamily="34" charset="0"/>
            </a:rPr>
            <a:t> di e </a:t>
          </a:r>
          <a:r>
            <a:rPr lang="en-US" sz="1800" b="1" kern="1200" noProof="0" dirty="0" err="1">
              <a:latin typeface="Aptos" panose="020B0004020202020204" pitchFamily="34" charset="0"/>
            </a:rPr>
            <a:t>lèns</a:t>
          </a:r>
          <a:r>
            <a:rPr lang="en-US" sz="1800" b="1" kern="1200" noProof="0" dirty="0">
              <a:latin typeface="Aptos" panose="020B0004020202020204" pitchFamily="34" charset="0"/>
            </a:rPr>
            <a:t> di e </a:t>
          </a:r>
          <a:r>
            <a:rPr lang="en-US" sz="1800" b="1" kern="1200" noProof="0" dirty="0" err="1">
              <a:latin typeface="Aptos" panose="020B0004020202020204" pitchFamily="34" charset="0"/>
            </a:rPr>
            <a:t>evangelio</a:t>
          </a:r>
          <a:r>
            <a:rPr lang="en-US" sz="1800" b="1" kern="1200" noProof="0" dirty="0">
              <a:latin typeface="Aptos" panose="020B0004020202020204" pitchFamily="34" charset="0"/>
            </a:rPr>
            <a:t>, </a:t>
          </a:r>
          <a:r>
            <a:rPr lang="en-US" sz="1800" b="1" kern="1200" noProof="0" dirty="0" err="1">
              <a:latin typeface="Aptos" panose="020B0004020202020204" pitchFamily="34" charset="0"/>
            </a:rPr>
            <a:t>evitando</a:t>
          </a:r>
          <a:r>
            <a:rPr lang="en-US" sz="1800" b="1" kern="1200" noProof="0" dirty="0">
              <a:latin typeface="Aptos" panose="020B0004020202020204" pitchFamily="34" charset="0"/>
            </a:rPr>
            <a:t> e </a:t>
          </a:r>
          <a:r>
            <a:rPr lang="en-US" sz="1800" b="1" kern="1200" noProof="0" dirty="0" err="1">
              <a:latin typeface="Aptos" panose="020B0004020202020204" pitchFamily="34" charset="0"/>
            </a:rPr>
            <a:t>influensia</a:t>
          </a:r>
          <a:r>
            <a:rPr lang="en-US" sz="1800" b="1" kern="1200" noProof="0" dirty="0">
              <a:latin typeface="Aptos" panose="020B0004020202020204" pitchFamily="34" charset="0"/>
            </a:rPr>
            <a:t> di e </a:t>
          </a:r>
          <a:r>
            <a:rPr lang="en-US" sz="1800" b="1" kern="1200" noProof="0" dirty="0" err="1">
              <a:latin typeface="Aptos" panose="020B0004020202020204" pitchFamily="34" charset="0"/>
            </a:rPr>
            <a:t>kultura</a:t>
          </a:r>
          <a:r>
            <a:rPr lang="en-US" sz="1800" b="1" kern="1200" noProof="0" dirty="0">
              <a:latin typeface="Aptos" panose="020B0004020202020204" pitchFamily="34" charset="0"/>
            </a:rPr>
            <a:t> </a:t>
          </a:r>
          <a:r>
            <a:rPr lang="en-US" sz="1800" b="1" kern="1200" noProof="0" dirty="0" err="1">
              <a:latin typeface="Aptos" panose="020B0004020202020204" pitchFamily="34" charset="0"/>
            </a:rPr>
            <a:t>rondoná</a:t>
          </a:r>
          <a:r>
            <a:rPr lang="en" sz="1800" b="1" kern="1200" noProof="0" dirty="0"/>
            <a:t>.</a:t>
          </a:r>
          <a:endParaRPr lang="en" sz="1800" kern="1200" noProof="0" dirty="0"/>
        </a:p>
      </dsp:txBody>
      <dsp:txXfrm>
        <a:off x="0" y="3620179"/>
        <a:ext cx="7980720" cy="1764000"/>
      </dsp:txXfrm>
    </dsp:sp>
    <dsp:sp modelId="{D60E5BAA-BA57-4680-A2E7-E8124F89EBA6}">
      <dsp:nvSpPr>
        <dsp:cNvPr id="0" name=""/>
        <dsp:cNvSpPr/>
      </dsp:nvSpPr>
      <dsp:spPr>
        <a:xfrm>
          <a:off x="399036" y="3384019"/>
          <a:ext cx="5586504" cy="47232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>
              <a:effectLst>
                <a:outerShdw blurRad="38100" dist="38100" dir="2700000" algn="tl">
                  <a:srgbClr val="000000"/>
                </a:outerShdw>
              </a:effectLst>
            </a:rPr>
            <a:t>2 Korintionan 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2093" y="3407076"/>
        <a:ext cx="554039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PABLO SU MINISTERIO NA KORINTO CORINTH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0" y="-1"/>
            <a:ext cx="2053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0B0004020202020204" pitchFamily="34" charset="0"/>
              </a:rPr>
              <a:t>è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 1 pa  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0B0004020202020204" pitchFamily="34" charset="0"/>
              </a:rPr>
              <a:t>ü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4F5F6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 4, 2026</a:t>
            </a: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0" y="132159"/>
            <a:ext cx="277177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Un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anochi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ñor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bisa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Pablo den un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vishon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‘No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miedu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papia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keda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ketu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pasombra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Mi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ningun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lo pone man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hasibo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ño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pasombra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hopi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den e stat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kende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 Mi pueblo’ 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Echonan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10,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NRSV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283604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Despues di e Ep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ístel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(Karta)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na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Romanonan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, e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Kartanan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na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e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Korintionan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ta e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kartanan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di mas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largu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skirbí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dor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di Pablo.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 por komprende debidamente nan mensahe, nos mester sa prom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konteksto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den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kual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nan 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wòrdu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skirbí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081102"/>
            <a:ext cx="71723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dos kartanan ku ta sobrebib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wòrdu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skirbí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solamente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un par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simannan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apartá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Den nan, nos ta ha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konseho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tiko pa resolv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situashonnan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difisil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lanta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for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frikshon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entre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rumannan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657600" y="0"/>
            <a:ext cx="85343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 YAMADA DI PABLO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4071937" y="579754"/>
            <a:ext cx="77057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Pablo, un ap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òstel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— no mand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á for di </a:t>
            </a:r>
            <a:r>
              <a:rPr lang="en-US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hende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ni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dor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di </a:t>
            </a:r>
            <a:r>
              <a:rPr lang="en-US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hende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, ma </a:t>
            </a:r>
            <a:r>
              <a:rPr lang="en-US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dor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di </a:t>
            </a:r>
            <a:r>
              <a:rPr lang="en-US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Hesus-Krisu</a:t>
            </a:r>
            <a:r>
              <a:rPr lang="en-US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lang="en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 Dios e Tata, Kende a lant’E for di mortonan —”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(Galationan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D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 adishon na e diesdos skoh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dor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Hesus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Beibel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menshoná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otro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apòstelnan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manera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Matias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(Echonan 1:26), Barnabas (Echonan 14:4), Santiago i Pablo (1 Korintionan 15:7-9).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525777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191124" y="5121379"/>
            <a:ext cx="7000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di e momentu di su yamada, Pablo su bida tabata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sentralis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riba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Hesus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El 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pensa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tokante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Hesus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papia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tokante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Hesus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el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kompartí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Hesus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kada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un.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 e motibu aki, for di e prom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momentu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yega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Korinto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esus tabata e sentro di nan mensahe (1 Kor. 2:2).</a:t>
            </a: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 BIAHE PA KORINTO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Despues di e kosnan aki, Pablo a </a:t>
            </a:r>
            <a:r>
              <a:rPr 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s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ali for di Atenas i a bai pa Korinto”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(Echonan 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Riba su di dos biahe mishonero, Pablo a w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òrdu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obligá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dor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di e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Spiritu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Santu pa bai </a:t>
            </a:r>
            <a:r>
              <a:rPr lang="en-US" sz="2000" b="1" dirty="0" err="1">
                <a:solidFill>
                  <a:prstClr val="black"/>
                </a:solidFill>
                <a:latin typeface="Aptos" panose="020B0004020202020204" pitchFamily="34" charset="0"/>
              </a:rPr>
              <a:t>Oropa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(Echonan 16:6-10). Einan el a w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deportá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for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Filipos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(Echonan 16:12, 38-39), for di Tesal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ónika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(Echonan17:1, 5, 9-10), i for di Berea (Echonan 17:13-14).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036978"/>
            <a:ext cx="6852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Na Atenas, despues di a predik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Hudiunan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den 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snoa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na e Paganonan den e marsh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el a w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yamá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pa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prediká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Areópago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(Echonan 17:16-21). Despues di un diskurso elokuente, solamente un poko a asept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H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esus ( Echonan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17:34).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267199" y="4053428"/>
            <a:ext cx="48276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Manera tabata su kustumber, el a kumins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Hudiunan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den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snoa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e ora ei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e Paganonan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(Echonan 18:4-8). Durante di su estadia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Korinto, 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despues di e “ desapuntahon ” di Atenas, Pablo a disid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pa no huza sabiduria humano, pero pa solamente predik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 Hesus Kristu, ya kaba krusifik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Korintionan 2:2).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339787" y="3177536"/>
            <a:ext cx="6755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Saliendo for di Atenas, Pablo a bai na Korinto i a uni ku Akila i Prisila, ku kende el a traha trahando 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èntnan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                     (Echonan 18:1-3).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 STAT DI KORINTO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9" y="609156"/>
            <a:ext cx="688427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manera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b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èrdat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tin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hopi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“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diosnan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i hopi ‘ shonnan’ ”                   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Korintionan 8:5b </a:t>
            </a: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NIV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srgbClr val="CC006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26833" y="1111987"/>
            <a:ext cx="773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Korinto a w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destruí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dor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Roma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146 PK. Mas despues,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Julius Caesar a manda un kolonia di veteranonan i h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òmbernan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liber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46 PK. Final</a:t>
            </a:r>
            <a:r>
              <a:rPr lang="en" b="1" dirty="0">
                <a:solidFill>
                  <a:prstClr val="black"/>
                </a:solidFill>
                <a:latin typeface="Aptos" panose="02110004020202020204"/>
              </a:rPr>
              <a:t>mente, e stat a rekuper</a:t>
            </a:r>
            <a:r>
              <a:rPr lang="en-US" b="1" dirty="0">
                <a:solidFill>
                  <a:prstClr val="black"/>
                </a:solidFill>
                <a:latin typeface="Aptos" panose="020B0004020202020204" pitchFamily="34" charset="0"/>
              </a:rPr>
              <a:t>á </a:t>
            </a:r>
            <a:r>
              <a:rPr lang="en-US" b="1" dirty="0" err="1">
                <a:solidFill>
                  <a:prstClr val="black"/>
                </a:solidFill>
                <a:latin typeface="Aptos" panose="020B0004020202020204" pitchFamily="34" charset="0"/>
              </a:rPr>
              <a:t>totalmente</a:t>
            </a:r>
            <a:r>
              <a:rPr lang="en-US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Aptos" panose="020B0004020202020204" pitchFamily="34" charset="0"/>
              </a:rPr>
              <a:t>na</a:t>
            </a:r>
            <a:r>
              <a:rPr lang="en-US" b="1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44 PK. Serka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di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tempu ku Pablo a</a:t>
            </a:r>
            <a:r>
              <a:rPr kumimoji="0" lang="en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bishit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esaki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ya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kaba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tabata un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sentro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komersial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importante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Corinth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Lechaeum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ES" sz="1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Cenchreae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421349" y="4495177"/>
            <a:ext cx="41668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Idolatria i  inmoralidat seksual a yena e stat i  a pentr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kultura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 Hopi di Pablo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mensahe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Korintionan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purba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trata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)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kaba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kita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)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problemanan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aki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tabata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gatia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drenta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den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iglesia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435700"/>
            <a:ext cx="7767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 aventuranan ku r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ísiko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negoshi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permití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Pablo pa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traha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un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trahadó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tent. Pero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Korinto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rikesa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(kual a kompet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esun di Atenas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tabatin varios desbentahanan.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433468"/>
            <a:ext cx="7738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importansia di Korinto ta pon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den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sitio,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riba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Istmo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Korinto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suministrá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dor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dos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haf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komersial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importante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: Lechaeum, riba e G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òlf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Korinto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; i Cenchreae, riba e G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òlf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Saronic.</a:t>
            </a: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70922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 KORINTIONAN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555523" y="672197"/>
            <a:ext cx="8485239" cy="646331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E ora ei Se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ñor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bisa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Pablo den un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vishon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anochi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 No tene miedu, pero papia, i no keda ketu ’ 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(Echonan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152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Hudiunan di Korinto e rechas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e mensahe, f</a:t>
            </a:r>
            <a:r>
              <a:rPr lang="en-US" sz="2000" b="1" dirty="0">
                <a:solidFill>
                  <a:prstClr val="black"/>
                </a:solidFill>
                <a:latin typeface="Aptos" panose="020B0004020202020204" pitchFamily="34" charset="0"/>
              </a:rPr>
              <a:t>ò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rsando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Pablo pa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s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ali for di e snoa i kuminsa topa ku e Paganonan den un kas peg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 e snoa (Echonan 18:4-7).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155628" y="4273016"/>
            <a:ext cx="64167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e momentu ei, Hesus a apares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den un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vishon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anochi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pa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enkurashá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Pablo pa kontinu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su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trabou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entre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Korintionan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sigurando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tabatin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hopi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kende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lo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risibi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mensahe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 Echonan 18:9-10).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60712" y="5563514"/>
            <a:ext cx="95776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Fortales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dor di e vishon aki, Pablo a keda na Korinto pa un a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 Echonan 18:11). Finalmente, e Hudiunan a trese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Pablo dilanti di e korte(tribunal) (Echonan 18:12-13). Banda di e tempu ku el a sali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for di Korinto, un iglesia grandi a w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establesé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 Echonan 18:18).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55628" y="2664982"/>
            <a:ext cx="639825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 E depravashon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 el a testigu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lang="en" sz="2000" b="1" dirty="0">
                <a:solidFill>
                  <a:prstClr val="black"/>
                </a:solidFill>
              </a:rPr>
              <a:t> entre e Paganonan, i</a:t>
            </a:r>
            <a:r>
              <a:rPr lang="en" sz="2000" b="1" noProof="0" dirty="0">
                <a:solidFill>
                  <a:prstClr val="black"/>
                </a:solidFill>
              </a:rPr>
              <a:t>  e depresio i insulto ku el a risib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í for di e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Hudiunan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, a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kous’Ele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gran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angustia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di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spiritu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. El a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duda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e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sabiduria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di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purba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traha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(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edifika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) un Iglesia for di e material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ku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el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a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haña</a:t>
            </a:r>
            <a:r>
              <a:rPr lang="en-US" sz="2000" b="1" noProof="0" dirty="0">
                <a:solidFill>
                  <a:prstClr val="black"/>
                </a:solidFill>
                <a:latin typeface="Aptos" panose="020B0004020202020204" pitchFamily="34" charset="0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0B0004020202020204" pitchFamily="34" charset="0"/>
              </a:rPr>
              <a:t>einan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 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(EGW The Acts of the Apostle p. 250)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1" i="0" u="none" strike="noStrike" kern="1200" cap="none" spc="0" normalizeH="0" baseline="0" noProof="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 KARTANAN NA E KORINTIONAN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580200"/>
            <a:ext cx="83082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Pasombra a w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òrdu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raportá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mi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tokante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boso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mi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rumannan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, pa medio di 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hendenan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di Cloé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ku tin pleitunan entre boso ” </a:t>
            </a:r>
            <a:b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Korintionan</a:t>
            </a:r>
            <a:r>
              <a:rPr kumimoji="0" lang="en" sz="1400" b="1" i="0" u="none" strike="noStrike" kern="1200" cap="none" spc="0" normalizeH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024498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 Dios Su mensaheronan den e statnan grandi no mester bira deskurash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á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riba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maldat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,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inhustisia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,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depravashon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riba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kual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nan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wòrdu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yamá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pa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enfrentá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mientras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nan ta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purba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pa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proklamá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e bon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notisia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 di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salbashon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Señ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or lo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animá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kada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tal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obrero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mesun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mensahe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El a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duna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na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apòstel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Pablo den Korinto malbado : “ No tene miedu, pero papia, i no keda ketu: pasombra Mi ta ku bo, i ningun hende lo no pone man riba bo pa hasibo da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ño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: pasombra Mi tin hopi hende den e stat aki.” Echonan 18:9,10… […] Den kada stat, anke kon yen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á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esaki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lo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por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ta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violensia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 krimen, tin hopi kende ku si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ñansia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apropiá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lo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por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siñia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pa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bira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siguidornan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di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Hesus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. Miles lo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por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wòrdu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alkansá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asina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bèrdat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ku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ta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salba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i</a:t>
            </a:r>
            <a:r>
              <a:rPr lang="en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w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òrdu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guiá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pa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risibi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Kristu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solidFill>
                  <a:prstClr val="black"/>
                </a:solidFill>
                <a:latin typeface="Constantia" panose="02030602050306030303" pitchFamily="18" charset="0"/>
              </a:rPr>
              <a:t>komo</a:t>
            </a:r>
            <a:r>
              <a:rPr lang="en-US" sz="2400" b="1" noProof="0" dirty="0">
                <a:solidFill>
                  <a:prstClr val="black"/>
                </a:solidFill>
                <a:latin typeface="Constantia" panose="02030602050306030303" pitchFamily="18" charset="0"/>
              </a:rPr>
              <a:t> un Salbador personal</a:t>
            </a: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7275612" y="6000443"/>
            <a:ext cx="3181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(Prophets and Kings, p. 277)</a:t>
            </a: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1513</Words>
  <Application>Microsoft Office PowerPoint</Application>
  <PresentationFormat>Panorámica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Isabel Laveda</cp:lastModifiedBy>
  <cp:revision>43</cp:revision>
  <dcterms:created xsi:type="dcterms:W3CDTF">2026-06-16T23:43:56Z</dcterms:created>
  <dcterms:modified xsi:type="dcterms:W3CDTF">2026-06-29T05:53:08Z</dcterms:modified>
</cp:coreProperties>
</file>