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Inmadures</a:t>
          </a: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Nan ta manera muchanan chikitu                                         (1 Kor.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Nan ta bebe lechi (1 Kor.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Nan ta karnal                      (1 Kor.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Nan ta w</a:t>
          </a:r>
          <a:r>
            <a:rPr lang="en-US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influensiá</a:t>
          </a:r>
          <a:r>
            <a:rPr lang="en-US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dor</a:t>
          </a:r>
          <a:r>
            <a:rPr lang="en-US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 di e </a:t>
          </a:r>
          <a:r>
            <a:rPr lang="en-US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opinionnan</a:t>
          </a:r>
          <a:r>
            <a:rPr lang="en-US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 di </a:t>
          </a:r>
          <a:r>
            <a:rPr lang="en-US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otronan</a:t>
          </a:r>
          <a:r>
            <a:rPr lang="en-US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 </a:t>
          </a:r>
          <a:r>
            <a:rPr lang="en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Madur</a:t>
          </a:r>
          <a:r>
            <a:rPr lang="en-US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á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Nan ta adultonan 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Kor.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Nan ta kome kuminda s</a:t>
          </a:r>
          <a:r>
            <a:rPr lang="en-US" sz="2000" b="1" noProof="0" dirty="0" err="1">
              <a:solidFill>
                <a:schemeClr val="tx1"/>
              </a:solidFill>
              <a:latin typeface="Aptos" panose="020B0004020202020204" pitchFamily="34" charset="0"/>
            </a:rPr>
            <a:t>ólido</a:t>
          </a:r>
          <a:br>
            <a:rPr lang="en-US" sz="2000" b="1" noProof="0" dirty="0">
              <a:solidFill>
                <a:schemeClr val="tx1"/>
              </a:solidFill>
              <a:latin typeface="Aptos" panose="020B0004020202020204" pitchFamily="34" charset="0"/>
            </a:rPr>
          </a:br>
          <a:r>
            <a:rPr lang="en" sz="2000" b="1" noProof="0" dirty="0">
              <a:solidFill>
                <a:schemeClr val="tx1"/>
              </a:solidFill>
            </a:rPr>
            <a:t>(Heb.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Nan ta spiritual                       (1 Kor.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800"/>
            </a:lnSpc>
          </a:pPr>
          <a:r>
            <a:rPr lang="en" sz="1900" b="1" noProof="0" dirty="0">
              <a:solidFill>
                <a:schemeClr val="tx1"/>
              </a:solidFill>
            </a:rPr>
            <a:t>Nan tin komprendementu spiritual                                         (1 Kor.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Inmadures</a:t>
          </a: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Nan ta manera muchanan chikitu                                         (1 Kor.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Nan ta bebe lechi (1 Kor.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Nan ta karnal                      (1 Kor.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Nan ta w</a:t>
          </a:r>
          <a:r>
            <a:rPr lang="en-US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influensiá</a:t>
          </a:r>
          <a:r>
            <a:rPr lang="en-US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dor</a:t>
          </a:r>
          <a:r>
            <a:rPr lang="en-US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 di e </a:t>
          </a:r>
          <a:r>
            <a:rPr lang="en-US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opinionnan</a:t>
          </a:r>
          <a:r>
            <a:rPr lang="en-US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 di </a:t>
          </a:r>
          <a:r>
            <a:rPr lang="en-US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otronan</a:t>
          </a:r>
          <a:r>
            <a:rPr lang="en-US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 </a:t>
          </a:r>
          <a:r>
            <a:rPr lang="en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Madur</a:t>
          </a:r>
          <a:r>
            <a:rPr lang="en-US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á</a:t>
          </a:r>
          <a:endParaRPr lang="en" sz="53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Nan ta adultonan 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Kor.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Nan ta kome kuminda s</a:t>
          </a:r>
          <a:r>
            <a:rPr lang="en-US" sz="2000" b="1" kern="1200" noProof="0" dirty="0" err="1">
              <a:solidFill>
                <a:schemeClr val="tx1"/>
              </a:solidFill>
              <a:latin typeface="Aptos" panose="020B0004020202020204" pitchFamily="34" charset="0"/>
            </a:rPr>
            <a:t>ólido</a:t>
          </a:r>
          <a:br>
            <a:rPr lang="en-US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</a:br>
          <a:r>
            <a:rPr lang="en" sz="2000" b="1" kern="1200" noProof="0" dirty="0">
              <a:solidFill>
                <a:schemeClr val="tx1"/>
              </a:solidFill>
            </a:rPr>
            <a:t>(Heb.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Nan ta spiritual                       (1 Kor.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noProof="0" dirty="0">
              <a:solidFill>
                <a:schemeClr val="tx1"/>
              </a:solidFill>
            </a:rPr>
            <a:t>Nan tin komprendementu spiritual                                         (1 Kor.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UNIDAT DEN KRISTU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è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 3 pa Y</a:t>
            </a:r>
            <a:r>
              <a:rPr 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ü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 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646492" y="6210301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249025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</a:t>
            </a:r>
            <a:r>
              <a:rPr lang="en-US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SP</a:t>
            </a:r>
            <a:r>
              <a:rPr lang="en-US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 PA LIDERNAN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Awor ta w</a:t>
            </a:r>
            <a:r>
              <a:rPr lang="en-US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òrdu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rekerí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mayordomonan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nan ta </a:t>
            </a:r>
            <a:r>
              <a:rPr lang="en-US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wòrdu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haña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fiel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Korintionan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242179"/>
            <a:ext cx="71150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/>
              <a:t>E eksistensia di rivalidatnan i afiliashonnan ku ta rondon</a:t>
            </a:r>
            <a:r>
              <a:rPr lang="en-US" sz="1900" b="1" noProof="0" dirty="0">
                <a:latin typeface="Aptos" panose="020B0004020202020204" pitchFamily="34" charset="0"/>
              </a:rPr>
              <a:t>á </a:t>
            </a:r>
            <a:r>
              <a:rPr lang="en-US" sz="1900" b="1" noProof="0" dirty="0" err="1">
                <a:latin typeface="Aptos" panose="020B0004020202020204" pitchFamily="34" charset="0"/>
              </a:rPr>
              <a:t>lidernan</a:t>
            </a:r>
            <a:r>
              <a:rPr lang="en-US" sz="1900" b="1" noProof="0" dirty="0">
                <a:latin typeface="Aptos" panose="020B0004020202020204" pitchFamily="34" charset="0"/>
              </a:rPr>
              <a:t> no ta </a:t>
            </a:r>
            <a:r>
              <a:rPr lang="en-US" sz="1900" b="1" noProof="0" dirty="0" err="1">
                <a:latin typeface="Aptos" panose="020B0004020202020204" pitchFamily="34" charset="0"/>
              </a:rPr>
              <a:t>nifiká</a:t>
            </a:r>
            <a:r>
              <a:rPr lang="en-US" sz="1900" b="1" noProof="0" dirty="0">
                <a:latin typeface="Aptos" panose="020B0004020202020204" pitchFamily="34" charset="0"/>
              </a:rPr>
              <a:t> </a:t>
            </a:r>
            <a:r>
              <a:rPr lang="en-US" sz="1900" b="1" noProof="0" dirty="0" err="1">
                <a:latin typeface="Aptos" panose="020B0004020202020204" pitchFamily="34" charset="0"/>
              </a:rPr>
              <a:t>ku</a:t>
            </a:r>
            <a:r>
              <a:rPr lang="en-US" sz="1900" b="1" noProof="0" dirty="0">
                <a:latin typeface="Aptos" panose="020B0004020202020204" pitchFamily="34" charset="0"/>
              </a:rPr>
              <a:t> </a:t>
            </a:r>
            <a:r>
              <a:rPr lang="en-US" sz="1900" b="1" noProof="0" dirty="0" err="1">
                <a:latin typeface="Aptos" panose="020B0004020202020204" pitchFamily="34" charset="0"/>
              </a:rPr>
              <a:t>nos</a:t>
            </a:r>
            <a:r>
              <a:rPr lang="en-US" sz="1900" b="1" noProof="0" dirty="0">
                <a:latin typeface="Aptos" panose="020B0004020202020204" pitchFamily="34" charset="0"/>
              </a:rPr>
              <a:t> </a:t>
            </a:r>
            <a:r>
              <a:rPr lang="en-US" sz="1900" b="1" noProof="0" dirty="0" err="1">
                <a:latin typeface="Aptos" panose="020B0004020202020204" pitchFamily="34" charset="0"/>
              </a:rPr>
              <a:t>mester</a:t>
            </a:r>
            <a:r>
              <a:rPr lang="en-US" sz="1900" b="1" noProof="0" dirty="0">
                <a:latin typeface="Aptos" panose="020B0004020202020204" pitchFamily="34" charset="0"/>
              </a:rPr>
              <a:t> </a:t>
            </a:r>
            <a:r>
              <a:rPr lang="en-US" sz="1900" b="1" noProof="0" dirty="0" err="1">
                <a:latin typeface="Aptos" panose="020B0004020202020204" pitchFamily="34" charset="0"/>
              </a:rPr>
              <a:t>rechasá</a:t>
            </a:r>
            <a:r>
              <a:rPr lang="en-US" sz="1900" b="1" noProof="0" dirty="0">
                <a:latin typeface="Aptos" panose="020B0004020202020204" pitchFamily="34" charset="0"/>
              </a:rPr>
              <a:t> nan. </a:t>
            </a:r>
            <a:r>
              <a:rPr lang="en-US" sz="1900" b="1" noProof="0" dirty="0" err="1">
                <a:latin typeface="Aptos" panose="020B0004020202020204" pitchFamily="34" charset="0"/>
              </a:rPr>
              <a:t>Alkontrario</a:t>
            </a:r>
            <a:r>
              <a:rPr lang="en-US" sz="1900" b="1" noProof="0" dirty="0">
                <a:latin typeface="Aptos" panose="020B0004020202020204" pitchFamily="34" charset="0"/>
              </a:rPr>
              <a:t>, </a:t>
            </a:r>
            <a:r>
              <a:rPr lang="en" sz="1900" b="1" noProof="0" dirty="0"/>
              <a:t>Pablo a sosten</a:t>
            </a:r>
            <a:r>
              <a:rPr lang="en-US" sz="1900" b="1" noProof="0" dirty="0">
                <a:latin typeface="Aptos" panose="020B0004020202020204" pitchFamily="34" charset="0"/>
              </a:rPr>
              <a:t>é</a:t>
            </a:r>
            <a:r>
              <a:rPr lang="en" sz="1900" b="1" noProof="0" dirty="0"/>
              <a:t>  i  a defend</a:t>
            </a:r>
            <a:r>
              <a:rPr lang="en-US" sz="1900" b="1" noProof="0" dirty="0">
                <a:latin typeface="Aptos" panose="020B0004020202020204" pitchFamily="34" charset="0"/>
              </a:rPr>
              <a:t>é  </a:t>
            </a:r>
            <a:r>
              <a:rPr lang="en" sz="1900" b="1" noProof="0" dirty="0"/>
              <a:t>Apolos su ministerio i  su trabou na Korinto (1 Kor. 3:5-6; 4:6; 16:12).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795607"/>
            <a:chOff x="9365230" y="1587500"/>
            <a:chExt cx="2626744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" sz="1400" b="1" noProof="0" dirty="0"/>
                <a:t>Frank i Walter Bond tabata e prom</a:t>
              </a:r>
              <a:r>
                <a:rPr lang="en-US" sz="1400" b="1" noProof="0" dirty="0">
                  <a:latin typeface="Aptos" panose="020B0004020202020204" pitchFamily="34" charset="0"/>
                </a:rPr>
                <a:t>é </a:t>
              </a:r>
              <a:r>
                <a:rPr lang="en-US" sz="1400" b="1" noProof="0" dirty="0" err="1">
                  <a:latin typeface="Aptos" panose="020B0004020202020204" pitchFamily="34" charset="0"/>
                </a:rPr>
                <a:t>mishoneronan</a:t>
              </a:r>
              <a:r>
                <a:rPr lang="en-US" sz="1400" b="1" noProof="0" dirty="0">
                  <a:latin typeface="Aptos" panose="020B0004020202020204" pitchFamily="34" charset="0"/>
                </a:rPr>
                <a:t> </a:t>
              </a:r>
              <a:r>
                <a:rPr lang="en-US" sz="1400" b="1" noProof="0" dirty="0" err="1">
                  <a:latin typeface="Aptos" panose="020B0004020202020204" pitchFamily="34" charset="0"/>
                </a:rPr>
                <a:t>na</a:t>
              </a:r>
              <a:r>
                <a:rPr lang="en-US" sz="1400" b="1" noProof="0" dirty="0">
                  <a:latin typeface="Aptos" panose="020B0004020202020204" pitchFamily="34" charset="0"/>
                </a:rPr>
                <a:t> </a:t>
              </a:r>
              <a:r>
                <a:rPr lang="en" sz="1400" b="1" noProof="0" dirty="0"/>
                <a:t>Spa</a:t>
              </a:r>
              <a:r>
                <a:rPr lang="en-US" sz="1400" b="1" noProof="0" dirty="0" err="1">
                  <a:latin typeface="Aptos" panose="020B0004020202020204" pitchFamily="34" charset="0"/>
                </a:rPr>
                <a:t>ña</a:t>
              </a:r>
              <a:r>
                <a:rPr lang="en" sz="1400" b="1" noProof="0" dirty="0"/>
                <a:t>. Walter a muri pa su fe na Jaen na 1914.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882733"/>
            <a:ext cx="5076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Lidernan Kristian ta sigui den e pasonan di Hesus dor di ta dispuesto pa sufri pa nan rumannan h</a:t>
            </a:r>
            <a:r>
              <a:rPr lang="en-US" sz="2000" b="1" noProof="0" dirty="0" err="1">
                <a:latin typeface="Aptos" panose="020B0004020202020204" pitchFamily="34" charset="0"/>
              </a:rPr>
              <a:t>òmber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i</a:t>
            </a:r>
            <a:r>
              <a:rPr lang="en" sz="2000" b="1" noProof="0" dirty="0"/>
              <a:t>  rumannan muh</a:t>
            </a:r>
            <a:r>
              <a:rPr lang="en-US" sz="2000" b="1" noProof="0" dirty="0">
                <a:latin typeface="Aptos" panose="020B0004020202020204" pitchFamily="34" charset="0"/>
              </a:rPr>
              <a:t>é</a:t>
            </a:r>
            <a:r>
              <a:rPr lang="en" sz="2000" b="1" noProof="0" dirty="0"/>
              <a:t>, i asta, si ta nesesario, pa muri pa nan ministerio (1 Kor. 4:11-13; 2 Kor. 11:23-28).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570797"/>
            <a:ext cx="7115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Ora ku lidernan aktua fielmente, nan ta digno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onor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Kor. 4:2; 1 Tim. 5:17). Pero asta ora ku nan ta risibi e onor ei, nan ta keda fiel pasombra nan sa ku ta Dios Mes, no hende, Kende mester huzga nan (1 Kor. 4:3-4).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513949"/>
            <a:ext cx="5076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 lidernan ni tampoko miembronan ta w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yamá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pa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bringa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diskutí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otro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pero pa uni den alaba Hesus i predik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mensahe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krus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489502"/>
            <a:ext cx="77772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 Nada por perfekshon</a:t>
            </a:r>
            <a:r>
              <a:rPr lang="en-US" sz="2400" b="1" noProof="0" dirty="0">
                <a:latin typeface="Constantia" panose="02030602050306030303" pitchFamily="18" charset="0"/>
              </a:rPr>
              <a:t>á un </a:t>
            </a:r>
            <a:r>
              <a:rPr lang="en-US" sz="2400" b="1" noProof="0" dirty="0" err="1">
                <a:latin typeface="Constantia" panose="02030602050306030303" pitchFamily="18" charset="0"/>
              </a:rPr>
              <a:t>unidat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" sz="2400" b="1" noProof="0" dirty="0">
                <a:latin typeface="Constantia" panose="02030602050306030303" pitchFamily="18" charset="0"/>
              </a:rPr>
              <a:t>perfekto den e iglesia pero e spiritu di toleransia manera di Kristu. Satan</a:t>
            </a:r>
            <a:r>
              <a:rPr lang="en-US" sz="2400" b="1" noProof="0" dirty="0" err="1">
                <a:latin typeface="Constantia" panose="02030602050306030303" pitchFamily="18" charset="0"/>
              </a:rPr>
              <a:t>ás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por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sembra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deskòrdia</a:t>
            </a:r>
            <a:r>
              <a:rPr lang="en" sz="2400" b="1" noProof="0" dirty="0">
                <a:latin typeface="Constantia" panose="02030602050306030303" pitchFamily="18" charset="0"/>
              </a:rPr>
              <a:t>; Kristu so por harmonis</a:t>
            </a:r>
            <a:r>
              <a:rPr lang="en-US" sz="2400" b="1" noProof="0" dirty="0">
                <a:latin typeface="Constantia" panose="02030602050306030303" pitchFamily="18" charset="0"/>
              </a:rPr>
              <a:t>á e </a:t>
            </a:r>
            <a:r>
              <a:rPr lang="en-US" sz="2400" b="1" noProof="0" dirty="0" err="1">
                <a:latin typeface="Constantia" panose="02030602050306030303" pitchFamily="18" charset="0"/>
              </a:rPr>
              <a:t>elementonan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ku</a:t>
            </a:r>
            <a:r>
              <a:rPr lang="en-US" sz="2400" b="1" noProof="0" dirty="0">
                <a:latin typeface="Constantia" panose="02030602050306030303" pitchFamily="18" charset="0"/>
              </a:rPr>
              <a:t> ta </a:t>
            </a:r>
            <a:r>
              <a:rPr lang="en-US" sz="2400" b="1" noProof="0" dirty="0" err="1">
                <a:latin typeface="Constantia" panose="02030602050306030303" pitchFamily="18" charset="0"/>
              </a:rPr>
              <a:t>diferensiá</a:t>
            </a:r>
            <a:r>
              <a:rPr lang="en" sz="2400" b="1" noProof="0" dirty="0">
                <a:latin typeface="Constantia" panose="02030602050306030303" pitchFamily="18" charset="0"/>
              </a:rPr>
              <a:t>.... Ora ku boso komo trahad</a:t>
            </a:r>
            <a:r>
              <a:rPr lang="en-US" sz="2400" b="1" noProof="0" dirty="0" err="1">
                <a:latin typeface="Constantia" panose="02030602050306030303" pitchFamily="18" charset="0"/>
              </a:rPr>
              <a:t>ónan</a:t>
            </a:r>
            <a:r>
              <a:rPr lang="en-US" sz="2400" b="1" noProof="0" dirty="0">
                <a:latin typeface="Constantia" panose="02030602050306030303" pitchFamily="18" charset="0"/>
              </a:rPr>
              <a:t> individual di e Iglesia ta </a:t>
            </a:r>
            <a:r>
              <a:rPr lang="en-US" sz="2400" b="1" noProof="0" dirty="0" err="1">
                <a:latin typeface="Constantia" panose="02030602050306030303" pitchFamily="18" charset="0"/>
              </a:rPr>
              <a:t>stima</a:t>
            </a:r>
            <a:r>
              <a:rPr lang="en-US" sz="2400" b="1" noProof="0" dirty="0">
                <a:latin typeface="Constantia" panose="02030602050306030303" pitchFamily="18" charset="0"/>
              </a:rPr>
              <a:t> Dios </a:t>
            </a:r>
            <a:r>
              <a:rPr lang="en-US" sz="2400" b="1" noProof="0" dirty="0" err="1">
                <a:latin typeface="Constantia" panose="02030602050306030303" pitchFamily="18" charset="0"/>
              </a:rPr>
              <a:t>supremamente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i</a:t>
            </a:r>
            <a:r>
              <a:rPr lang="en" sz="2400" b="1" noProof="0" dirty="0">
                <a:latin typeface="Constantia" panose="02030602050306030303" pitchFamily="18" charset="0"/>
              </a:rPr>
              <a:t> boso bisi</a:t>
            </a:r>
            <a:r>
              <a:rPr lang="en-US" sz="2400" b="1" noProof="0" dirty="0" err="1">
                <a:latin typeface="Constantia" panose="02030602050306030303" pitchFamily="18" charset="0"/>
              </a:rPr>
              <a:t>ña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manera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boso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mes</a:t>
            </a:r>
            <a:r>
              <a:rPr lang="en-US" sz="2400" b="1" noProof="0" dirty="0">
                <a:latin typeface="Constantia" panose="02030602050306030303" pitchFamily="18" charset="0"/>
              </a:rPr>
              <a:t>, e ora </a:t>
            </a:r>
            <a:r>
              <a:rPr lang="en-US" sz="2400" b="1" noProof="0" dirty="0" err="1">
                <a:latin typeface="Constantia" panose="02030602050306030303" pitchFamily="18" charset="0"/>
              </a:rPr>
              <a:t>ei</a:t>
            </a:r>
            <a:r>
              <a:rPr lang="en-US" sz="2400" b="1" noProof="0" dirty="0">
                <a:latin typeface="Constantia" panose="02030602050306030303" pitchFamily="18" charset="0"/>
              </a:rPr>
              <a:t> lo no tin </a:t>
            </a:r>
            <a:r>
              <a:rPr lang="en-US" sz="2400" b="1" noProof="0" dirty="0" err="1">
                <a:latin typeface="Constantia" panose="02030602050306030303" pitchFamily="18" charset="0"/>
              </a:rPr>
              <a:t>ningun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esfuersonan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difisil</a:t>
            </a:r>
            <a:r>
              <a:rPr lang="en-US" sz="2400" b="1" noProof="0" dirty="0">
                <a:latin typeface="Constantia" panose="02030602050306030303" pitchFamily="18" charset="0"/>
              </a:rPr>
              <a:t> pa ta den </a:t>
            </a:r>
            <a:r>
              <a:rPr lang="en-US" sz="2400" b="1" noProof="0" dirty="0" err="1">
                <a:latin typeface="Constantia" panose="02030602050306030303" pitchFamily="18" charset="0"/>
              </a:rPr>
              <a:t>unidat</a:t>
            </a:r>
            <a:r>
              <a:rPr lang="en-US" sz="2400" b="1" noProof="0" dirty="0">
                <a:latin typeface="Constantia" panose="02030602050306030303" pitchFamily="18" charset="0"/>
              </a:rPr>
              <a:t>, </a:t>
            </a:r>
            <a:r>
              <a:rPr lang="en-US" sz="2400" b="1" noProof="0" dirty="0" err="1">
                <a:latin typeface="Constantia" panose="02030602050306030303" pitchFamily="18" charset="0"/>
              </a:rPr>
              <a:t>ei</a:t>
            </a:r>
            <a:r>
              <a:rPr lang="en-US" sz="2400" b="1" dirty="0">
                <a:latin typeface="Constantia" panose="02030602050306030303" pitchFamily="18" charset="0"/>
              </a:rPr>
              <a:t> lo tin </a:t>
            </a:r>
            <a:r>
              <a:rPr lang="en-US" sz="2400" b="1" dirty="0" err="1">
                <a:latin typeface="Constantia" panose="02030602050306030303" pitchFamily="18" charset="0"/>
              </a:rPr>
              <a:t>unidat</a:t>
            </a:r>
            <a:r>
              <a:rPr lang="en-US" sz="2400" b="1" dirty="0">
                <a:latin typeface="Constantia" panose="02030602050306030303" pitchFamily="18" charset="0"/>
              </a:rPr>
              <a:t> den </a:t>
            </a:r>
            <a:r>
              <a:rPr lang="en-US" sz="2400" b="1" dirty="0" err="1">
                <a:latin typeface="Constantia" panose="02030602050306030303" pitchFamily="18" charset="0"/>
              </a:rPr>
              <a:t>Kristu</a:t>
            </a:r>
            <a:r>
              <a:rPr lang="en" sz="2400" b="1" noProof="0" dirty="0">
                <a:latin typeface="Constantia" panose="02030602050306030303" pitchFamily="18" charset="0"/>
              </a:rPr>
              <a:t>, e oreanan na relato(informe) lo w</a:t>
            </a:r>
            <a:r>
              <a:rPr lang="en-US" sz="2400" b="1" noProof="0" dirty="0" err="1">
                <a:latin typeface="Constantia" panose="02030602050306030303" pitchFamily="18" charset="0"/>
              </a:rPr>
              <a:t>òrdu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será</a:t>
            </a:r>
            <a:r>
              <a:rPr lang="en" sz="2400" b="1" noProof="0" dirty="0">
                <a:latin typeface="Constantia" panose="02030602050306030303" pitchFamily="18" charset="0"/>
              </a:rPr>
              <a:t>, i ningun hende lo rekohe un reproche kontra di su bisi</a:t>
            </a:r>
            <a:r>
              <a:rPr lang="en-US" sz="2400" b="1" noProof="0" dirty="0" err="1">
                <a:latin typeface="Constantia" panose="02030602050306030303" pitchFamily="18" charset="0"/>
              </a:rPr>
              <a:t>ña</a:t>
            </a:r>
            <a:r>
              <a:rPr lang="en-US" sz="2400" b="1" noProof="0" dirty="0">
                <a:latin typeface="Constantia" panose="02030602050306030303" pitchFamily="18" charset="0"/>
              </a:rPr>
              <a:t>. E </a:t>
            </a:r>
            <a:r>
              <a:rPr lang="en-US" sz="2400" b="1" noProof="0" dirty="0" err="1">
                <a:latin typeface="Constantia" panose="02030602050306030303" pitchFamily="18" charset="0"/>
              </a:rPr>
              <a:t>miembronan</a:t>
            </a:r>
            <a:r>
              <a:rPr lang="en-US" sz="2400" b="1" noProof="0" dirty="0">
                <a:latin typeface="Constantia" panose="02030602050306030303" pitchFamily="18" charset="0"/>
              </a:rPr>
              <a:t> di e </a:t>
            </a:r>
            <a:r>
              <a:rPr lang="en-US" sz="2400" b="1" noProof="0" dirty="0" err="1">
                <a:latin typeface="Constantia" panose="02030602050306030303" pitchFamily="18" charset="0"/>
              </a:rPr>
              <a:t>iglesia</a:t>
            </a:r>
            <a:r>
              <a:rPr lang="en-US" sz="2400" b="1" noProof="0" dirty="0">
                <a:latin typeface="Constantia" panose="02030602050306030303" pitchFamily="18" charset="0"/>
              </a:rPr>
              <a:t> lo </a:t>
            </a:r>
            <a:r>
              <a:rPr lang="en-US" sz="2400" b="1" noProof="0" dirty="0" err="1">
                <a:latin typeface="Constantia" panose="02030602050306030303" pitchFamily="18" charset="0"/>
              </a:rPr>
              <a:t>apresiá</a:t>
            </a:r>
            <a:r>
              <a:rPr lang="en-US" sz="2400" b="1" noProof="0" dirty="0">
                <a:latin typeface="Constantia" panose="02030602050306030303" pitchFamily="18" charset="0"/>
              </a:rPr>
              <a:t> amor </a:t>
            </a:r>
            <a:r>
              <a:rPr lang="en-US" sz="2400" b="1" noProof="0" dirty="0" err="1">
                <a:latin typeface="Constantia" panose="02030602050306030303" pitchFamily="18" charset="0"/>
              </a:rPr>
              <a:t>i</a:t>
            </a:r>
            <a:r>
              <a:rPr lang="en" sz="2400" b="1" noProof="0" dirty="0">
                <a:latin typeface="Constantia" panose="02030602050306030303" pitchFamily="18" charset="0"/>
              </a:rPr>
              <a:t> unidat i lo ta manera un gran famia. E ora ei nos lo karga e kredensialnan na e mundu ku lo testifik</a:t>
            </a:r>
            <a:r>
              <a:rPr lang="en-US" sz="2400" b="1" noProof="0" dirty="0">
                <a:latin typeface="Constantia" panose="02030602050306030303" pitchFamily="18" charset="0"/>
              </a:rPr>
              <a:t>á </a:t>
            </a:r>
            <a:r>
              <a:rPr lang="en-US" sz="2400" b="1" noProof="0" dirty="0" err="1">
                <a:latin typeface="Constantia" panose="02030602050306030303" pitchFamily="18" charset="0"/>
              </a:rPr>
              <a:t>ku</a:t>
            </a:r>
            <a:r>
              <a:rPr lang="en-US" sz="2400" b="1" noProof="0" dirty="0">
                <a:latin typeface="Constantia" panose="02030602050306030303" pitchFamily="18" charset="0"/>
              </a:rPr>
              <a:t> Dios a </a:t>
            </a:r>
            <a:r>
              <a:rPr lang="en-US" sz="2400" b="1" noProof="0" dirty="0" err="1">
                <a:latin typeface="Constantia" panose="02030602050306030303" pitchFamily="18" charset="0"/>
              </a:rPr>
              <a:t>manda</a:t>
            </a:r>
            <a:r>
              <a:rPr lang="en-US" sz="2400" b="1" noProof="0" dirty="0">
                <a:latin typeface="Constantia" panose="02030602050306030303" pitchFamily="18" charset="0"/>
              </a:rPr>
              <a:t> Su Yiu den e </a:t>
            </a:r>
            <a:r>
              <a:rPr lang="en-US" sz="2400" b="1" noProof="0" dirty="0" err="1">
                <a:latin typeface="Constantia" panose="02030602050306030303" pitchFamily="18" charset="0"/>
              </a:rPr>
              <a:t>mundu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178116" y="6045012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Mi ta apel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á(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eksortá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)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boso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rumannan, pa medio di e n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ò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mber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nos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Señor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 Hesu-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Kristu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pa boso tur bai di akuerdo, i pa no tin ningun divishonnan entre boso, pero pa boso ta 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í den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mesun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mente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mesun huisio”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Korintionan 1:10, </a:t>
            </a: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Problemanan ku ta kousa desunion: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C53544"/>
                </a:solidFill>
              </a:rPr>
              <a:t>Divishonnan i luchanan</a:t>
            </a:r>
          </a:p>
          <a:p>
            <a:pPr>
              <a:spcBef>
                <a:spcPts val="1800"/>
              </a:spcBef>
            </a:pPr>
            <a:r>
              <a:rPr lang="en" sz="2000" b="1" noProof="0" dirty="0"/>
              <a:t>Kon pa mantene unidat: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55A14E"/>
                </a:solidFill>
              </a:rPr>
              <a:t>Unidat den Hesus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3080B9"/>
                </a:solidFill>
              </a:rPr>
              <a:t>Sabiduria i madures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C57035"/>
                </a:solidFill>
              </a:rPr>
              <a:t>Servisio i humildat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BD2DB8"/>
                </a:solidFill>
              </a:rPr>
              <a:t>R</a:t>
            </a:r>
            <a:r>
              <a:rPr lang="en-US" sz="2000" b="1" noProof="0" dirty="0">
                <a:solidFill>
                  <a:srgbClr val="BD2DB8"/>
                </a:solidFill>
                <a:latin typeface="Aptos" panose="020B0004020202020204" pitchFamily="34" charset="0"/>
              </a:rPr>
              <a:t>è</a:t>
            </a:r>
            <a:r>
              <a:rPr lang="en" sz="2000" b="1" noProof="0" dirty="0">
                <a:solidFill>
                  <a:srgbClr val="BD2DB8"/>
                </a:solidFill>
              </a:rPr>
              <a:t>sp</a:t>
            </a:r>
            <a:r>
              <a:rPr lang="en-US" sz="2000" b="1" noProof="0" dirty="0" err="1">
                <a:solidFill>
                  <a:srgbClr val="BD2DB8"/>
                </a:solidFill>
                <a:latin typeface="Aptos" panose="020B0004020202020204" pitchFamily="34" charset="0"/>
              </a:rPr>
              <a:t>èt</a:t>
            </a:r>
            <a:r>
              <a:rPr lang="en" sz="2000" b="1" noProof="0" dirty="0">
                <a:solidFill>
                  <a:srgbClr val="BD2DB8"/>
                </a:solidFill>
              </a:rPr>
              <a:t> pa lidernan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Despues di a salud</a:t>
            </a:r>
            <a:r>
              <a:rPr lang="en-US" sz="2000" b="1" noProof="0" dirty="0">
                <a:latin typeface="Aptos" panose="020B0004020202020204" pitchFamily="34" charset="0"/>
              </a:rPr>
              <a:t>á e </a:t>
            </a:r>
            <a:r>
              <a:rPr lang="en-US" sz="2000" b="1" noProof="0" dirty="0" err="1">
                <a:latin typeface="Aptos" panose="020B0004020202020204" pitchFamily="34" charset="0"/>
              </a:rPr>
              <a:t>Korintionan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i</a:t>
            </a:r>
            <a:r>
              <a:rPr lang="en" sz="2000" b="1" noProof="0" dirty="0"/>
              <a:t>  elogi</a:t>
            </a:r>
            <a:r>
              <a:rPr lang="en-US" sz="2000" b="1" noProof="0" dirty="0">
                <a:latin typeface="Aptos" panose="020B0004020202020204" pitchFamily="34" charset="0"/>
              </a:rPr>
              <a:t>á nan pa nan ,</a:t>
            </a:r>
            <a:r>
              <a:rPr lang="en-US" sz="2000" b="1" noProof="0" dirty="0" err="1">
                <a:latin typeface="Aptos" panose="020B0004020202020204" pitchFamily="34" charset="0"/>
              </a:rPr>
              <a:t>kresementu</a:t>
            </a:r>
            <a:r>
              <a:rPr lang="en-US" sz="2000" b="1" noProof="0" dirty="0">
                <a:latin typeface="Aptos" panose="020B0004020202020204" pitchFamily="34" charset="0"/>
              </a:rPr>
              <a:t> spiritual, Pablo ta </a:t>
            </a:r>
            <a:r>
              <a:rPr lang="en-US" sz="2000" b="1" noProof="0" dirty="0" err="1">
                <a:latin typeface="Aptos" panose="020B0004020202020204" pitchFamily="34" charset="0"/>
              </a:rPr>
              <a:t>sigui</a:t>
            </a:r>
            <a:r>
              <a:rPr lang="en-US" sz="2000" b="1" noProof="0" dirty="0">
                <a:latin typeface="Aptos" panose="020B0004020202020204" pitchFamily="34" charset="0"/>
              </a:rPr>
              <a:t> pa </a:t>
            </a:r>
            <a:r>
              <a:rPr lang="en-US" sz="2000" b="1" noProof="0" dirty="0" err="1">
                <a:latin typeface="Aptos" panose="020B0004020202020204" pitchFamily="34" charset="0"/>
              </a:rPr>
              <a:t>toka</a:t>
            </a:r>
            <a:r>
              <a:rPr lang="en-US" sz="2000" b="1" noProof="0" dirty="0">
                <a:latin typeface="Aptos" panose="020B0004020202020204" pitchFamily="34" charset="0"/>
              </a:rPr>
              <a:t> e </a:t>
            </a:r>
            <a:r>
              <a:rPr lang="en-US" sz="2000" b="1" noProof="0" dirty="0" err="1">
                <a:latin typeface="Aptos" panose="020B0004020202020204" pitchFamily="34" charset="0"/>
              </a:rPr>
              <a:t>promé</a:t>
            </a:r>
            <a:r>
              <a:rPr lang="en-US" sz="2000" b="1" noProof="0" dirty="0">
                <a:latin typeface="Aptos" panose="020B0004020202020204" pitchFamily="34" charset="0"/>
              </a:rPr>
              <a:t> di e </a:t>
            </a:r>
            <a:r>
              <a:rPr lang="en-US" sz="2000" b="1" noProof="0" dirty="0" err="1">
                <a:latin typeface="Aptos" panose="020B0004020202020204" pitchFamily="34" charset="0"/>
              </a:rPr>
              <a:t>problemanan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ku</a:t>
            </a:r>
            <a:r>
              <a:rPr lang="en-US" sz="2000" b="1" noProof="0" dirty="0">
                <a:latin typeface="Aptos" panose="020B0004020202020204" pitchFamily="34" charset="0"/>
              </a:rPr>
              <a:t> ta </a:t>
            </a:r>
            <a:r>
              <a:rPr lang="en-US" sz="2000" b="1" noProof="0" dirty="0" err="1">
                <a:latin typeface="Aptos" panose="020B0004020202020204" pitchFamily="34" charset="0"/>
              </a:rPr>
              <a:t>afektá</a:t>
            </a:r>
            <a:r>
              <a:rPr lang="en-US" sz="2000" b="1" noProof="0" dirty="0">
                <a:latin typeface="Aptos" panose="020B0004020202020204" pitchFamily="34" charset="0"/>
              </a:rPr>
              <a:t> e Iglesia </a:t>
            </a:r>
            <a:r>
              <a:rPr lang="en-US" sz="2000" b="1" noProof="0" dirty="0" err="1">
                <a:latin typeface="Aptos" panose="020B0004020202020204" pitchFamily="34" charset="0"/>
              </a:rPr>
              <a:t>ei</a:t>
            </a:r>
            <a:r>
              <a:rPr lang="en" sz="2000" b="1" noProof="0" dirty="0"/>
              <a:t>: e falta e unidat.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019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 punto ta kla for di e kuminsamentu: unidat den e iglesia no por w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lográ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dor di esfuerso humano. Solamente dor di enfokando riba Hesus nos lo por alkans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unidat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Dor di e ep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ístelnan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(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kartanan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)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Korintionan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otronan ku Pablo a skirbi, nos ta mira kon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ta duna nos normanan pa resolv</a:t>
            </a:r>
            <a:r>
              <a:rPr lang="en-US" sz="1900" b="1" dirty="0">
                <a:solidFill>
                  <a:prstClr val="black"/>
                </a:solidFill>
                <a:latin typeface="Aptos" panose="020B0004020202020204" pitchFamily="34" charset="0"/>
              </a:rPr>
              <a:t>é e </a:t>
            </a:r>
            <a:r>
              <a:rPr lang="en-US" sz="1900" b="1" dirty="0" err="1">
                <a:solidFill>
                  <a:prstClr val="black"/>
                </a:solidFill>
                <a:latin typeface="Aptos" panose="020B0004020202020204" pitchFamily="34" charset="0"/>
              </a:rPr>
              <a:t>problema</a:t>
            </a:r>
            <a:r>
              <a:rPr lang="en-US" sz="19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ptos" panose="020B0004020202020204" pitchFamily="34" charset="0"/>
              </a:rPr>
              <a:t>aki</a:t>
            </a:r>
            <a:r>
              <a:rPr lang="en-US" sz="1900" b="1" dirty="0">
                <a:solidFill>
                  <a:prstClr val="black"/>
                </a:solidFill>
                <a:latin typeface="Aptos" panose="020B0004020202020204" pitchFamily="34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ptos" panose="020B0004020202020204" pitchFamily="34" charset="0"/>
              </a:rPr>
              <a:t>kual</a:t>
            </a:r>
            <a:r>
              <a:rPr lang="en-US" sz="19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ptos" panose="020B0004020202020204" pitchFamily="34" charset="0"/>
              </a:rPr>
              <a:t>tambe</a:t>
            </a:r>
            <a:r>
              <a:rPr lang="en-US" sz="19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ptos" panose="020B0004020202020204" pitchFamily="34" charset="0"/>
              </a:rPr>
              <a:t>por</a:t>
            </a:r>
            <a:r>
              <a:rPr lang="en-US" sz="19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ptos" panose="020B0004020202020204" pitchFamily="34" charset="0"/>
              </a:rPr>
              <a:t>afektá</a:t>
            </a:r>
            <a:r>
              <a:rPr lang="en-US" sz="19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ptos" panose="020B0004020202020204" pitchFamily="34" charset="0"/>
              </a:rPr>
              <a:t>iglesianan</a:t>
            </a:r>
            <a:r>
              <a:rPr lang="en-US" sz="1900" b="1" dirty="0">
                <a:solidFill>
                  <a:prstClr val="black"/>
                </a:solidFill>
                <a:latin typeface="Aptos" panose="020B0004020202020204" pitchFamily="34" charset="0"/>
              </a:rPr>
              <a:t> awe. </a:t>
            </a:r>
            <a:endParaRPr kumimoji="0" lang="e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PROBLEMANAN KU TA KOUSA DESUNION</a:t>
            </a: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rgbClr val="FF0000"/>
                </a:solidFill>
              </a:rPr>
              <a:t>DIVISHONNAN I LUCHANAN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 Mi ta apel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á(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eksortá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boso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rumannan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, pa medio di e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nòmber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di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nos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Señor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Hesu-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Kristu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, pa boso tur bai di akuerdo, i pa no tin ningun divishonnan entre boso, pero pa boso ta un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í den e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mesun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mente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mesun</a:t>
            </a:r>
            <a:r>
              <a:rPr lang="en-US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huisio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Korintionan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Varios lidernan a pasa dor di Korinto, i kada kreyente tabatin su predikador favorito (Pablo, Apolos, Pedro…) Esaki a alkans</a:t>
            </a:r>
            <a:r>
              <a:rPr lang="en-US" sz="2000" b="1" noProof="0" dirty="0">
                <a:latin typeface="Aptos" panose="020B0004020202020204" pitchFamily="34" charset="0"/>
              </a:rPr>
              <a:t>á e punto di </a:t>
            </a:r>
            <a:r>
              <a:rPr lang="en-US" sz="2000" b="1" noProof="0" dirty="0" err="1">
                <a:latin typeface="Aptos" panose="020B0004020202020204" pitchFamily="34" charset="0"/>
              </a:rPr>
              <a:t>generá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disputanan</a:t>
            </a:r>
            <a:r>
              <a:rPr lang="en-US" sz="2000" b="1" noProof="0" dirty="0">
                <a:latin typeface="Aptos" panose="020B0004020202020204" pitchFamily="34" charset="0"/>
              </a:rPr>
              <a:t>(</a:t>
            </a:r>
            <a:r>
              <a:rPr lang="en-US" sz="2000" b="1" noProof="0" dirty="0" err="1">
                <a:latin typeface="Aptos" panose="020B0004020202020204" pitchFamily="34" charset="0"/>
              </a:rPr>
              <a:t>pleitunan</a:t>
            </a:r>
            <a:r>
              <a:rPr lang="en-US" sz="2000" b="1" noProof="0" dirty="0">
                <a:latin typeface="Aptos" panose="020B0004020202020204" pitchFamily="34" charset="0"/>
              </a:rPr>
              <a:t>) entre nan </a:t>
            </a:r>
            <a:r>
              <a:rPr lang="en" sz="2000" b="1" noProof="0" dirty="0"/>
              <a:t>(1 Kor. 1:11).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Poko poko, e bida di e iglesia a w</a:t>
            </a:r>
            <a:r>
              <a:rPr lang="en-US" sz="2000" b="1" noProof="0" dirty="0" err="1">
                <a:latin typeface="Aptos" panose="020B0004020202020204" pitchFamily="34" charset="0"/>
              </a:rPr>
              <a:t>òrdu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afektá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                                 (1 Kor. 3:3). E falta di unidat a desform</a:t>
            </a:r>
            <a:r>
              <a:rPr lang="en-US" sz="2000" b="1" noProof="0" dirty="0">
                <a:latin typeface="Aptos" panose="020B0004020202020204" pitchFamily="34" charset="0"/>
              </a:rPr>
              <a:t>á(</a:t>
            </a:r>
            <a:r>
              <a:rPr lang="en-US" sz="2000" b="1" noProof="0" dirty="0" err="1">
                <a:latin typeface="Aptos" panose="020B0004020202020204" pitchFamily="34" charset="0"/>
              </a:rPr>
              <a:t>trose</a:t>
            </a:r>
            <a:r>
              <a:rPr lang="en-US" sz="2000" b="1" noProof="0" dirty="0">
                <a:latin typeface="Aptos" panose="020B0004020202020204" pitchFamily="34" charset="0"/>
              </a:rPr>
              <a:t>)</a:t>
            </a:r>
            <a:r>
              <a:rPr lang="en" sz="2000" b="1" noProof="0" dirty="0"/>
              <a:t> e selebrashon di e Sena di Se</a:t>
            </a:r>
            <a:r>
              <a:rPr lang="en-US" sz="2000" b="1" noProof="0" dirty="0" err="1">
                <a:latin typeface="Aptos" panose="020B0004020202020204" pitchFamily="34" charset="0"/>
              </a:rPr>
              <a:t>ñor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(1 Kor. 11:33), i asta nan a bai asina leu pa demand</a:t>
            </a:r>
            <a:r>
              <a:rPr lang="en-US" sz="2000" b="1" noProof="0" dirty="0">
                <a:latin typeface="Aptos" panose="020B0004020202020204" pitchFamily="34" charset="0"/>
              </a:rPr>
              <a:t>á un </a:t>
            </a:r>
            <a:r>
              <a:rPr lang="en-US" sz="2000" b="1" noProof="0" dirty="0" err="1">
                <a:latin typeface="Aptos" panose="020B0004020202020204" pitchFamily="34" charset="0"/>
              </a:rPr>
              <a:t>na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otro</a:t>
            </a:r>
            <a:r>
              <a:rPr lang="en-US" sz="2000" b="1" noProof="0" dirty="0">
                <a:latin typeface="Aptos" panose="020B0004020202020204" pitchFamily="34" charset="0"/>
              </a:rPr>
              <a:t> den </a:t>
            </a:r>
            <a:r>
              <a:rPr lang="en-US" sz="2000" b="1" noProof="0" dirty="0" err="1">
                <a:latin typeface="Aptos" panose="020B0004020202020204" pitchFamily="34" charset="0"/>
              </a:rPr>
              <a:t>korte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(1 Kor. 6:1).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Kiko tabata e divishonnan ku a eksist</a:t>
            </a:r>
            <a:r>
              <a:rPr lang="en-US" sz="2000" b="1" noProof="0" dirty="0">
                <a:latin typeface="Aptos" panose="020B0004020202020204" pitchFamily="34" charset="0"/>
              </a:rPr>
              <a:t>í den e Iglesia </a:t>
            </a:r>
            <a:r>
              <a:rPr lang="en" sz="2000" b="1" noProof="0" dirty="0"/>
              <a:t>(1 Kor.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 realis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nan tur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tabat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a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prediká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un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mensahe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komun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, nan a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enfoká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riba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aspektonan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irelevante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Kor. 3:5-8).</a:t>
            </a: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KON PA MANTENE UNIDAT</a:t>
            </a: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UNIDAT DEN HESUS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 Dios ta fiel, Kende a yama boso pa tin komunion ku Su Yiu, Hesus Kristu nos Se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ñor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Korintionan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“ Kristu ta divid</a:t>
            </a:r>
            <a:r>
              <a:rPr lang="en-US" sz="2000" b="1" noProof="0" dirty="0">
                <a:latin typeface="Aptos" panose="020B0004020202020204" pitchFamily="34" charset="0"/>
              </a:rPr>
              <a:t>í</a:t>
            </a:r>
            <a:r>
              <a:rPr lang="en" sz="2000" b="1" noProof="0" dirty="0"/>
              <a:t>? Pablo a w</a:t>
            </a:r>
            <a:r>
              <a:rPr lang="en-US" sz="2000" b="1" noProof="0" dirty="0" err="1">
                <a:latin typeface="Aptos" panose="020B0004020202020204" pitchFamily="34" charset="0"/>
              </a:rPr>
              <a:t>òrdu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krusifiká</a:t>
            </a:r>
            <a:r>
              <a:rPr lang="en" sz="2000" b="1" noProof="0" dirty="0"/>
              <a:t> pa boso? </a:t>
            </a:r>
            <a:r>
              <a:rPr lang="en-US" sz="2000" b="1" noProof="0" dirty="0" err="1">
                <a:latin typeface="Aptos" panose="020B0004020202020204" pitchFamily="34" charset="0"/>
              </a:rPr>
              <a:t>Òf</a:t>
            </a:r>
            <a:r>
              <a:rPr lang="en" sz="2000" b="1" noProof="0" dirty="0"/>
              <a:t> boso a w</a:t>
            </a:r>
            <a:r>
              <a:rPr lang="en-US" sz="2000" b="1" noProof="0" dirty="0" err="1">
                <a:latin typeface="Aptos" panose="020B0004020202020204" pitchFamily="34" charset="0"/>
              </a:rPr>
              <a:t>òrdu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batisá</a:t>
            </a:r>
            <a:r>
              <a:rPr lang="en" sz="2000" b="1" dirty="0"/>
              <a:t> den e n</a:t>
            </a:r>
            <a:r>
              <a:rPr lang="en-US" sz="2000" b="1" dirty="0" err="1">
                <a:latin typeface="Aptos" panose="020B0004020202020204" pitchFamily="34" charset="0"/>
              </a:rPr>
              <a:t>òmber</a:t>
            </a:r>
            <a:r>
              <a:rPr lang="en" sz="2000" b="1" dirty="0"/>
              <a:t> di Pablo</a:t>
            </a:r>
            <a:r>
              <a:rPr lang="en" sz="2000" b="1" noProof="0" dirty="0"/>
              <a:t>?” (1 Korintionan 1:13). Ku e preguntanan aki, Pablo kier pa hasi nan refleh</a:t>
            </a:r>
            <a:r>
              <a:rPr lang="en-US" sz="2000" b="1" noProof="0" dirty="0">
                <a:latin typeface="Aptos" panose="020B0004020202020204" pitchFamily="34" charset="0"/>
              </a:rPr>
              <a:t>á</a:t>
            </a:r>
            <a:r>
              <a:rPr lang="en" sz="2000" b="1" noProof="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898307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Unidat den e iglesia ta w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lográ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solamente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muri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ami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biba pa Hesus.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786521"/>
            <a:ext cx="735383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iferensianan chikitu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di opinion, e diferente donnan(talentonan) ku kada un tin, ora ku nan ta sentralis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</a:t>
            </a:r>
            <a:r>
              <a:rPr lang="en" sz="1900" b="1" dirty="0">
                <a:solidFill>
                  <a:prstClr val="black"/>
                </a:solidFill>
                <a:latin typeface="Aptos" panose="02110004020202020204"/>
              </a:rPr>
              <a:t> riba Kristu, enbes di gener</a:t>
            </a:r>
            <a:r>
              <a:rPr lang="en-US" sz="1900" b="1" dirty="0">
                <a:solidFill>
                  <a:prstClr val="black"/>
                </a:solidFill>
                <a:latin typeface="Aptos" panose="020B0004020202020204" pitchFamily="34" charset="0"/>
              </a:rPr>
              <a:t>á</a:t>
            </a:r>
            <a:r>
              <a:rPr lang="en" sz="1900" b="1" dirty="0">
                <a:solidFill>
                  <a:prstClr val="black"/>
                </a:solidFill>
                <a:latin typeface="Aptos" panose="02110004020202020204"/>
              </a:rPr>
              <a:t> desunion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ta gener</a:t>
            </a:r>
            <a:r>
              <a:rPr lang="en-US" sz="1900" b="1" dirty="0">
                <a:solidFill>
                  <a:prstClr val="black"/>
                </a:solidFill>
                <a:latin typeface="Aptos" panose="020B0004020202020204" pitchFamily="34" charset="0"/>
              </a:rPr>
              <a:t>á</a:t>
            </a:r>
            <a:r>
              <a:rPr lang="en" sz="1900" b="1" dirty="0">
                <a:solidFill>
                  <a:prstClr val="black"/>
                </a:solidFill>
                <a:latin typeface="Aptos" panose="02110004020202020204"/>
              </a:rPr>
              <a:t> unidat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Kor. 12:12-13, 25, 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674735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Pero unidat den Hesus no ta uniformidat. Esaki ni ta implik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tur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pensa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meskos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tokante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tur kos,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tur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aktua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mesus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manera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562949"/>
            <a:ext cx="7357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Unidat por w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lográ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solamente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dor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tin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Hesus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komo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nos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Señor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Unidat no ta w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lográ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dor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pega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pensamentunan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ideanan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un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ruman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hòmber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ruman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muhé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dor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forma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gruponan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será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SABIDURIA I MADURES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Rumannan, mi no por dirig</a:t>
            </a:r>
            <a:r>
              <a:rPr lang="en-US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í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palabra na boso komo hendenan kende ta biba dor di e Spiritu pero komo hendenan kende ainda ta mundano 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— solamente manera muchanan chikitu den Kristu.” (1 Korintionan 3:1)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Pablo ta yama Kristiannan inmadur</a:t>
            </a:r>
            <a:r>
              <a:rPr lang="en-US" sz="2000" b="1" noProof="0" dirty="0">
                <a:latin typeface="Aptos" panose="020B0004020202020204" pitchFamily="34" charset="0"/>
              </a:rPr>
              <a:t>á</a:t>
            </a:r>
            <a:r>
              <a:rPr lang="en" sz="2000" b="1" noProof="0" dirty="0"/>
              <a:t>, “ muchanan chikitu den Kristu, ” “ karnal ” (1 Korintionan 3:1).                       E tiponan aki di Kristiannan ta enfok</a:t>
            </a:r>
            <a:r>
              <a:rPr lang="en-US" sz="2000" b="1" noProof="0" dirty="0">
                <a:latin typeface="Aptos" panose="020B0004020202020204" pitchFamily="34" charset="0"/>
              </a:rPr>
              <a:t>á mas </a:t>
            </a:r>
            <a:r>
              <a:rPr lang="en-US" sz="2000" b="1" noProof="0" dirty="0" err="1">
                <a:latin typeface="Aptos" panose="020B0004020202020204" pitchFamily="34" charset="0"/>
              </a:rPr>
              <a:t>riba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hende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ku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riba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Hesus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864225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280841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558687"/>
            <a:ext cx="32953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Ora ku importansia inapropi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wòrdu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duná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algun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lidernan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kosto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otronan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gruponan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forma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dividi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Iglesia. Esaki ta un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resultado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inmadures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Pesei, Pablo ta invit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pa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alkansá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madures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den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Kristu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Korintionan 2:6).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SERVISIO I HUMILDAT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 Asin’aki anto, ta kon boso mester konsider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á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nos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: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manera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sirbidónan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di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Kristu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manera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esnan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konfiá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ku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ministerionan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ku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Dios a </a:t>
            </a:r>
            <a:r>
              <a:rPr lang="en-US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revelá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Korintionan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Meskos ku awe, den e prom</a:t>
            </a:r>
            <a:r>
              <a:rPr lang="en-US" sz="2000" b="1" noProof="0" dirty="0">
                <a:latin typeface="Aptos" panose="020B0004020202020204" pitchFamily="34" charset="0"/>
              </a:rPr>
              <a:t>é </a:t>
            </a:r>
            <a:r>
              <a:rPr lang="en-US" sz="2000" b="1" noProof="0" dirty="0" err="1">
                <a:latin typeface="Aptos" panose="020B0004020202020204" pitchFamily="34" charset="0"/>
              </a:rPr>
              <a:t>siglo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hendenan</a:t>
            </a:r>
            <a:r>
              <a:rPr lang="en-US" sz="2000" b="1" noProof="0" dirty="0">
                <a:latin typeface="Aptos" panose="020B0004020202020204" pitchFamily="34" charset="0"/>
              </a:rPr>
              <a:t> tabata </a:t>
            </a:r>
            <a:r>
              <a:rPr lang="en-US" sz="2000" b="1" noProof="0" dirty="0" err="1">
                <a:latin typeface="Aptos" panose="020B0004020202020204" pitchFamily="34" charset="0"/>
              </a:rPr>
              <a:t>dividí</a:t>
            </a:r>
            <a:r>
              <a:rPr lang="en" sz="2000" b="1" noProof="0" dirty="0"/>
              <a:t> dor di kreensianan pol</a:t>
            </a:r>
            <a:r>
              <a:rPr lang="en-US" sz="2000" b="1" noProof="0" dirty="0" err="1">
                <a:latin typeface="Aptos" panose="020B0004020202020204" pitchFamily="34" charset="0"/>
              </a:rPr>
              <a:t>itiko</a:t>
            </a:r>
            <a:r>
              <a:rPr lang="en-US" sz="2000" b="1" noProof="0" dirty="0">
                <a:latin typeface="Aptos" panose="020B0004020202020204" pitchFamily="34" charset="0"/>
              </a:rPr>
              <a:t>, </a:t>
            </a:r>
            <a:r>
              <a:rPr lang="en-US" sz="2000" b="1" noProof="0" dirty="0" err="1">
                <a:latin typeface="Aptos" panose="020B0004020202020204" pitchFamily="34" charset="0"/>
              </a:rPr>
              <a:t>filosófiko</a:t>
            </a:r>
            <a:r>
              <a:rPr lang="en-US" sz="2000" b="1" noProof="0" dirty="0">
                <a:latin typeface="Aptos" panose="020B0004020202020204" pitchFamily="34" charset="0"/>
              </a:rPr>
              <a:t>, religioso, </a:t>
            </a:r>
            <a:r>
              <a:rPr lang="en-US" sz="2000" b="1" noProof="0" dirty="0" err="1">
                <a:latin typeface="Aptos" panose="020B0004020202020204" pitchFamily="34" charset="0"/>
              </a:rPr>
              <a:t>i</a:t>
            </a:r>
            <a:r>
              <a:rPr lang="en" sz="2000" b="1" noProof="0" dirty="0"/>
              <a:t> otronan. Kon nos por preven</a:t>
            </a:r>
            <a:r>
              <a:rPr lang="en-US" sz="2000" b="1" noProof="0" dirty="0">
                <a:latin typeface="Aptos" panose="020B0004020202020204" pitchFamily="34" charset="0"/>
              </a:rPr>
              <a:t>í</a:t>
            </a:r>
            <a:r>
              <a:rPr lang="en" sz="2000" b="1" noProof="0" dirty="0"/>
              <a:t> e manera aki di pensa di infiltr</a:t>
            </a:r>
            <a:r>
              <a:rPr lang="en-US" sz="2000" b="1" noProof="0" dirty="0">
                <a:latin typeface="Aptos" panose="020B0004020202020204" pitchFamily="34" charset="0"/>
              </a:rPr>
              <a:t>á den e </a:t>
            </a:r>
            <a:r>
              <a:rPr lang="en-US" sz="2000" b="1" noProof="0" dirty="0" err="1">
                <a:latin typeface="Aptos" panose="020B0004020202020204" pitchFamily="34" charset="0"/>
              </a:rPr>
              <a:t>iglesia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i</a:t>
            </a:r>
            <a:r>
              <a:rPr lang="en" sz="2000" b="1" noProof="0" dirty="0"/>
              <a:t> krea divishon?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758307"/>
            <a:ext cx="6391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E lider su aktitut ta hunga un r</a:t>
            </a:r>
            <a:r>
              <a:rPr lang="en-US" sz="2000" b="1" noProof="0" dirty="0">
                <a:latin typeface="Aptos" panose="020B0004020202020204" pitchFamily="34" charset="0"/>
              </a:rPr>
              <a:t>ò</a:t>
            </a:r>
            <a:r>
              <a:rPr lang="en" sz="2000" b="1" noProof="0" dirty="0"/>
              <a:t>l signifikante.                                 Lidernan di iglesia mester ta kla tokante di nan r</a:t>
            </a:r>
            <a:r>
              <a:rPr lang="en-US" sz="2000" b="1" noProof="0" dirty="0" err="1">
                <a:latin typeface="Aptos" panose="020B0004020202020204" pitchFamily="34" charset="0"/>
              </a:rPr>
              <a:t>òl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komo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mayordomonan</a:t>
            </a:r>
            <a:r>
              <a:rPr lang="en" sz="2000" b="1" noProof="0" dirty="0"/>
              <a:t>. Nan no ta e do</a:t>
            </a:r>
            <a:r>
              <a:rPr lang="en-US" sz="2000" b="1" noProof="0" dirty="0" err="1">
                <a:latin typeface="Aptos" panose="020B0004020202020204" pitchFamily="34" charset="0"/>
              </a:rPr>
              <a:t>ñonan</a:t>
            </a:r>
            <a:r>
              <a:rPr lang="en-US" sz="2000" b="1" noProof="0" dirty="0">
                <a:latin typeface="Aptos" panose="020B0004020202020204" pitchFamily="34" charset="0"/>
              </a:rPr>
              <a:t> di e </a:t>
            </a:r>
            <a:r>
              <a:rPr lang="en-US" sz="2000" b="1" noProof="0" dirty="0" err="1">
                <a:latin typeface="Aptos" panose="020B0004020202020204" pitchFamily="34" charset="0"/>
              </a:rPr>
              <a:t>iglesia</a:t>
            </a:r>
            <a:r>
              <a:rPr lang="en" sz="2000" b="1" noProof="0" dirty="0"/>
              <a:t>; nan simplemente ta maneha esaki pa Kristu.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17930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 unidat lo tin den e iglesia si kada un – no djies e lidernan, pero tur (kada) solo miembro  –  a aktua e manera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98056"/>
            <a:ext cx="6391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sirbid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ó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kende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ta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atministrá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mester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komportá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manera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Señor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ta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komportá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; semper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dispuesto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pa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duna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humildemente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servisio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otronan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 Fil. 2:3-8).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4085958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lider di e iglesia ta Hesus, tur otronan ta gui’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 sirbid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ónan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Kristu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Kor. 4:1).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1483</Words>
  <Application>Microsoft Office PowerPoint</Application>
  <PresentationFormat>Panorámica</PresentationFormat>
  <Paragraphs>59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2026-06-06T16:57:43Z</dcterms:created>
  <dcterms:modified xsi:type="dcterms:W3CDTF">2026-07-07T19:06:03Z</dcterms:modified>
</cp:coreProperties>
</file>