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9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Korintionan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>
              <a:solidFill>
                <a:srgbClr val="105660"/>
              </a:solidFill>
            </a:rPr>
            <a:t>Kuminda sakrifik</a:t>
          </a:r>
          <a:r>
            <a:rPr lang="pap-029" sz="2000" b="1" noProof="0" dirty="0">
              <a:solidFill>
                <a:srgbClr val="105660"/>
              </a:solidFill>
              <a:latin typeface="Aptos" panose="020B0004020202020204" pitchFamily="34" charset="0"/>
            </a:rPr>
            <a:t>á na ídolonan</a:t>
          </a:r>
          <a:endParaRPr lang="pap-029" sz="2000" b="1" noProof="0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/>
            <a:t>(Konosementu i amor)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Korintionan 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>
              <a:solidFill>
                <a:schemeClr val="accent1">
                  <a:lumMod val="50000"/>
                </a:schemeClr>
              </a:solidFill>
            </a:rPr>
            <a:t>Pablo ta renunsi</a:t>
          </a:r>
          <a:r>
            <a:rPr lang="pap-029" sz="2000" b="1" noProof="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rPr>
            <a:t>á su derechonan</a:t>
          </a:r>
          <a:r>
            <a:rPr lang="pap-029" sz="2000" b="1" noProof="0" dirty="0">
              <a:solidFill>
                <a:schemeClr val="accent1">
                  <a:lumMod val="50000"/>
                </a:schemeClr>
              </a:solidFill>
            </a:rPr>
            <a:t> 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/>
            <a:t>( E derechonan di e evangelio 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Korintionan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Spiertamentu kontra di idolatri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  <a:latin typeface="Aptos" panose="020B0004020202020204" pitchFamily="34" charset="0"/>
            </a:rPr>
            <a:t>a 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 L</a:t>
          </a:r>
          <a:r>
            <a:rPr lang="en-US" sz="2000" b="1" dirty="0">
              <a:latin typeface="Aptos" panose="020B0004020202020204" pitchFamily="34" charset="0"/>
            </a:rPr>
            <a:t>è</a:t>
          </a:r>
          <a:r>
            <a:rPr lang="en" sz="2000" b="1" dirty="0"/>
            <a:t>snan for di pasado 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Korintionan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>
              <a:solidFill>
                <a:schemeClr val="accent6">
                  <a:lumMod val="50000"/>
                </a:schemeClr>
              </a:solidFill>
            </a:rPr>
            <a:t>E Se</a:t>
          </a:r>
          <a:r>
            <a:rPr lang="pap-029" sz="2000" b="1" noProof="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rPr>
            <a:t>ñor Su kopa i</a:t>
          </a:r>
          <a:r>
            <a:rPr lang="pap-029" sz="2000" b="1" noProof="0" dirty="0">
              <a:solidFill>
                <a:schemeClr val="accent6">
                  <a:lumMod val="50000"/>
                </a:schemeClr>
              </a:solidFill>
            </a:rPr>
            <a:t> e kopa di demo</a:t>
          </a:r>
          <a:r>
            <a:rPr lang="pap-029" sz="2000" b="1" noProof="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rPr>
            <a:t>ñonan </a:t>
          </a:r>
          <a:endParaRPr lang="pap-029" sz="2000" b="1" noProof="0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ap-029" sz="2000" b="1" noProof="0" dirty="0"/>
            <a:t>( Bandon</a:t>
          </a:r>
          <a:r>
            <a:rPr lang="pap-029" sz="2000" b="1" noProof="0" dirty="0">
              <a:latin typeface="Aptos" panose="020B0004020202020204" pitchFamily="34" charset="0"/>
            </a:rPr>
            <a:t>á idolatria </a:t>
          </a:r>
          <a:r>
            <a:rPr lang="pap-029" sz="2000" b="1" noProof="0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Korintionan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Hasi tur kos na e gloria di Dios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 Loke ta legal i loke ta apropi</a:t>
          </a:r>
          <a:r>
            <a:rPr lang="en-US" sz="2000" b="1" dirty="0">
              <a:latin typeface="Aptos" panose="020B0004020202020204" pitchFamily="34" charset="0"/>
            </a:rPr>
            <a:t>á )</a:t>
          </a:r>
          <a:endParaRPr lang="en" sz="2000" b="1" dirty="0"/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Korintionan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/>
            <a:t>Esnan fuerte ta komprend</a:t>
          </a:r>
          <a:r>
            <a:rPr lang="pap-029" sz="2000" b="1" noProof="0" dirty="0">
              <a:latin typeface="Aptos" panose="020B0004020202020204" pitchFamily="34" charset="0"/>
            </a:rPr>
            <a:t>é ku ídolonan ta nada, pasombra tin solamente Un Dios bèrdadero. </a:t>
          </a:r>
          <a:endParaRPr lang="pap-029" sz="2000" b="1" noProof="0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/>
            <a:t>Esnan debil ainda no a komprend</a:t>
          </a:r>
          <a:r>
            <a:rPr lang="pap-029" sz="2000" b="1" noProof="0" dirty="0">
              <a:latin typeface="Aptos" panose="020B0004020202020204" pitchFamily="34" charset="0"/>
            </a:rPr>
            <a:t>é (gara) e punto aki</a:t>
          </a:r>
          <a:r>
            <a:rPr lang="pap-029" sz="2000" b="1" noProof="0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Korintionan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/>
            <a:t>Esnan fuerte ta kome kuminda sakrifik</a:t>
          </a:r>
          <a:r>
            <a:rPr lang="pap-029" sz="2000" b="1" noProof="0" dirty="0">
              <a:latin typeface="Aptos" panose="020B0004020202020204" pitchFamily="34" charset="0"/>
            </a:rPr>
            <a:t>á na ídolonan pasombra nan sa ku ídolonan no por kontaminá e kuminda</a:t>
          </a:r>
          <a:r>
            <a:rPr lang="en" sz="2000" b="1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Esnan debil ta kere ku nan a peka si nan kome e kuminda ei. 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pap-029" sz="2000" b="1" noProof="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pap-029" sz="2000" b="1" noProof="0" dirty="0">
              <a:solidFill>
                <a:schemeClr val="tx1"/>
              </a:solidFill>
            </a:rPr>
            <a:t>Derecho pa w</a:t>
          </a:r>
          <a:r>
            <a:rPr lang="pap-029" sz="2000" b="1" noProof="0" dirty="0">
              <a:solidFill>
                <a:schemeClr val="tx1"/>
              </a:solidFill>
              <a:latin typeface="Aptos" panose="020B0004020202020204" pitchFamily="34" charset="0"/>
            </a:rPr>
            <a:t>òrdu alimentá dor di e kongregashon</a:t>
          </a:r>
          <a:r>
            <a:rPr lang="pap-029" sz="2000" b="1" noProof="0" dirty="0">
              <a:solidFill>
                <a:schemeClr val="tx1"/>
              </a:solidFill>
            </a:rPr>
            <a:t> (1 Kor. 9:4)</a:t>
          </a:r>
          <a:endParaRPr lang="pap-029" sz="2000" noProof="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⁕ </a:t>
          </a:r>
          <a:r>
            <a:rPr lang="pap-029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Derecho pa wòrdu kompañá dor di su esposa 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(1 Kor. 9:5)</a:t>
          </a:r>
          <a:endParaRPr lang="pap-029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pap-029" sz="2000" b="1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Derecho pa no ehekut</a:t>
          </a:r>
          <a:r>
            <a:rPr lang="pap-029" sz="2000" b="1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 trabou komun di mantenshon</a:t>
          </a:r>
          <a:r>
            <a:rPr lang="pap-029" sz="2000" b="1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pap-029" sz="2000" noProof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ap-029" sz="2000" b="1" noProof="0" dirty="0">
              <a:solidFill>
                <a:schemeClr val="tx1"/>
              </a:solidFill>
            </a:rPr>
            <a:t>Pablo ta renunsi</a:t>
          </a:r>
          <a:r>
            <a:rPr lang="pap-029" sz="2000" b="1" noProof="0" dirty="0">
              <a:solidFill>
                <a:schemeClr val="tx1"/>
              </a:solidFill>
              <a:latin typeface="Aptos" panose="020B0004020202020204" pitchFamily="34" charset="0"/>
            </a:rPr>
            <a:t>á</a:t>
          </a:r>
          <a:r>
            <a:rPr lang="pap-029" sz="2000" b="1" noProof="0" dirty="0">
              <a:solidFill>
                <a:schemeClr val="tx1"/>
              </a:solidFill>
            </a:rPr>
            <a:t> su derecho komo un ap</a:t>
          </a:r>
          <a:r>
            <a:rPr lang="pap-029" sz="2000" b="1" noProof="0" dirty="0">
              <a:solidFill>
                <a:schemeClr val="tx1"/>
              </a:solidFill>
              <a:latin typeface="Aptos" panose="020B0004020202020204" pitchFamily="34" charset="0"/>
            </a:rPr>
            <a:t>òstel pa wòrdu sostené dor di e iglesianan ku é ta ministrá na dje, manera otro apòstelnan a hasi. </a:t>
          </a:r>
          <a:endParaRPr lang="pap-029" sz="2000" noProof="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E pr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áktika 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general entre e ap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òstelnan tabata pa nan biaha ku nan esposanan pa kuida pa nan i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asist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í nan den nan ministerio. E muhé aki, manera su esposo, lo tin e derecho pa wòrdu sostené dor di e iglesia</a:t>
          </a:r>
          <a:r>
            <a:rPr lang="pap-029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pap-029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ap-029" sz="2000" b="1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Pablo kier gana su bib</a:t>
          </a:r>
          <a:r>
            <a:rPr lang="pap-029" sz="2000" b="1" noProof="0" dirty="0">
              <a:effectLst>
                <a:outerShdw blurRad="50800" dist="381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 pa evitá pa hende pensa ku é kier probechá di su oudiensia</a:t>
          </a:r>
          <a:r>
            <a:rPr lang="pap-029" sz="2000" b="1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i pa duna nan un demostrashon di desinteres(generosidat).</a:t>
          </a:r>
          <a:endParaRPr lang="pap-029" sz="2000" noProof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karniseria tabata bende kuminda sakrifik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na ídolonan i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kuminda ku no a w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 sakrifiká. E kreyente no mester a puntra tokante di esaki su origen asina pa no duna e impreshon ku  él a konsiderá esaki ílegal pa kome e sorto di kuminda ei ( 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Kor. 10:25).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inkr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édulo a invite un kreyente pa kome. E kreyente a kome sin pregunta 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tur kos ta p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èrmití p’é 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Pero e hospedero a bis ku e kuminda a w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 ofresé na un ídolo. Pesei, pa no ofendé e hospedero su konsenshi, esaki a wòrdu hañá inapropiado pa e kreyente partisipá di e kuminda ei</a:t>
          </a:r>
          <a:b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10:27-29).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Korintionan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>
              <a:solidFill>
                <a:srgbClr val="105660"/>
              </a:solidFill>
            </a:rPr>
            <a:t>Kuminda sakrifik</a:t>
          </a:r>
          <a:r>
            <a:rPr lang="pap-029" sz="2000" b="1" kern="1200" noProof="0" dirty="0">
              <a:solidFill>
                <a:srgbClr val="105660"/>
              </a:solidFill>
              <a:latin typeface="Aptos" panose="020B0004020202020204" pitchFamily="34" charset="0"/>
            </a:rPr>
            <a:t>á na ídolonan</a:t>
          </a:r>
          <a:endParaRPr lang="pap-029" sz="2000" b="1" kern="1200" noProof="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/>
            <a:t>(Konosementu i amor)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Korintionan 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>
              <a:solidFill>
                <a:schemeClr val="accent1">
                  <a:lumMod val="50000"/>
                </a:schemeClr>
              </a:solidFill>
            </a:rPr>
            <a:t>Pablo ta renunsi</a:t>
          </a:r>
          <a:r>
            <a:rPr lang="pap-029" sz="2000" b="1" kern="1200" noProof="0" dirty="0">
              <a:solidFill>
                <a:schemeClr val="accent1">
                  <a:lumMod val="50000"/>
                </a:schemeClr>
              </a:solidFill>
              <a:latin typeface="Aptos" panose="020B0004020202020204" pitchFamily="34" charset="0"/>
            </a:rPr>
            <a:t>á su derechonan</a:t>
          </a:r>
          <a:r>
            <a:rPr lang="pap-029" sz="2000" b="1" kern="1200" noProof="0" dirty="0">
              <a:solidFill>
                <a:schemeClr val="accent1">
                  <a:lumMod val="50000"/>
                </a:schemeClr>
              </a:solidFill>
            </a:rPr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/>
            <a:t>( E derechonan di e evangelio 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Korintionan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Spiertamentu kontra di idolatri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latin typeface="Aptos" panose="020B0004020202020204" pitchFamily="34" charset="0"/>
            </a:rPr>
            <a:t>a 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 L</a:t>
          </a:r>
          <a:r>
            <a:rPr lang="en-US" sz="2000" b="1" kern="1200" dirty="0">
              <a:latin typeface="Aptos" panose="020B0004020202020204" pitchFamily="34" charset="0"/>
            </a:rPr>
            <a:t>è</a:t>
          </a:r>
          <a:r>
            <a:rPr lang="en" sz="2000" b="1" kern="1200" dirty="0"/>
            <a:t>snan for di pasado 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Korintionan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>
              <a:solidFill>
                <a:schemeClr val="accent6">
                  <a:lumMod val="50000"/>
                </a:schemeClr>
              </a:solidFill>
            </a:rPr>
            <a:t>E Se</a:t>
          </a:r>
          <a:r>
            <a:rPr lang="pap-029" sz="2000" b="1" kern="1200" noProof="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rPr>
            <a:t>ñor Su kopa i</a:t>
          </a:r>
          <a:r>
            <a:rPr lang="pap-029" sz="2000" b="1" kern="1200" noProof="0" dirty="0">
              <a:solidFill>
                <a:schemeClr val="accent6">
                  <a:lumMod val="50000"/>
                </a:schemeClr>
              </a:solidFill>
            </a:rPr>
            <a:t> e kopa di demo</a:t>
          </a:r>
          <a:r>
            <a:rPr lang="pap-029" sz="2000" b="1" kern="1200" noProof="0" dirty="0">
              <a:solidFill>
                <a:schemeClr val="accent6">
                  <a:lumMod val="50000"/>
                </a:schemeClr>
              </a:solidFill>
              <a:latin typeface="Aptos" panose="020B0004020202020204" pitchFamily="34" charset="0"/>
            </a:rPr>
            <a:t>ñonan </a:t>
          </a:r>
          <a:endParaRPr lang="pap-029" sz="2000" b="1" kern="1200" noProof="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ap-029" sz="2000" b="1" kern="1200" noProof="0" dirty="0"/>
            <a:t>( Bandon</a:t>
          </a:r>
          <a:r>
            <a:rPr lang="pap-029" sz="2000" b="1" kern="1200" noProof="0" dirty="0">
              <a:latin typeface="Aptos" panose="020B0004020202020204" pitchFamily="34" charset="0"/>
            </a:rPr>
            <a:t>á idolatria </a:t>
          </a:r>
          <a:r>
            <a:rPr lang="pap-029" sz="2000" b="1" kern="1200" noProof="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Korintionan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Hasi tur kos na e gloria di Dios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 Loke ta legal i loke ta apropi</a:t>
          </a:r>
          <a:r>
            <a:rPr lang="en-US" sz="2000" b="1" kern="1200" dirty="0">
              <a:latin typeface="Aptos" panose="020B0004020202020204" pitchFamily="34" charset="0"/>
            </a:rPr>
            <a:t>á )</a:t>
          </a:r>
          <a:endParaRPr lang="en" sz="2000" b="1" kern="1200" dirty="0"/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Korintionan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/>
            <a:t>Esnan fuerte ta komprend</a:t>
          </a:r>
          <a:r>
            <a:rPr lang="pap-029" sz="2000" b="1" kern="1200" noProof="0" dirty="0">
              <a:latin typeface="Aptos" panose="020B0004020202020204" pitchFamily="34" charset="0"/>
            </a:rPr>
            <a:t>é ku ídolonan ta nada, pasombra tin solamente Un Dios bèrdadero. </a:t>
          </a:r>
          <a:endParaRPr lang="pap-029" sz="2000" b="1" kern="1200" noProof="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/>
            <a:t>Esnan debil ainda no a komprend</a:t>
          </a:r>
          <a:r>
            <a:rPr lang="pap-029" sz="2000" b="1" kern="1200" noProof="0" dirty="0">
              <a:latin typeface="Aptos" panose="020B0004020202020204" pitchFamily="34" charset="0"/>
            </a:rPr>
            <a:t>é (gara) e punto aki</a:t>
          </a:r>
          <a:r>
            <a:rPr lang="pap-029" sz="2000" b="1" kern="1200" noProof="0" dirty="0"/>
            <a:t>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Korintionan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/>
            <a:t>Esnan fuerte ta kome kuminda sakrifik</a:t>
          </a:r>
          <a:r>
            <a:rPr lang="pap-029" sz="2000" b="1" kern="1200" noProof="0" dirty="0">
              <a:latin typeface="Aptos" panose="020B0004020202020204" pitchFamily="34" charset="0"/>
            </a:rPr>
            <a:t>á na ídolonan pasombra nan sa ku ídolonan no por kontaminá e kuminda</a:t>
          </a:r>
          <a:r>
            <a:rPr lang="en" sz="2000" b="1" kern="1200" dirty="0"/>
            <a:t>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Esnan debil ta kere ku nan a peka si nan kome e kuminda ei. 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pap-029" sz="2000" b="1" kern="1200" noProof="0" dirty="0">
              <a:solidFill>
                <a:schemeClr val="tx1"/>
              </a:solidFill>
            </a:rPr>
            <a:t>Derecho pa w</a:t>
          </a:r>
          <a:r>
            <a:rPr lang="pap-029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òrdu alimentá dor di e kongregashon</a:t>
          </a:r>
          <a:r>
            <a:rPr lang="pap-029" sz="2000" b="1" kern="1200" noProof="0" dirty="0">
              <a:solidFill>
                <a:schemeClr val="tx1"/>
              </a:solidFill>
            </a:rPr>
            <a:t> (1 Kor. 9:4)</a:t>
          </a:r>
          <a:endParaRPr lang="pap-029" sz="2000" kern="1200" noProof="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ap-029" sz="2000" b="1" kern="1200" noProof="0" dirty="0">
              <a:solidFill>
                <a:schemeClr val="tx1"/>
              </a:solidFill>
            </a:rPr>
            <a:t>Pablo ta renunsi</a:t>
          </a:r>
          <a:r>
            <a:rPr lang="pap-029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á</a:t>
          </a:r>
          <a:r>
            <a:rPr lang="pap-029" sz="2000" b="1" kern="1200" noProof="0" dirty="0">
              <a:solidFill>
                <a:schemeClr val="tx1"/>
              </a:solidFill>
            </a:rPr>
            <a:t> su derecho komo un ap</a:t>
          </a:r>
          <a:r>
            <a:rPr lang="pap-029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òstel pa wòrdu sostené dor di e iglesianan ku é ta ministrá na dje, manera otro apòstelnan a hasi. </a:t>
          </a:r>
          <a:endParaRPr lang="pap-029" sz="2000" kern="1200" noProof="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rPr>
            <a:t>⁕ </a:t>
          </a:r>
          <a:r>
            <a:rPr lang="pap-029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Derecho pa wòrdu kompañá dor di su esposa 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(1 Kor. 9:5)</a:t>
          </a:r>
          <a:endParaRPr lang="pap-029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E pr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áktika 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general entre e ap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òstelnan tabata pa nan biaha ku nan esposanan pa kuida pa nan i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asist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í nan den nan ministerio. E muhé aki, manera su esposo, lo tin e derecho pa wòrdu sostené dor di e iglesia</a:t>
          </a:r>
          <a:r>
            <a:rPr lang="pap-029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pap-029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pap-029" sz="2000" b="1" kern="1200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Derecho pa no ehekut</a:t>
          </a:r>
          <a:r>
            <a:rPr lang="pap-029" sz="2000" b="1" kern="1200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 trabou komun di mantenshon</a:t>
          </a:r>
          <a:r>
            <a:rPr lang="pap-029" sz="2000" b="1" kern="1200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pap-029" sz="2000" kern="1200" noProof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ap-029" sz="2000" b="1" kern="1200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Pablo kier gana su bib</a:t>
          </a:r>
          <a:r>
            <a:rPr lang="pap-029" sz="2000" b="1" kern="1200" noProof="0" dirty="0">
              <a:effectLst>
                <a:outerShdw blurRad="50800" dist="381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 pa evitá pa hende pensa ku é kier probechá di su oudiensia</a:t>
          </a:r>
          <a:r>
            <a:rPr lang="pap-029" sz="2000" b="1" kern="1200" noProof="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i pa duna nan un demostrashon di desinteres(generosidat).</a:t>
          </a:r>
          <a:endParaRPr lang="pap-029" sz="2000" kern="1200" noProof="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karniseria tabata bende kuminda sakrifik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na ídolonan i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kuminda ku no a w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 sakrifiká. E kreyente no mester a puntra tokante di esaki su origen asina pa no duna e impreshon ku  él a konsiderá esaki ílegal pa kome e sorto di kuminda ei ( 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Kor. 10:25).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inkr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édulo a invite un kreyente pa kome. E kreyente a kome sin pregunta 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tur kos ta p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èrmití p’é 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Pero e hospedero a bis ku e kuminda a w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 ofresé na un ídolo. Pesei, pa no ofendé e hospedero su konsenshi, esaki a wòrdu hañá inapropiado pa e kreyente partisipá di e kuminda ei</a:t>
          </a:r>
          <a:b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10:27-29).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TUR NA GLORIA DI DIOS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558202" y="6515100"/>
            <a:ext cx="2633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5 pa Oug</a:t>
            </a:r>
            <a:r>
              <a:rPr lang="en-US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ùstùs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</a:rPr>
              <a:t>“ P’esei</a:t>
            </a:r>
            <a:r>
              <a:rPr lang="pap-029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sea ku boso ta kome òf  bebe</a:t>
            </a:r>
            <a:r>
              <a:rPr kumimoji="0" lang="pap-029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</a:rPr>
              <a:t>, òf loke sea boso ta hasi, hasi tur pa e gloria di Dios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pap-029" sz="1800" b="1" i="0" u="none" strike="noStrike" kern="1200" cap="none" spc="0" normalizeH="0" baseline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Korintionan 10:31, </a:t>
            </a:r>
            <a:r>
              <a:rPr kumimoji="0" lang="pap-029" sz="1400" b="1" i="0" u="none" strike="noStrike" kern="1200" cap="none" spc="0" normalizeH="0" baseline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pap-029" sz="1800" b="1" i="0" u="none" strike="noStrike" kern="1200" cap="none" spc="0" normalizeH="0" baseline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Kuminsando ku 1 Korintionan 7, Pablo ta dediká su mes na kontestando un seri di preguntanan ku e Korintionan a manda p’é pa medio di un karta  (1 Kor. 7:1a).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763746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Huntu ku e idea aki, Pablo ta enfatis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e nesesidat pa tur kos hasí den iglesia, òf den bida privá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pa w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 hasí na e gloria di Dios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Sinembargo,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</a:t>
            </a:r>
            <a:r>
              <a:rPr lang="pap-029" sz="2000" b="1" dirty="0">
                <a:solidFill>
                  <a:prstClr val="black"/>
                </a:solidFill>
                <a:latin typeface="Aptos" panose="02110004020202020204"/>
              </a:rPr>
              <a:t> ta purba pa inklu</a:t>
            </a:r>
            <a:r>
              <a:rPr lang="pap-029" sz="2000" b="1" dirty="0">
                <a:solidFill>
                  <a:prstClr val="black"/>
                </a:solidFill>
                <a:latin typeface="Aptos" panose="020B0004020202020204" pitchFamily="34" charset="0"/>
              </a:rPr>
              <a:t>í un hilu komun den kada tópiko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amor i r</a:t>
            </a:r>
            <a:r>
              <a:rPr lang="pap-029" sz="2000" b="1" dirty="0">
                <a:solidFill>
                  <a:prstClr val="black"/>
                </a:solidFill>
                <a:latin typeface="Aptos" panose="020B0004020202020204" pitchFamily="34" charset="0"/>
              </a:rPr>
              <a:t>èspèt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mutuo, kual lo mester guia e iglesis na unidat.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 e motibu aki, ounke ku kap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ítulonan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8 te ku 10 ta trata primeramente ku idolatria,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ta hinka algun 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ópikonan meimei ku ningun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aparente relashon na e pik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spesífiko aki. </a:t>
            </a:r>
            <a:endParaRPr kumimoji="0" lang="pap-029" sz="20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KONOSEMENTU I AMOR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Korintionan 8 ( Kuminda </a:t>
            </a:r>
            <a:r>
              <a:rPr lang="pap-029" sz="2000" b="1" dirty="0">
                <a:ln/>
                <a:solidFill>
                  <a:schemeClr val="accent4">
                    <a:lumMod val="50000"/>
                  </a:schemeClr>
                </a:solidFill>
              </a:rPr>
              <a:t>sakrifik</a:t>
            </a:r>
            <a:r>
              <a:rPr lang="pap-029" sz="2000" b="1" dirty="0">
                <a:ln/>
                <a:solidFill>
                  <a:schemeClr val="accent4">
                    <a:lumMod val="50000"/>
                  </a:schemeClr>
                </a:solidFill>
                <a:latin typeface="Aptos" panose="020B0004020202020204" pitchFamily="34" charset="0"/>
              </a:rPr>
              <a:t>á na ídolonan 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980120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“Pero konosementu ta hasi arogante mientras ku amor ta edifik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á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Korintionan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ap-029" b="1" dirty="0"/>
              <a:t>Pablo ta “divid</a:t>
            </a:r>
            <a:r>
              <a:rPr lang="pap-029" b="1" dirty="0">
                <a:latin typeface="Aptos" panose="020B0004020202020204" pitchFamily="34" charset="0"/>
              </a:rPr>
              <a:t>í ” e Iglesia den dos grupo</a:t>
            </a:r>
            <a:r>
              <a:rPr lang="pap-029" b="1" dirty="0"/>
              <a:t>: esunnan “fuerte” i esunnan “debil</a:t>
            </a:r>
            <a:r>
              <a:rPr lang="en" b="1" dirty="0"/>
              <a:t>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Pero esnan fuerte, dor di nan konosementu i  eh</a:t>
            </a:r>
            <a:r>
              <a:rPr lang="pap-029" b="1" dirty="0">
                <a:latin typeface="Aptos" panose="020B0004020202020204" pitchFamily="34" charset="0"/>
              </a:rPr>
              <a:t>èmpel, por kousa esnan debil pa kai</a:t>
            </a:r>
            <a:r>
              <a:rPr lang="pap-029" b="1" dirty="0"/>
              <a:t> (1 Kor. 8:10). Dor di amor pa su ruman, esun fuerte mester frena su mes (1 Kor. 8:11-13</a:t>
            </a:r>
            <a:r>
              <a:rPr lang="pap-029" sz="2000" b="1" dirty="0"/>
              <a:t>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011802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Kristiannan mester pone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amor dilanti di konosementu ora ku konosementu lo por ta un piedra di trompek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pa e ruman debil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” ( den e proseso di kresementu 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 DERECHONAN DI E EVANGELIO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spc="50" normalizeH="0" baseline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</a:rPr>
              <a:t>1 Korintionan 9 (Pablo ta renunsi</a:t>
            </a:r>
            <a:r>
              <a:rPr kumimoji="0" lang="pap-029" sz="2000" b="1" i="0" u="none" strike="noStrike" kern="1200" spc="50" normalizeH="0" baseline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0B0004020202020204" pitchFamily="34" charset="0"/>
              </a:rPr>
              <a:t>á su derechonan</a:t>
            </a:r>
            <a:r>
              <a:rPr kumimoji="0" lang="pap-029" sz="2000" b="1" i="0" u="none" strike="noStrike" kern="1200" spc="50" normalizeH="0" baseline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pap-029" b="1" dirty="0">
                <a:solidFill>
                  <a:srgbClr val="002060"/>
                </a:solidFill>
                <a:latin typeface="Comic Sans MS" panose="030F0702030302020204" pitchFamily="66" charset="0"/>
              </a:rPr>
              <a:t>Na e mesun manera</a:t>
            </a:r>
            <a:r>
              <a:rPr lang="pap-029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Señor a ordená pa esnan ku ta prediká e evangelio mester risibi nan bib</a:t>
            </a:r>
            <a:r>
              <a:rPr lang="pap-029" sz="1600" b="1" dirty="0">
                <a:solidFill>
                  <a:srgbClr val="002060"/>
                </a:solidFill>
                <a:latin typeface="Aptos" panose="020B0004020202020204" pitchFamily="34" charset="0"/>
              </a:rPr>
              <a:t>á for di e evangelio</a:t>
            </a:r>
            <a:r>
              <a:rPr lang="pap-029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pap-029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Korintionan 9:14</a:t>
            </a:r>
            <a:r>
              <a:rPr lang="pap-029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pap-029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Pablo a renunsi</a:t>
            </a:r>
            <a:r>
              <a:rPr lang="en" sz="1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á por lo menos tres derechonan pa motibu di amor pa e debilnan</a:t>
            </a:r>
            <a:r>
              <a:rPr lang="en" sz="1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0846087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Ounke ku Hesus a orden</a:t>
            </a:r>
            <a:r>
              <a:rPr lang="pap-029" b="1" dirty="0">
                <a:latin typeface="Aptos" panose="020B0004020202020204" pitchFamily="34" charset="0"/>
              </a:rPr>
              <a:t>á ku esnan ku ta prediká e evangelio mester biba for di e evangelio, tantu Pablo komo Barbnabas boluntariamente a renunsiá esaki asina pa no stroba kreyentenan</a:t>
            </a:r>
            <a:r>
              <a:rPr lang="pap-029" b="1" dirty="0"/>
              <a:t> (1 Kor. 9:12-14; Lukas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314778" y="41249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L</a:t>
            </a:r>
            <a:r>
              <a:rPr lang="en-U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Aptos" panose="020B0004020202020204" pitchFamily="34" charset="0"/>
              </a:rPr>
              <a:t>ÈSNAN FOR DI PASADO</a:t>
            </a:r>
            <a:endParaRPr lang="en" sz="4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Korintionan 10:1-13 ( Spiertamentu kontra di idolatria)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86177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ap-029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 </a:t>
            </a:r>
            <a:r>
              <a:rPr lang="pap-029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 sea adoradónan di ídolo, manera algun di nan tabata; manera ta pará skirbí: ‘ E pueblo a kai sinta abou pa kome i bebe i a lanta para pa gosa di nan bida’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(1 Korintionan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eksperensia di e Eksodo, komprend</a:t>
            </a:r>
            <a:r>
              <a:rPr lang="pap-029" sz="2000" b="1" dirty="0">
                <a:latin typeface="Aptos" panose="020B0004020202020204" pitchFamily="34" charset="0"/>
              </a:rPr>
              <a:t>é spiritualmente, ta un paralèl na esun di nos</a:t>
            </a:r>
            <a:r>
              <a:rPr lang="pap-029" sz="2000" b="1" dirty="0"/>
              <a:t>. E krusamentu di e laman ta manera nos pakto boutismal (1 Kor.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  </a:t>
            </a:r>
            <a:r>
              <a:rPr lang="pap-029" b="1" dirty="0"/>
              <a:t>Tene kuidou! Apesar di nan eksperensia, e Israelitanan a kai den pik</a:t>
            </a:r>
            <a:r>
              <a:rPr lang="pap-029" b="1" dirty="0">
                <a:latin typeface="Aptos" panose="020B0004020202020204" pitchFamily="34" charset="0"/>
              </a:rPr>
              <a:t>ánan serio</a:t>
            </a:r>
            <a:r>
              <a:rPr lang="pap-029" b="1" dirty="0"/>
              <a:t>, inkluyendo idolatria i inmoralidat. No laga e mesun kos sosod</a:t>
            </a:r>
            <a:r>
              <a:rPr lang="pap-029" b="1" dirty="0">
                <a:latin typeface="Aptos" panose="020B0004020202020204" pitchFamily="34" charset="0"/>
              </a:rPr>
              <a:t>é na nos</a:t>
            </a:r>
            <a:r>
              <a:rPr lang="pap-029" b="1" dirty="0"/>
              <a:t>!        (1 Korintionan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kuminda i algu di bebe ku nan a tuma den e desierto ta manera nos partisipashon den e Komunion Santu,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kaminda nos ta kome i bebe,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spiritualmente, e kurpa i sanger di Hesus  (1 Kor.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681635" y="5534561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Pesei e ap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òstel ta konkluí e sekshon aki ku un pida poderoso di konseho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“ Pesei, si boso ta kere ku boso ta par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firme, tene kuidou pa boso no kai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 (1 Kor. 10:12).l  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BANDON</a:t>
            </a:r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ptos" panose="020B0004020202020204" pitchFamily="34" charset="0"/>
              </a:rPr>
              <a:t>Á IDOLATRIA</a:t>
            </a:r>
            <a:endParaRPr lang="en" sz="44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110004020202020204"/>
              </a:rPr>
              <a:t>K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orintionan 10:14-22 ( E Se</a:t>
            </a:r>
            <a:r>
              <a:rPr kumimoji="0" lang="en-US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0B0004020202020204" pitchFamily="34" charset="0"/>
              </a:rPr>
              <a:t>ñor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0B0004020202020204" pitchFamily="34" charset="0"/>
              </a:rPr>
              <a:t> Su 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kopa i e kopa di demo</a:t>
            </a:r>
            <a:r>
              <a:rPr kumimoji="0" lang="en-US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0B0004020202020204" pitchFamily="34" charset="0"/>
              </a:rPr>
              <a:t>ñonan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 Pesei, mi kerido amigunan, hui for di idolatria 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 kuminda sakrifik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á na idolonan lo por wòrdu komé sin preokupashon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pakiko Pablo ta parse di ta konseha kontra di esaki den 1 Korintionan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Dor di tuma parti di e Komunion Santu nos ta bira parti di e kurpa di Kristu  ( e iglesia ), siendo ku, dor di partisip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á di seremonianan di idolatria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nos ta tuma parti ku e demo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ñonan </a:t>
            </a:r>
            <a:r>
              <a:rPr lang="pap-029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 Kor.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Ta un kos pa kome kuminda na kas, sin ningun kulpa, i  kompletamente un otro pa hasi asina durante di un selebrashon p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0B0004020202020204" pitchFamily="34" charset="0"/>
              </a:rPr>
              <a:t>úbliko kaminda ídolonan ta wòrdu alabá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. Dor di partisipando</a:t>
            </a:r>
            <a:r>
              <a:rPr kumimoji="0" lang="pap-029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 den tal selebrashonnan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, e kreyente</a:t>
            </a:r>
            <a:r>
              <a:rPr kumimoji="0" lang="pap-029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 ta renunsi</a:t>
            </a:r>
            <a:r>
              <a:rPr kumimoji="0" lang="pap-029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0B0004020202020204" pitchFamily="34" charset="0"/>
              </a:rPr>
              <a:t>á nan fe i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  ta asept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0B0004020202020204" pitchFamily="34" charset="0"/>
              </a:rPr>
              <a:t>á adorashon di </a:t>
            </a:r>
            <a:r>
              <a:rPr lang="pap-029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0B0004020202020204" pitchFamily="34" charset="0"/>
              </a:rPr>
              <a:t>í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0B0004020202020204" pitchFamily="34" charset="0"/>
              </a:rPr>
              <a:t>dolo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Nos no por tuma e kopa di Komunion Santu, alabando Hesus, i  – na mes tempu – tuma for di e kopa ku t alaba demo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0B0004020202020204" pitchFamily="34" charset="0"/>
              </a:rPr>
              <a:t>ñonan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 (1 Kor.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-7749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LOKE TA LEGAL I LOKE TA APROPI</a:t>
            </a:r>
            <a:r>
              <a:rPr 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Aptos" panose="020B0004020202020204" pitchFamily="34" charset="0"/>
              </a:rPr>
              <a:t>Á</a:t>
            </a:r>
            <a:endParaRPr lang="en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Korintionan 10:23-33 ( Hasi tur kos na e gloria di Dios 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009435"/>
            <a:ext cx="1203483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 P’esei, sea ku boso ta kome òf bebe, òf kiko ku boso ta hasi, hasi tur pa e gloria di Dios.” </a:t>
            </a:r>
            <a:r>
              <a:rPr lang="pap-029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ap-029" sz="2000" b="1" dirty="0"/>
              <a:t>“Tur kos ta p</a:t>
            </a:r>
            <a:r>
              <a:rPr lang="pap-029" sz="2000" b="1" dirty="0">
                <a:latin typeface="Aptos" panose="020B0004020202020204" pitchFamily="34" charset="0"/>
              </a:rPr>
              <a:t>è</a:t>
            </a:r>
            <a:r>
              <a:rPr lang="pap-029" sz="2000" b="1" dirty="0"/>
              <a:t>rmit</a:t>
            </a:r>
            <a:r>
              <a:rPr lang="pap-029" sz="2000" b="1" dirty="0">
                <a:latin typeface="Aptos" panose="020B0004020202020204" pitchFamily="34" charset="0"/>
              </a:rPr>
              <a:t>í</a:t>
            </a:r>
            <a:r>
              <a:rPr lang="pap-029" sz="2000" b="1" dirty="0"/>
              <a:t>, pero no ta tur kos ta benefisioso ” (1 Korintionan 10:23).</a:t>
            </a:r>
            <a:br>
              <a:rPr lang="pap-029" sz="2000" b="1" dirty="0"/>
            </a:br>
            <a:r>
              <a:rPr lang="pap-029" sz="2000" b="1" dirty="0"/>
              <a:t>Dos eh</a:t>
            </a:r>
            <a:r>
              <a:rPr lang="pap-029" sz="2000" b="1" dirty="0">
                <a:latin typeface="Aptos" panose="020B0004020202020204" pitchFamily="34" charset="0"/>
              </a:rPr>
              <a:t>èmpel konkreto</a:t>
            </a:r>
            <a:r>
              <a:rPr lang="pap-029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75923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prinsipionan b</a:t>
            </a:r>
            <a:r>
              <a:rPr lang="pap-029" sz="2000" b="1" dirty="0">
                <a:latin typeface="Aptos" panose="020B0004020202020204" pitchFamily="34" charset="0"/>
              </a:rPr>
              <a:t>ásiko tras di e instrukshonnan aki tambe ta dos</a:t>
            </a:r>
            <a:r>
              <a:rPr lang="pap-029" sz="2000" b="1" dirty="0"/>
              <a:t>: pa alaba Dios den tur kos (1 Kor. 10:31); i  pa buska e benefisio di otronan (1 Kor.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Esei ta, pa stima Dios riba tur kos i bo pr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himo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manera bo mes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 meskos ku Hesus a pidi e hoben riku 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400" b="1" dirty="0">
                <a:latin typeface="Constantia" panose="02030602050306030303" pitchFamily="18" charset="0"/>
              </a:rPr>
              <a:t>“ E apòstel a komandá e Korintionan, “ Laga esun ku ta kere ku é ta pará tene kuidou pa é no kai." Si nan lo mester gusta broma i konfidente den nan mes, neglishando pa vigilá i  hasi orashon, nan lo kai den piká penoso, yamando riba nan mes e rabia di Dios. […]</a:t>
            </a:r>
          </a:p>
          <a:p>
            <a:pPr>
              <a:spcBef>
                <a:spcPts val="600"/>
              </a:spcBef>
            </a:pPr>
            <a:r>
              <a:rPr lang="pap-029" sz="2400" b="1" dirty="0">
                <a:latin typeface="Constantia" panose="02030602050306030303" pitchFamily="18" charset="0"/>
              </a:rPr>
              <a:t>Pablo a urgi su rumannan pa puntra nan mes ki influensia nan palabranan i echonan lo tin riba otronan i pa hasi nada, kon inosente den su mes, ku lo parse di ta sankshoná idolatria òf ofendé e eskrúpulonan di esnan kende lo por ta debil den e fe. “ Sea asina anto ku boso ta kome, òf bebe, òf kualke kos ku boso hasi, hasi tur na e gloria di Dios. No duna ningun ofensa, ni na e Hudiunan, ni na Gentilnan(Griegonan), ni na e iglesia di Dios."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1536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Comic Sans MS</vt:lpstr>
      <vt:lpstr>Wingdings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96</cp:revision>
  <dcterms:created xsi:type="dcterms:W3CDTF">2026-07-04T15:24:19Z</dcterms:created>
  <dcterms:modified xsi:type="dcterms:W3CDTF">2026-07-22T18:22:08Z</dcterms:modified>
</cp:coreProperties>
</file>