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96" d="100"/>
          <a:sy n="96" d="100"/>
        </p:scale>
        <p:origin x="7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3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3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4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3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bg2">
                  <a:lumMod val="50000"/>
                </a:schemeClr>
              </a:solidFill>
            </a:rPr>
            <a:t>E resurekshon di Hesus</a:t>
          </a:r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resurekshon tabata un evento hist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óriko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15:1-11)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3">
                  <a:lumMod val="50000"/>
                </a:schemeClr>
              </a:solidFill>
            </a:rPr>
            <a:t>E konsekuensianan di Hesus Su resurekshon </a:t>
          </a:r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Kiko si Kristu no a lanta for di morto?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15:12-19)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Kiko ta garantis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resurekshon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15:20-34)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r>
            <a:rPr lang="en" sz="2400" b="1" dirty="0">
              <a:solidFill>
                <a:schemeClr val="accent5">
                  <a:lumMod val="50000"/>
                </a:schemeClr>
              </a:solidFill>
            </a:rPr>
            <a:t>Nos resurekshon</a:t>
          </a:r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 ki kurpa nos lo w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resusitá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15:35-49)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 tempu nos lo w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resusitá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15:50-58)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3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prediká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risibí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Unu ta persever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esaki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1800" b="1" dirty="0">
              <a:solidFill>
                <a:schemeClr val="tx1"/>
              </a:solidFill>
            </a:rPr>
            <a:t>Salbashon ta w</a:t>
          </a:r>
          <a:r>
            <a:rPr lang="en-US" sz="1800" b="1" dirty="0" err="1">
              <a:solidFill>
                <a:schemeClr val="tx1"/>
              </a:solidFill>
              <a:latin typeface="Aptos" panose="020B0004020202020204" pitchFamily="34" charset="0"/>
            </a:rPr>
            <a:t>òrdu</a:t>
          </a:r>
          <a:r>
            <a:rPr lang="en-US" sz="1800" b="1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1800" b="1" dirty="0" err="1">
              <a:solidFill>
                <a:schemeClr val="tx1"/>
              </a:solidFill>
              <a:latin typeface="Aptos" panose="020B0004020202020204" pitchFamily="34" charset="0"/>
            </a:rPr>
            <a:t>lográ</a:t>
          </a:r>
          <a:r>
            <a:rPr lang="en-US" sz="1800" b="1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endParaRPr lang="es-ES" sz="18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3" qsCatId="3D" csTypeId="urn:microsoft.com/office/officeart/2005/8/colors/colorful4#3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Kristu a muri pa nos pik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ánan</a:t>
          </a:r>
          <a:r>
            <a:rPr lang="en" sz="2000" b="1" dirty="0">
              <a:solidFill>
                <a:schemeClr val="tx1"/>
              </a:solidFill>
              <a:effectLst/>
            </a:rPr>
            <a:t> </a:t>
          </a: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Kristu a w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òrdu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derá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</a:t>
          </a:r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a lanta atrobe riba e di tres dia 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4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" sz="1800" b="1" dirty="0">
              <a:solidFill>
                <a:srgbClr val="6B00B4"/>
              </a:solidFill>
            </a:rPr>
            <a:t>Pedro i e Diesdos nan</a:t>
          </a:r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Mas ku 500 rumannan </a:t>
          </a:r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Santiago i e ap</a:t>
          </a:r>
          <a:r>
            <a:rPr lang="en-US" sz="2000" b="1" dirty="0" err="1">
              <a:solidFill>
                <a:srgbClr val="6B00B4"/>
              </a:solidFill>
              <a:latin typeface="Aptos" panose="020B0004020202020204" pitchFamily="34" charset="0"/>
            </a:rPr>
            <a:t>òstelnan</a:t>
          </a:r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r>
            <a:rPr lang="en" sz="2000" b="1" dirty="0">
              <a:solidFill>
                <a:srgbClr val="6B00B4"/>
              </a:solidFill>
            </a:rPr>
            <a:t>Pablo “ e abortivo ”</a:t>
          </a:r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5" qsCatId="simple" csTypeId="urn:microsoft.com/office/officeart/2005/8/colors/colorful4#4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E predikamentu di e evangelio ta bano [ bash</a:t>
          </a:r>
          <a:r>
            <a:rPr lang="en-US" sz="2000" b="1" dirty="0">
              <a:latin typeface="Aptos" panose="020B0004020202020204" pitchFamily="34" charset="0"/>
            </a:rPr>
            <a:t>í di </a:t>
          </a:r>
          <a:r>
            <a:rPr lang="en-US" sz="2000" b="1" dirty="0" err="1">
              <a:latin typeface="Aptos" panose="020B0004020202020204" pitchFamily="34" charset="0"/>
            </a:rPr>
            <a:t>nifikashon</a:t>
          </a:r>
          <a:r>
            <a:rPr lang="en" sz="2000" b="1" dirty="0"/>
            <a:t>] (1 Kor. 15:14a)</a:t>
          </a:r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Nos fe ta bano [ bash</a:t>
          </a:r>
          <a:r>
            <a:rPr lang="en-US" sz="2000" b="1" dirty="0">
              <a:latin typeface="Aptos" panose="020B0004020202020204" pitchFamily="34" charset="0"/>
            </a:rPr>
            <a:t>í di </a:t>
          </a:r>
          <a:r>
            <a:rPr lang="en-US" sz="2000" b="1" dirty="0" err="1">
              <a:latin typeface="Aptos" panose="020B0004020202020204" pitchFamily="34" charset="0"/>
            </a:rPr>
            <a:t>nifikashon</a:t>
          </a:r>
          <a:r>
            <a:rPr lang="en" sz="2000" b="1" dirty="0"/>
            <a:t>] (1 Kor. 15:14b) [ in</a:t>
          </a:r>
          <a:r>
            <a:rPr lang="en-US" sz="2000" b="1" dirty="0">
              <a:latin typeface="Aptos" panose="020B0004020202020204" pitchFamily="34" charset="0"/>
            </a:rPr>
            <a:t>ú</a:t>
          </a:r>
          <a:r>
            <a:rPr lang="en" sz="2000" b="1" dirty="0"/>
            <a:t>til ] (1 Kor. 15:17a)</a:t>
          </a:r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Nos ta testigunan falsu (1 Kor. 15:15)</a:t>
          </a:r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Ainda nos ta den nos pik</a:t>
          </a:r>
          <a:r>
            <a:rPr lang="en-US" sz="2000" b="1" dirty="0" err="1">
              <a:latin typeface="Aptos" panose="020B0004020202020204" pitchFamily="34" charset="0"/>
            </a:rPr>
            <a:t>ánan</a:t>
          </a:r>
          <a:r>
            <a:rPr lang="en-US" sz="2000" b="1" dirty="0">
              <a:latin typeface="Aptos" panose="020B0004020202020204" pitchFamily="34" charset="0"/>
            </a:rPr>
            <a:t> </a:t>
          </a:r>
          <a:r>
            <a:rPr lang="en" sz="2000" b="1" dirty="0"/>
            <a:t>(1 Kor. 15:17b)</a:t>
          </a:r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Esnan kende a muri nunka lo bolbe b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èk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na</a:t>
          </a:r>
          <a:r>
            <a: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bida</a:t>
          </a:r>
          <a:r>
            <a:rPr lang="e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Korintionan 15:18)</a:t>
          </a:r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3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" sz="1400" b="1" dirty="0"/>
            <a:t>1 Korintionan 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" sz="1400" b="1" dirty="0"/>
            <a:t>1 Korintionan 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" sz="2000" b="1" dirty="0"/>
            <a:t>Ta di balor pa predik</a:t>
          </a:r>
          <a:r>
            <a:rPr lang="en-US" sz="2000" b="1" dirty="0">
              <a:latin typeface="Aptos" panose="020B0004020202020204" pitchFamily="34" charset="0"/>
            </a:rPr>
            <a:t>á e </a:t>
          </a:r>
          <a:r>
            <a:rPr lang="en-US" sz="2000" b="1" dirty="0" err="1">
              <a:latin typeface="Aptos" panose="020B0004020202020204" pitchFamily="34" charset="0"/>
            </a:rPr>
            <a:t>evangelio</a:t>
          </a:r>
          <a:r>
            <a:rPr lang="en" sz="2000" b="1" dirty="0"/>
            <a:t>, asta si esaki ta envolv</a:t>
          </a:r>
          <a:r>
            <a:rPr lang="en-US" sz="2000" b="1" dirty="0">
              <a:latin typeface="Aptos" panose="020B0004020202020204" pitchFamily="34" charset="0"/>
            </a:rPr>
            <a:t>í </a:t>
          </a:r>
          <a:r>
            <a:rPr lang="en-US" sz="2000" b="1" dirty="0" err="1">
              <a:latin typeface="Aptos" panose="020B0004020202020204" pitchFamily="34" charset="0"/>
            </a:rPr>
            <a:t>sufrimentu</a:t>
          </a:r>
          <a:r>
            <a:rPr lang="en-US" sz="2000" b="1" dirty="0">
              <a:latin typeface="Aptos" panose="020B0004020202020204" pitchFamily="34" charset="0"/>
            </a:rPr>
            <a:t> </a:t>
          </a:r>
          <a:r>
            <a:rPr lang="en-US" sz="2000" b="1" dirty="0" err="1">
              <a:latin typeface="Aptos" panose="020B0004020202020204" pitchFamily="34" charset="0"/>
            </a:rPr>
            <a:t>òf</a:t>
          </a:r>
          <a:r>
            <a:rPr lang="en-US" sz="2000" b="1" dirty="0">
              <a:latin typeface="Aptos" panose="020B0004020202020204" pitchFamily="34" charset="0"/>
            </a:rPr>
            <a:t> </a:t>
          </a:r>
          <a:r>
            <a:rPr lang="en-US" sz="2000" b="1" dirty="0" err="1">
              <a:latin typeface="Aptos" panose="020B0004020202020204" pitchFamily="34" charset="0"/>
            </a:rPr>
            <a:t>peliger</a:t>
          </a:r>
          <a:r>
            <a:rPr lang="en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" sz="2000" b="1" dirty="0"/>
            <a:t>Ta di balor pa biba un bida konsistente ku prinsipionan b</a:t>
          </a:r>
          <a:r>
            <a:rPr lang="en-US" sz="2000" b="1" dirty="0" err="1">
              <a:latin typeface="Aptos" panose="020B0004020202020204" pitchFamily="34" charset="0"/>
            </a:rPr>
            <a:t>íbliko</a:t>
          </a:r>
          <a:r>
            <a:rPr lang="en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68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NeighborX="97287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4" qsCatId="3D" csTypeId="urn:microsoft.com/office/officeart/2005/8/colors/colorful5#3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Kurpanan di mata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Un simia ta w</a:t>
          </a:r>
          <a:r>
            <a:rPr lang="en-US" sz="2000" b="1" dirty="0" err="1">
              <a:latin typeface="Aptos" panose="020B0004020202020204" pitchFamily="34" charset="0"/>
            </a:rPr>
            <a:t>òrdu</a:t>
          </a:r>
          <a:r>
            <a:rPr lang="en-US" sz="2000" b="1" dirty="0">
              <a:latin typeface="Aptos" panose="020B0004020202020204" pitchFamily="34" charset="0"/>
            </a:rPr>
            <a:t> </a:t>
          </a:r>
          <a:r>
            <a:rPr lang="en-US" sz="2000" b="1" dirty="0" err="1">
              <a:latin typeface="Aptos" panose="020B0004020202020204" pitchFamily="34" charset="0"/>
            </a:rPr>
            <a:t>sembrá</a:t>
          </a:r>
          <a:r>
            <a:rPr lang="en-US" sz="2000" b="1" dirty="0">
              <a:latin typeface="Aptos" panose="020B0004020202020204" pitchFamily="34" charset="0"/>
            </a:rPr>
            <a:t> </a:t>
          </a:r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Kurpanan f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ísiko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Un grano ta w</a:t>
          </a:r>
          <a:r>
            <a:rPr lang="en-US" sz="2000" b="1" dirty="0" err="1">
              <a:latin typeface="Aptos" panose="020B0004020202020204" pitchFamily="34" charset="0"/>
            </a:rPr>
            <a:t>òrdu</a:t>
          </a:r>
          <a:r>
            <a:rPr lang="en-US" sz="2000" b="1" dirty="0">
              <a:latin typeface="Aptos" panose="020B0004020202020204" pitchFamily="34" charset="0"/>
            </a:rPr>
            <a:t> </a:t>
          </a:r>
          <a:r>
            <a:rPr lang="en-US" sz="2000" b="1" dirty="0" err="1">
              <a:latin typeface="Aptos" panose="020B0004020202020204" pitchFamily="34" charset="0"/>
            </a:rPr>
            <a:t>kosechá</a:t>
          </a:r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Kurpanan di hende</a:t>
          </a:r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Kurpanan di animal</a:t>
          </a:r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Kurpa di pisk</a:t>
          </a:r>
          <a:r>
            <a:rPr lang="en-US" sz="2000" b="1" dirty="0">
              <a:latin typeface="Aptos" panose="020B0004020202020204" pitchFamily="34" charset="0"/>
            </a:rPr>
            <a:t>á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Kurpa di parha</a:t>
          </a:r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Kurpanan selestial </a:t>
          </a:r>
          <a:b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E gloria di e solo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E gloria di e luna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E gloria di e streanan</a:t>
          </a:r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Kada un, su propio gloria ( lustro)</a:t>
          </a:r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" sz="2000" b="1" dirty="0"/>
            <a:t>Dios ta duna kada mata e kurpa ku E kier.</a:t>
          </a:r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4" qsCatId="3D" csTypeId="urn:microsoft.com/office/officeart/2005/8/colors/colorful5#4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2800" b="1" dirty="0"/>
            <a:t>K</a:t>
          </a:r>
          <a:r>
            <a:rPr lang="en" sz="2800" b="1" dirty="0"/>
            <a:t>urpa aktual </a:t>
          </a:r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Korupto</a:t>
          </a: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800" b="1" dirty="0"/>
            <a:t>Kurpa resusit</a:t>
          </a:r>
          <a:r>
            <a:rPr lang="en-US" sz="2800" b="1" dirty="0">
              <a:latin typeface="Aptos" panose="020B0004020202020204" pitchFamily="34" charset="0"/>
            </a:rPr>
            <a:t>á</a:t>
          </a:r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Inkorupto</a:t>
          </a: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Desonrabel</a:t>
          </a: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Glorioso</a:t>
          </a: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ébil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(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suak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)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Poderoso</a:t>
          </a: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Spiritual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bg2">
                  <a:lumMod val="50000"/>
                </a:schemeClr>
              </a:solidFill>
            </a:rPr>
            <a:t>E resurekshon di Hesus</a:t>
          </a: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resurekshon tabata un evento hist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óriko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15:1-11)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3">
                  <a:lumMod val="50000"/>
                </a:schemeClr>
              </a:solidFill>
            </a:rPr>
            <a:t>E konsekuensianan di Hesus Su resurekshon </a:t>
          </a: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Kiko si Kristu no a lanta for di morto?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15:12-19)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Kiko ta garantis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resurekshon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15:20-34)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accent5">
                  <a:lumMod val="50000"/>
                </a:schemeClr>
              </a:solidFill>
            </a:rPr>
            <a:t>Nos resurekshon</a:t>
          </a: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 ki kurpa nos lo w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resusitá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15:35-49)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 tempu nos lo w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resusitá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Korintionan 15:50-58)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prediká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risibí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Unu ta persever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esaki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chemeClr val="tx1"/>
              </a:solidFill>
            </a:rPr>
            <a:t>Salbashon ta w</a:t>
          </a:r>
          <a:r>
            <a:rPr lang="en-US" sz="1800" b="1" kern="1200" dirty="0" err="1">
              <a:solidFill>
                <a:schemeClr val="tx1"/>
              </a:solidFill>
              <a:latin typeface="Aptos" panose="020B0004020202020204" pitchFamily="34" charset="0"/>
            </a:rPr>
            <a:t>òrdu</a:t>
          </a:r>
          <a:r>
            <a:rPr lang="en-US" sz="1800" b="1" kern="120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1800" b="1" kern="1200" dirty="0" err="1">
              <a:solidFill>
                <a:schemeClr val="tx1"/>
              </a:solidFill>
              <a:latin typeface="Aptos" panose="020B0004020202020204" pitchFamily="34" charset="0"/>
            </a:rPr>
            <a:t>lográ</a:t>
          </a:r>
          <a:r>
            <a:rPr lang="en-US" sz="1800" b="1" kern="120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endParaRPr lang="es-ES" sz="18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Kristu a muri pa nos pik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ánan</a:t>
          </a:r>
          <a:r>
            <a:rPr lang="en" sz="2000" b="1" kern="1200" dirty="0">
              <a:solidFill>
                <a:schemeClr val="tx1"/>
              </a:solidFill>
              <a:effectLst/>
            </a:rPr>
            <a:t> </a:t>
          </a: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Kristu a w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òrdu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derá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</a:t>
          </a: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Kristu a lanta atrobe riba e di tres dia 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solidFill>
                <a:srgbClr val="6B00B4"/>
              </a:solidFill>
            </a:rPr>
            <a:t>Pedro i e Diesdos nan</a:t>
          </a:r>
          <a:endParaRPr lang="es-ES" sz="18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Mas ku 500 rumannan 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Santiago i e ap</a:t>
          </a:r>
          <a:r>
            <a:rPr lang="en-US" sz="2000" b="1" kern="1200" dirty="0" err="1">
              <a:solidFill>
                <a:srgbClr val="6B00B4"/>
              </a:solidFill>
              <a:latin typeface="Aptos" panose="020B0004020202020204" pitchFamily="34" charset="0"/>
            </a:rPr>
            <a:t>òstelnan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rgbClr val="6B00B4"/>
              </a:solidFill>
            </a:rPr>
            <a:t>Pablo “ e abortivo ”</a:t>
          </a: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predikamentu di e evangelio ta bano [ bash</a:t>
          </a:r>
          <a:r>
            <a:rPr lang="en-US" sz="2000" b="1" kern="1200" dirty="0">
              <a:latin typeface="Aptos" panose="020B0004020202020204" pitchFamily="34" charset="0"/>
            </a:rPr>
            <a:t>í di </a:t>
          </a:r>
          <a:r>
            <a:rPr lang="en-US" sz="2000" b="1" kern="1200" dirty="0" err="1">
              <a:latin typeface="Aptos" panose="020B0004020202020204" pitchFamily="34" charset="0"/>
            </a:rPr>
            <a:t>nifikashon</a:t>
          </a:r>
          <a:r>
            <a:rPr lang="en" sz="2000" b="1" kern="1200" dirty="0"/>
            <a:t>] (1 Kor. 15:14a)</a:t>
          </a: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Nos fe ta bano [ bash</a:t>
          </a:r>
          <a:r>
            <a:rPr lang="en-US" sz="2000" b="1" kern="1200" dirty="0">
              <a:latin typeface="Aptos" panose="020B0004020202020204" pitchFamily="34" charset="0"/>
            </a:rPr>
            <a:t>í di </a:t>
          </a:r>
          <a:r>
            <a:rPr lang="en-US" sz="2000" b="1" kern="1200" dirty="0" err="1">
              <a:latin typeface="Aptos" panose="020B0004020202020204" pitchFamily="34" charset="0"/>
            </a:rPr>
            <a:t>nifikashon</a:t>
          </a:r>
          <a:r>
            <a:rPr lang="en" sz="2000" b="1" kern="1200" dirty="0"/>
            <a:t>] (1 Kor. 15:14b) [ in</a:t>
          </a:r>
          <a:r>
            <a:rPr lang="en-US" sz="2000" b="1" kern="1200" dirty="0">
              <a:latin typeface="Aptos" panose="020B0004020202020204" pitchFamily="34" charset="0"/>
            </a:rPr>
            <a:t>ú</a:t>
          </a:r>
          <a:r>
            <a:rPr lang="en" sz="2000" b="1" kern="1200" dirty="0"/>
            <a:t>til ] (1 Kor. 15:17a)</a:t>
          </a: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Nos ta testigunan falsu (1 Kor. 15:15)</a:t>
          </a: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Ainda nos ta den nos pik</a:t>
          </a:r>
          <a:r>
            <a:rPr lang="en-US" sz="2000" b="1" kern="1200" dirty="0" err="1">
              <a:latin typeface="Aptos" panose="020B0004020202020204" pitchFamily="34" charset="0"/>
            </a:rPr>
            <a:t>ánan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r>
            <a:rPr lang="en" sz="2000" b="1" kern="1200" dirty="0"/>
            <a:t>(1 Kor. 15:17b)</a:t>
          </a: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Esnan kende a muri nunka lo bolbe b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èk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na</a:t>
          </a:r>
          <a:r>
            <a:rPr lang="en-US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bida</a:t>
          </a:r>
          <a:r>
            <a:rPr lang="en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Korintionan 15:18)</a:t>
          </a: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Korintionan 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85191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Ta di balor pa predik</a:t>
          </a:r>
          <a:r>
            <a:rPr lang="en-US" sz="2000" b="1" kern="1200" dirty="0">
              <a:latin typeface="Aptos" panose="020B0004020202020204" pitchFamily="34" charset="0"/>
            </a:rPr>
            <a:t>á e </a:t>
          </a:r>
          <a:r>
            <a:rPr lang="en-US" sz="2000" b="1" kern="1200" dirty="0" err="1">
              <a:latin typeface="Aptos" panose="020B0004020202020204" pitchFamily="34" charset="0"/>
            </a:rPr>
            <a:t>evangelio</a:t>
          </a:r>
          <a:r>
            <a:rPr lang="en" sz="2000" b="1" kern="1200" dirty="0"/>
            <a:t>, asta si esaki ta envolv</a:t>
          </a:r>
          <a:r>
            <a:rPr lang="en-US" sz="2000" b="1" kern="1200" dirty="0">
              <a:latin typeface="Aptos" panose="020B0004020202020204" pitchFamily="34" charset="0"/>
            </a:rPr>
            <a:t>í </a:t>
          </a:r>
          <a:r>
            <a:rPr lang="en-US" sz="2000" b="1" kern="1200" dirty="0" err="1">
              <a:latin typeface="Aptos" panose="020B0004020202020204" pitchFamily="34" charset="0"/>
            </a:rPr>
            <a:t>sufrimentu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r>
            <a:rPr lang="en-US" sz="2000" b="1" kern="1200" dirty="0" err="1">
              <a:latin typeface="Aptos" panose="020B0004020202020204" pitchFamily="34" charset="0"/>
            </a:rPr>
            <a:t>òf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r>
            <a:rPr lang="en-US" sz="2000" b="1" kern="1200" dirty="0" err="1">
              <a:latin typeface="Aptos" panose="020B0004020202020204" pitchFamily="34" charset="0"/>
            </a:rPr>
            <a:t>peliger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2989037" y="185191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dirty="0"/>
            <a:t>1 Korintionan 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41943" y="196383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Ta di balor pa biba un bida konsistente ku prinsipionan b</a:t>
          </a:r>
          <a:r>
            <a:rPr lang="en-US" sz="2000" b="1" kern="1200" dirty="0" err="1">
              <a:latin typeface="Aptos" panose="020B0004020202020204" pitchFamily="34" charset="0"/>
            </a:rPr>
            <a:t>íbliko</a:t>
          </a:r>
          <a:r>
            <a:rPr lang="en" sz="2000" b="1" kern="1200" dirty="0"/>
            <a:t>.</a:t>
          </a:r>
          <a:endParaRPr lang="es-ES" sz="2000" kern="1200" dirty="0"/>
        </a:p>
      </dsp:txBody>
      <dsp:txXfrm>
        <a:off x="8641943" y="196383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Kurpanan di mata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15:35-38)</a:t>
          </a: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Un simia ta w</a:t>
          </a:r>
          <a:r>
            <a:rPr lang="en-US" sz="2000" b="1" kern="1200" dirty="0" err="1">
              <a:latin typeface="Aptos" panose="020B0004020202020204" pitchFamily="34" charset="0"/>
            </a:rPr>
            <a:t>òrdu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r>
            <a:rPr lang="en-US" sz="2000" b="1" kern="1200" dirty="0" err="1">
              <a:latin typeface="Aptos" panose="020B0004020202020204" pitchFamily="34" charset="0"/>
            </a:rPr>
            <a:t>sembrá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Un grano ta w</a:t>
          </a:r>
          <a:r>
            <a:rPr lang="en-US" sz="2000" b="1" kern="1200" dirty="0" err="1">
              <a:latin typeface="Aptos" panose="020B0004020202020204" pitchFamily="34" charset="0"/>
            </a:rPr>
            <a:t>òrdu</a:t>
          </a:r>
          <a:r>
            <a:rPr lang="en-US" sz="2000" b="1" kern="1200" dirty="0">
              <a:latin typeface="Aptos" panose="020B0004020202020204" pitchFamily="34" charset="0"/>
            </a:rPr>
            <a:t> </a:t>
          </a:r>
          <a:r>
            <a:rPr lang="en-US" sz="2000" b="1" kern="1200" dirty="0" err="1">
              <a:latin typeface="Aptos" panose="020B0004020202020204" pitchFamily="34" charset="0"/>
            </a:rPr>
            <a:t>kosechá</a:t>
          </a: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Dios ta duna kada mata e kurpa ku E kier.</a:t>
          </a:r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Kurpanan f</a:t>
          </a:r>
          <a:r>
            <a:rPr lang="en-U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+mn-ea"/>
              <a:cs typeface="+mn-cs"/>
            </a:rPr>
            <a:t>ísiko</a:t>
          </a: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b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Kor. 15:39)</a:t>
          </a: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Kurpanan di hende</a:t>
          </a:r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Kurpanan di animal</a:t>
          </a:r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Kurpa di pisk</a:t>
          </a:r>
          <a:r>
            <a:rPr lang="en-US" sz="2000" b="1" kern="1200" dirty="0">
              <a:latin typeface="Aptos" panose="020B0004020202020204" pitchFamily="34" charset="0"/>
            </a:rPr>
            <a:t>á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Kurpa di parha</a:t>
          </a:r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Kurpanan selestial </a:t>
          </a:r>
          <a:b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Kor. 15:40-41)</a:t>
          </a: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gloria di e solo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gloria di e luna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 gloria di e streanan</a:t>
          </a:r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Kada un, su propio gloria ( lustro)</a:t>
          </a:r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/>
            <a:t>K</a:t>
          </a:r>
          <a:r>
            <a:rPr lang="en" sz="2800" b="1" kern="1200" dirty="0"/>
            <a:t>urpa aktual </a:t>
          </a:r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Korupto</a:t>
          </a: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Desonrabel</a:t>
          </a: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ébil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(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suak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)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44812" y="3697714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Animal</a:t>
          </a:r>
        </a:p>
      </dsp:txBody>
      <dsp:txXfrm>
        <a:off x="264428" y="3717330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/>
            <a:t>Kurpa resusit</a:t>
          </a:r>
          <a:r>
            <a:rPr lang="en-US" sz="2800" b="1" kern="1200" dirty="0">
              <a:latin typeface="Aptos" panose="020B0004020202020204" pitchFamily="34" charset="0"/>
            </a:rPr>
            <a:t>á</a:t>
          </a: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Inkorupto</a:t>
          </a: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Glorioso</a:t>
          </a: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Poderoso</a:t>
          </a: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Spiritual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3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4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4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4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15/08/2026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bg2"/>
                </a:solidFill>
              </a:rPr>
              <a:t>E PODER DI KRISTU SU RESUREKSHON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271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8 pa Oug</a:t>
            </a:r>
            <a:r>
              <a:rPr lang="en-US" sz="1600" b="1" dirty="0" err="1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ùstùs</a:t>
            </a:r>
            <a:r>
              <a:rPr lang="en-US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en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22, 2026</a:t>
            </a: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KU KI KURPA NOS LO W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</a:rPr>
              <a:t>ÒRDU RESUSITÁ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Asina tambe e resurekshon di e mortonan ta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kurpa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sembrá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korupshon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e ta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lantá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inkorupshon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169719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Analogianan tokante di e kurpa resusit</a:t>
            </a:r>
            <a:r>
              <a:rPr lang="en-US" sz="2000" b="1" dirty="0">
                <a:latin typeface="Aptos" panose="020B0004020202020204" pitchFamily="34" charset="0"/>
              </a:rPr>
              <a:t>á</a:t>
            </a:r>
            <a:r>
              <a:rPr lang="en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marL="0" lv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" sz="2000" b="1" kern="1200" dirty="0">
                <a:solidFill>
                  <a:schemeClr val="tx1"/>
                </a:solidFill>
              </a:rPr>
              <a:t>Kiko ta e diferensia entre e kurpa presente i esun resusit</a:t>
            </a:r>
            <a:r>
              <a:rPr lang="en-US" sz="2000" b="1" kern="1200" dirty="0">
                <a:solidFill>
                  <a:schemeClr val="tx1"/>
                </a:solidFill>
                <a:latin typeface="Aptos" panose="020B0004020202020204" pitchFamily="34" charset="0"/>
              </a:rPr>
              <a:t>á</a:t>
            </a:r>
            <a:r>
              <a:rPr lang="en" sz="2000" b="1" kern="1200" dirty="0">
                <a:solidFill>
                  <a:schemeClr val="tx1"/>
                </a:solidFill>
              </a:rPr>
              <a:t>?</a:t>
            </a:r>
            <a:br>
              <a:rPr lang="en" sz="2000" b="1" kern="1200" dirty="0">
                <a:solidFill>
                  <a:schemeClr val="tx1"/>
                </a:solidFill>
              </a:rPr>
            </a:br>
            <a:r>
              <a:rPr lang="en" sz="2000" b="1" kern="1200" dirty="0">
                <a:solidFill>
                  <a:schemeClr val="tx1"/>
                </a:solidFill>
              </a:rPr>
              <a:t>(1 Kor.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494613" y="5156583"/>
            <a:ext cx="667612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Adam tabatin un kurpa terenal, e di dos Adam [Hesus] unu selestial. Den e resurekshon, nos kurpa lo w</a:t>
            </a:r>
            <a:r>
              <a:rPr lang="en-US" sz="2000" b="1" dirty="0" err="1">
                <a:latin typeface="Aptos" panose="020B0004020202020204" pitchFamily="34" charset="0"/>
              </a:rPr>
              <a:t>òrdu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transformá</a:t>
            </a:r>
            <a:r>
              <a:rPr lang="en-US" sz="2000" b="1" dirty="0">
                <a:latin typeface="Aptos" panose="020B0004020202020204" pitchFamily="34" charset="0"/>
              </a:rPr>
              <a:t> den e </a:t>
            </a:r>
            <a:r>
              <a:rPr lang="en-US" sz="2000" b="1" dirty="0" err="1">
                <a:latin typeface="Aptos" panose="020B0004020202020204" pitchFamily="34" charset="0"/>
              </a:rPr>
              <a:t>semehansa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Kristu</a:t>
            </a:r>
            <a:r>
              <a:rPr lang="en-US" sz="2000" b="1" dirty="0">
                <a:latin typeface="Aptos" panose="020B0004020202020204" pitchFamily="34" charset="0"/>
              </a:rPr>
              <a:t> Su </a:t>
            </a:r>
            <a:r>
              <a:rPr lang="en-US" sz="2000" b="1" dirty="0" err="1">
                <a:latin typeface="Aptos" panose="020B0004020202020204" pitchFamily="34" charset="0"/>
              </a:rPr>
              <a:t>kurpa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-US" sz="2000" b="1" dirty="0" err="1">
                <a:latin typeface="Aptos" panose="020B0004020202020204" pitchFamily="34" charset="0"/>
              </a:rPr>
              <a:t>esei</a:t>
            </a:r>
            <a:r>
              <a:rPr lang="en-US" sz="2000" b="1" dirty="0">
                <a:latin typeface="Aptos" panose="020B0004020202020204" pitchFamily="34" charset="0"/>
              </a:rPr>
              <a:t> ta, </a:t>
            </a:r>
            <a:r>
              <a:rPr lang="en-US" sz="2000" b="1" dirty="0" err="1">
                <a:latin typeface="Aptos" panose="020B0004020202020204" pitchFamily="34" charset="0"/>
              </a:rPr>
              <a:t>inkoruptibel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-US" sz="2000" b="1" dirty="0" err="1">
                <a:latin typeface="Aptos" panose="020B0004020202020204" pitchFamily="34" charset="0"/>
              </a:rPr>
              <a:t>glorioso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-US" sz="2000" b="1" dirty="0" err="1">
                <a:latin typeface="Aptos" panose="020B0004020202020204" pitchFamily="34" charset="0"/>
              </a:rPr>
              <a:t>poderoso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" sz="2000" b="1" dirty="0"/>
              <a:t>spiritual, selestial</a:t>
            </a:r>
            <a:br>
              <a:rPr lang="en" sz="2000" b="1" dirty="0"/>
            </a:br>
            <a:r>
              <a:rPr lang="en" sz="2000" b="1" dirty="0"/>
              <a:t>(1 Kor.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6104836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KU KI KURPA NOS LO W</a:t>
            </a:r>
            <a:r>
              <a:rPr lang="en-US" sz="4400" b="1" dirty="0">
                <a:ln/>
                <a:solidFill>
                  <a:schemeClr val="accent4">
                    <a:lumMod val="75000"/>
                  </a:schemeClr>
                </a:solidFill>
                <a:latin typeface="Aptos" panose="020B0004020202020204" pitchFamily="34" charset="0"/>
              </a:rPr>
              <a:t>ÒRDU RESUSITÁ</a:t>
            </a:r>
            <a:r>
              <a:rPr lang="en" sz="4400" b="1" dirty="0">
                <a:ln/>
                <a:solidFill>
                  <a:schemeClr val="accent4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Asina tambe e resurekshon di e mortonan. E kurpa ta w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òrdu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sembrá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korupshon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e ta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lantá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inkorupshon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1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Korintionan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KI TEMPU NOS LO W</a:t>
            </a:r>
            <a:r>
              <a:rPr lang="en-US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ptos" panose="020B0004020202020204" pitchFamily="34" charset="0"/>
              </a:rPr>
              <a:t>ÒRDU RESUSITÁ</a:t>
            </a:r>
            <a:r>
              <a:rPr lang="en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Mira, mi ta konta boso un misterio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Nos tur lo no muri,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pero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tur lo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transformá</a:t>
            </a:r>
            <a:r>
              <a:rPr lang="en-US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—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403501"/>
            <a:ext cx="8179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Prom</a:t>
            </a:r>
            <a:r>
              <a:rPr lang="en-US" sz="2000" b="1" dirty="0">
                <a:latin typeface="Aptos" panose="020B0004020202020204" pitchFamily="34" charset="0"/>
              </a:rPr>
              <a:t>é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determiná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tempu</a:t>
            </a:r>
            <a:r>
              <a:rPr lang="en-US" sz="2000" b="1" dirty="0">
                <a:latin typeface="Aptos" panose="020B0004020202020204" pitchFamily="34" charset="0"/>
              </a:rPr>
              <a:t> di e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i</a:t>
            </a:r>
            <a:r>
              <a:rPr lang="en" sz="2000" b="1" dirty="0"/>
              <a:t> loke lo sosod</a:t>
            </a:r>
            <a:r>
              <a:rPr lang="en-US" sz="2000" b="1" dirty="0">
                <a:latin typeface="Aptos" panose="020B0004020202020204" pitchFamily="34" charset="0"/>
              </a:rPr>
              <a:t>é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kurpanan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na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tempu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ei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" sz="2000" b="1" dirty="0"/>
              <a:t>Pablo ta deklar</a:t>
            </a:r>
            <a:r>
              <a:rPr lang="en-US" sz="2000" b="1" dirty="0">
                <a:latin typeface="Aptos" panose="020B0004020202020204" pitchFamily="34" charset="0"/>
              </a:rPr>
              <a:t>á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" sz="2000" b="1" dirty="0"/>
              <a:t> “ karni i sanger no por ered</a:t>
            </a:r>
            <a:r>
              <a:rPr lang="en-US" sz="2000" b="1" dirty="0">
                <a:latin typeface="Aptos" panose="020B0004020202020204" pitchFamily="34" charset="0"/>
              </a:rPr>
              <a:t>á e </a:t>
            </a:r>
            <a:r>
              <a:rPr lang="en-US" sz="2000" b="1" dirty="0" err="1">
                <a:latin typeface="Aptos" panose="020B0004020202020204" pitchFamily="34" charset="0"/>
              </a:rPr>
              <a:t>reino</a:t>
            </a:r>
            <a:r>
              <a:rPr lang="en-US" sz="2000" b="1" dirty="0">
                <a:latin typeface="Aptos" panose="020B0004020202020204" pitchFamily="34" charset="0"/>
              </a:rPr>
              <a:t> di Dios </a:t>
            </a:r>
            <a:r>
              <a:rPr lang="en" sz="2000" b="1" dirty="0"/>
              <a:t>” (1 Kor. 15:50). Esaki ta nifik</a:t>
            </a:r>
            <a:r>
              <a:rPr lang="en-US" sz="2000" b="1" dirty="0">
                <a:latin typeface="Aptos" panose="020B0004020202020204" pitchFamily="34" charset="0"/>
              </a:rPr>
              <a:t>á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-US" sz="2000" b="1" dirty="0">
                <a:latin typeface="Aptos" panose="020B0004020202020204" pitchFamily="34" charset="0"/>
              </a:rPr>
              <a:t> lo no tin un </a:t>
            </a:r>
            <a:r>
              <a:rPr lang="en-US" sz="2000" b="1" dirty="0" err="1">
                <a:latin typeface="Aptos" panose="020B0004020202020204" pitchFamily="34" charset="0"/>
              </a:rPr>
              <a:t>kurpa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físiko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despues</a:t>
            </a:r>
            <a:r>
              <a:rPr lang="en-US" sz="2000" b="1" dirty="0">
                <a:latin typeface="Aptos" panose="020B0004020202020204" pitchFamily="34" charset="0"/>
              </a:rPr>
              <a:t> di e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" sz="2000" b="1" dirty="0"/>
              <a:t>?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11413" y="4518898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Na e di Dos Binida, e kurpa korump</a:t>
            </a:r>
            <a:r>
              <a:rPr lang="en-US" sz="2000" b="1" dirty="0">
                <a:latin typeface="Aptos" panose="020B0004020202020204" pitchFamily="34" charset="0"/>
              </a:rPr>
              <a:t>í lo </a:t>
            </a:r>
            <a:r>
              <a:rPr lang="en-US" sz="2000" b="1" dirty="0" err="1">
                <a:latin typeface="Aptos" panose="020B0004020202020204" pitchFamily="34" charset="0"/>
              </a:rPr>
              <a:t>wòrdu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transformá</a:t>
            </a:r>
            <a:r>
              <a:rPr lang="en-US" sz="2000" b="1" dirty="0">
                <a:latin typeface="Aptos" panose="020B0004020202020204" pitchFamily="34" charset="0"/>
              </a:rPr>
              <a:t> den un </a:t>
            </a:r>
            <a:r>
              <a:rPr lang="en-US" sz="2000" b="1" dirty="0" err="1">
                <a:latin typeface="Aptos" panose="020B0004020202020204" pitchFamily="34" charset="0"/>
              </a:rPr>
              <a:t>kurpa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inkoruptibel, manera e kurpa ku kual Hesus a resusit</a:t>
            </a:r>
            <a:r>
              <a:rPr lang="en-US" sz="2000" b="1" dirty="0">
                <a:latin typeface="Aptos" panose="020B0004020202020204" pitchFamily="34" charset="0"/>
              </a:rPr>
              <a:t>á </a:t>
            </a:r>
            <a:r>
              <a:rPr lang="en" sz="2000" b="1" dirty="0"/>
              <a:t>(1 Kor. 15:51-55; Lukas  24:36-40).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857820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ekspreshon “ karni i sanger ” semper ta w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òrdu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huzá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un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sinónimo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pa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 persona ” (Mat. 16:17; Gal. 1:16; Efe. 6:12; Heb. 2:14). Pablo ta pintando un paral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èl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aki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habitantenan di e Tera = korupshon; habitantenan di Shelu = inkorupshon. Aki nos tin un kurpa ku ta putri i, p’esei, nos no por hib’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Shelu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534561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 esnan kende ta drumi den Hesus,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esaki lo sinti komo sifuera ta solamente un instante a pasa. Un segundo pas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nan 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sinti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e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friu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di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morto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,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awor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ya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kaba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nan ta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mira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Hesus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bini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Kor. 15:52).</a:t>
            </a: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720840"/>
            <a:ext cx="1182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 E resurekshon di Hesus tabata un muestra di e resurekshon final di tur ku ta drumi den Dje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kurpa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resusitá</a:t>
            </a:r>
            <a:r>
              <a:rPr lang="en-US" sz="2400" b="1" dirty="0">
                <a:latin typeface="Constantia" panose="02030602050306030303" pitchFamily="18" charset="0"/>
              </a:rPr>
              <a:t> di e Salbador, Su </a:t>
            </a:r>
            <a:r>
              <a:rPr lang="en-US" sz="2400" b="1" dirty="0" err="1">
                <a:latin typeface="Constantia" panose="02030602050306030303" pitchFamily="18" charset="0"/>
              </a:rPr>
              <a:t>komportashon</a:t>
            </a:r>
            <a:r>
              <a:rPr lang="en-US" sz="2400" b="1" dirty="0">
                <a:latin typeface="Constantia" panose="02030602050306030303" pitchFamily="18" charset="0"/>
              </a:rPr>
              <a:t>(</a:t>
            </a:r>
            <a:r>
              <a:rPr lang="en-US" sz="2400" b="1" dirty="0" err="1">
                <a:latin typeface="Constantia" panose="02030602050306030303" pitchFamily="18" charset="0"/>
              </a:rPr>
              <a:t>kondukta</a:t>
            </a:r>
            <a:r>
              <a:rPr lang="en-US" sz="2400" b="1" dirty="0">
                <a:latin typeface="Constantia" panose="02030602050306030303" pitchFamily="18" charset="0"/>
              </a:rPr>
              <a:t>), e </a:t>
            </a:r>
            <a:r>
              <a:rPr lang="en-US" sz="2400" b="1" dirty="0" err="1">
                <a:latin typeface="Constantia" panose="02030602050306030303" pitchFamily="18" charset="0"/>
              </a:rPr>
              <a:t>aksèntnan</a:t>
            </a:r>
            <a:r>
              <a:rPr lang="en-US" sz="2400" b="1" dirty="0">
                <a:latin typeface="Constantia" panose="02030602050306030303" pitchFamily="18" charset="0"/>
              </a:rPr>
              <a:t> di Su </a:t>
            </a:r>
            <a:r>
              <a:rPr lang="en-US" sz="2400" b="1" dirty="0" err="1">
                <a:latin typeface="Constantia" panose="02030602050306030303" pitchFamily="18" charset="0"/>
              </a:rPr>
              <a:t>manera</a:t>
            </a:r>
            <a:r>
              <a:rPr lang="en-US" sz="2400" b="1" dirty="0">
                <a:latin typeface="Constantia" panose="02030602050306030303" pitchFamily="18" charset="0"/>
              </a:rPr>
              <a:t> di </a:t>
            </a:r>
            <a:r>
              <a:rPr lang="en-US" sz="2400" b="1" dirty="0" err="1">
                <a:latin typeface="Constantia" panose="02030602050306030303" pitchFamily="18" charset="0"/>
              </a:rPr>
              <a:t>papia</a:t>
            </a:r>
            <a:r>
              <a:rPr lang="en-US" sz="2400" b="1" dirty="0">
                <a:latin typeface="Constantia" panose="02030602050306030303" pitchFamily="18" charset="0"/>
              </a:rPr>
              <a:t>(</a:t>
            </a:r>
            <a:r>
              <a:rPr lang="en-US" sz="2400" b="1" dirty="0" err="1">
                <a:latin typeface="Constantia" panose="02030602050306030303" pitchFamily="18" charset="0"/>
              </a:rPr>
              <a:t>dialekto</a:t>
            </a:r>
            <a:r>
              <a:rPr lang="en-US" sz="2400" b="1" dirty="0">
                <a:latin typeface="Constantia" panose="02030602050306030303" pitchFamily="18" charset="0"/>
              </a:rPr>
              <a:t>), tur tabata familiar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Su </a:t>
            </a:r>
            <a:r>
              <a:rPr lang="en-US" sz="2400" b="1" dirty="0" err="1">
                <a:latin typeface="Constantia" panose="02030602050306030303" pitchFamily="18" charset="0"/>
              </a:rPr>
              <a:t>siguidornan</a:t>
            </a:r>
            <a:r>
              <a:rPr lang="en-US" sz="2400" b="1" dirty="0">
                <a:latin typeface="Constantia" panose="02030602050306030303" pitchFamily="18" charset="0"/>
              </a:rPr>
              <a:t>. Di e </a:t>
            </a:r>
            <a:r>
              <a:rPr lang="en-US" sz="2400" b="1" dirty="0" err="1">
                <a:latin typeface="Constantia" panose="02030602050306030303" pitchFamily="18" charset="0"/>
              </a:rPr>
              <a:t>mesun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manera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esnan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</a:t>
            </a:r>
            <a:r>
              <a:rPr lang="en-US" sz="2400" b="1" dirty="0">
                <a:latin typeface="Constantia" panose="02030602050306030303" pitchFamily="18" charset="0"/>
              </a:rPr>
              <a:t> ta </a:t>
            </a:r>
            <a:r>
              <a:rPr lang="en-US" sz="2400" b="1" dirty="0" err="1">
                <a:latin typeface="Constantia" panose="02030602050306030303" pitchFamily="18" charset="0"/>
              </a:rPr>
              <a:t>drumi</a:t>
            </a:r>
            <a:r>
              <a:rPr lang="en-US" sz="2400" b="1" dirty="0">
                <a:latin typeface="Constantia" panose="02030602050306030303" pitchFamily="18" charset="0"/>
              </a:rPr>
              <a:t> den </a:t>
            </a:r>
            <a:r>
              <a:rPr lang="en-US" sz="2400" b="1" dirty="0" err="1">
                <a:latin typeface="Constantia" panose="02030602050306030303" pitchFamily="18" charset="0"/>
              </a:rPr>
              <a:t>Hesus</a:t>
            </a:r>
            <a:r>
              <a:rPr lang="en-US" sz="2400" b="1" dirty="0">
                <a:latin typeface="Constantia" panose="02030602050306030303" pitchFamily="18" charset="0"/>
              </a:rPr>
              <a:t> lo </a:t>
            </a:r>
            <a:r>
              <a:rPr lang="en-US" sz="2400" b="1" dirty="0" err="1">
                <a:latin typeface="Constantia" panose="02030602050306030303" pitchFamily="18" charset="0"/>
              </a:rPr>
              <a:t>lanta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atrobe</a:t>
            </a:r>
            <a:r>
              <a:rPr lang="en-US" sz="2400" b="1" dirty="0">
                <a:latin typeface="Constantia" panose="02030602050306030303" pitchFamily="18" charset="0"/>
              </a:rPr>
              <a:t>. Nos lo </a:t>
            </a:r>
            <a:r>
              <a:rPr lang="en-US" sz="2400" b="1" dirty="0" err="1">
                <a:latin typeface="Constantia" panose="02030602050306030303" pitchFamily="18" charset="0"/>
              </a:rPr>
              <a:t>konose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amigunan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meskos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disipelnan</a:t>
            </a:r>
            <a:r>
              <a:rPr lang="en-US" sz="2400" b="1" dirty="0">
                <a:latin typeface="Constantia" panose="02030602050306030303" pitchFamily="18" charset="0"/>
              </a:rPr>
              <a:t> a </a:t>
            </a:r>
            <a:r>
              <a:rPr lang="en-US" sz="2400" b="1" dirty="0" err="1">
                <a:latin typeface="Constantia" panose="02030602050306030303" pitchFamily="18" charset="0"/>
              </a:rPr>
              <a:t>konosé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Hesus</a:t>
            </a:r>
            <a:r>
              <a:rPr lang="en-US" sz="2400" b="1" dirty="0">
                <a:latin typeface="Constantia" panose="02030602050306030303" pitchFamily="18" charset="0"/>
              </a:rPr>
              <a:t>. </a:t>
            </a:r>
            <a:r>
              <a:rPr lang="en-US" sz="2400" b="1" dirty="0" err="1">
                <a:latin typeface="Constantia" panose="02030602050306030303" pitchFamily="18" charset="0"/>
              </a:rPr>
              <a:t>Ounke</a:t>
            </a:r>
            <a:r>
              <a:rPr lang="en-US" sz="2400" b="1" dirty="0">
                <a:latin typeface="Constantia" panose="02030602050306030303" pitchFamily="18" charset="0"/>
              </a:rPr>
              <a:t> nan lo </a:t>
            </a:r>
            <a:r>
              <a:rPr lang="en-US" sz="2400" b="1" dirty="0" err="1">
                <a:latin typeface="Constantia" panose="02030602050306030303" pitchFamily="18" charset="0"/>
              </a:rPr>
              <a:t>por</a:t>
            </a:r>
            <a:r>
              <a:rPr lang="en-US" sz="2400" b="1" dirty="0">
                <a:latin typeface="Constantia" panose="02030602050306030303" pitchFamily="18" charset="0"/>
              </a:rPr>
              <a:t> tabata </a:t>
            </a:r>
            <a:r>
              <a:rPr lang="en-US" sz="2400" b="1" dirty="0" err="1">
                <a:latin typeface="Constantia" panose="02030602050306030303" pitchFamily="18" charset="0"/>
              </a:rPr>
              <a:t>desformá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enfermo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òf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desfigurá</a:t>
            </a:r>
            <a:r>
              <a:rPr lang="en-US" sz="2400" b="1" dirty="0">
                <a:latin typeface="Constantia" panose="02030602050306030303" pitchFamily="18" charset="0"/>
              </a:rPr>
              <a:t> den e </a:t>
            </a:r>
            <a:r>
              <a:rPr lang="en-US" sz="2400" b="1" dirty="0" err="1">
                <a:latin typeface="Constantia" panose="02030602050306030303" pitchFamily="18" charset="0"/>
              </a:rPr>
              <a:t>bida</a:t>
            </a:r>
            <a:r>
              <a:rPr lang="en-US" sz="2400" b="1" dirty="0">
                <a:latin typeface="Constantia" panose="02030602050306030303" pitchFamily="18" charset="0"/>
              </a:rPr>
              <a:t> mortal </a:t>
            </a:r>
            <a:r>
              <a:rPr lang="en-US" sz="2400" b="1" dirty="0" err="1">
                <a:latin typeface="Constantia" panose="02030602050306030303" pitchFamily="18" charset="0"/>
              </a:rPr>
              <a:t>aki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tòg</a:t>
            </a:r>
            <a:r>
              <a:rPr lang="en-US" sz="2400" b="1" dirty="0">
                <a:latin typeface="Constantia" panose="02030602050306030303" pitchFamily="18" charset="0"/>
              </a:rPr>
              <a:t> den nan </a:t>
            </a:r>
            <a:r>
              <a:rPr lang="en-US" sz="2400" b="1" dirty="0" err="1">
                <a:latin typeface="Constantia" panose="02030602050306030303" pitchFamily="18" charset="0"/>
              </a:rPr>
              <a:t>kurpa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resusitá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 </a:t>
            </a:r>
            <a:r>
              <a:rPr lang="en-US" sz="2400" b="1" dirty="0" err="1">
                <a:latin typeface="Constantia" panose="02030602050306030303" pitchFamily="18" charset="0"/>
              </a:rPr>
              <a:t>glorifiká</a:t>
            </a:r>
            <a:r>
              <a:rPr lang="en-US" sz="2400" b="1" dirty="0">
                <a:latin typeface="Constantia" panose="02030602050306030303" pitchFamily="18" charset="0"/>
              </a:rPr>
              <a:t> nan </a:t>
            </a:r>
            <a:r>
              <a:rPr lang="en-US" sz="2400" b="1" dirty="0" err="1">
                <a:latin typeface="Constantia" panose="02030602050306030303" pitchFamily="18" charset="0"/>
              </a:rPr>
              <a:t>identidat</a:t>
            </a:r>
            <a:r>
              <a:rPr lang="en-US" sz="2400" b="1" dirty="0">
                <a:latin typeface="Constantia" panose="02030602050306030303" pitchFamily="18" charset="0"/>
              </a:rPr>
              <a:t> individual lo </a:t>
            </a:r>
            <a:r>
              <a:rPr lang="en-US" sz="2400" b="1" dirty="0" err="1">
                <a:latin typeface="Constantia" panose="02030602050306030303" pitchFamily="18" charset="0"/>
              </a:rPr>
              <a:t>wòrdu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preservá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perfektamente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nos</a:t>
            </a:r>
            <a:r>
              <a:rPr lang="en-US" sz="2400" b="1" dirty="0">
                <a:latin typeface="Constantia" panose="02030602050306030303" pitchFamily="18" charset="0"/>
              </a:rPr>
              <a:t> lo </a:t>
            </a:r>
            <a:r>
              <a:rPr lang="en-US" sz="2400" b="1" dirty="0" err="1">
                <a:latin typeface="Constantia" panose="02030602050306030303" pitchFamily="18" charset="0"/>
              </a:rPr>
              <a:t>rekonosé</a:t>
            </a:r>
            <a:r>
              <a:rPr lang="en-US" sz="2400" b="1" dirty="0">
                <a:latin typeface="Constantia" panose="02030602050306030303" pitchFamily="18" charset="0"/>
              </a:rPr>
              <a:t>, den e kara </a:t>
            </a:r>
            <a:r>
              <a:rPr lang="en-US" sz="2400" b="1" dirty="0" err="1">
                <a:latin typeface="Constantia" panose="02030602050306030303" pitchFamily="18" charset="0"/>
              </a:rPr>
              <a:t>radiante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lus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lombrando</a:t>
            </a:r>
            <a:r>
              <a:rPr lang="en-US" sz="2400" b="1" dirty="0">
                <a:latin typeface="Constantia" panose="02030602050306030303" pitchFamily="18" charset="0"/>
              </a:rPr>
              <a:t> for di e kara di </a:t>
            </a:r>
            <a:r>
              <a:rPr lang="en-US" sz="2400" b="1" dirty="0" err="1">
                <a:latin typeface="Constantia" panose="02030602050306030303" pitchFamily="18" charset="0"/>
              </a:rPr>
              <a:t>Hesus</a:t>
            </a:r>
            <a:r>
              <a:rPr lang="en-US" sz="2400" b="1" dirty="0">
                <a:latin typeface="Constantia" panose="02030602050306030303" pitchFamily="18" charset="0"/>
              </a:rPr>
              <a:t>, e </a:t>
            </a:r>
            <a:r>
              <a:rPr lang="en-US" sz="2400" b="1" dirty="0" err="1">
                <a:latin typeface="Constantia" panose="02030602050306030303" pitchFamily="18" charset="0"/>
              </a:rPr>
              <a:t>lineamentunan</a:t>
            </a:r>
            <a:r>
              <a:rPr lang="en-US" sz="2400" b="1" dirty="0">
                <a:latin typeface="Constantia" panose="02030602050306030303" pitchFamily="18" charset="0"/>
              </a:rPr>
              <a:t> di </a:t>
            </a:r>
            <a:r>
              <a:rPr lang="en-US" sz="2400" b="1" dirty="0" err="1">
                <a:latin typeface="Constantia" panose="02030602050306030303" pitchFamily="18" charset="0"/>
              </a:rPr>
              <a:t>esnan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nos</a:t>
            </a:r>
            <a:r>
              <a:rPr lang="en-US" sz="2400" b="1" dirty="0">
                <a:latin typeface="Constantia" panose="02030602050306030303" pitchFamily="18" charset="0"/>
              </a:rPr>
              <a:t> ta </a:t>
            </a:r>
            <a:r>
              <a:rPr lang="en-US" sz="2400" b="1" dirty="0" err="1">
                <a:latin typeface="Constantia" panose="02030602050306030303" pitchFamily="18" charset="0"/>
              </a:rPr>
              <a:t>stima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886805" y="669852"/>
            <a:ext cx="32063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The Faith I Live By, June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Y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si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Kristu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no 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wòrdu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lantá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e ora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ei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nos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predikamentu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ta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bano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i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boso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fe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tambe</a:t>
            </a:r>
            <a:r>
              <a:rPr lang="en-US" sz="2400" b="1" dirty="0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 ta </a:t>
            </a:r>
            <a:r>
              <a:rPr lang="en-US" sz="2400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bano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. . . Y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Kristu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no 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òrdu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lantá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boso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fe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 ta sin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balor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ainda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boso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ta den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boso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pik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</a:rPr>
              <a:t>ánan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Korintionan 15:14–17,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199455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105013"/>
            <a:ext cx="10015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Di akuerdo ku filosofia Griego — bas</a:t>
            </a:r>
            <a:r>
              <a:rPr lang="en-US" b="1" dirty="0">
                <a:latin typeface="Aptos" panose="020B0004020202020204" pitchFamily="34" charset="0"/>
              </a:rPr>
              <a:t>á </a:t>
            </a:r>
            <a:r>
              <a:rPr lang="en-US" b="1" dirty="0" err="1">
                <a:latin typeface="Aptos" panose="020B0004020202020204" pitchFamily="34" charset="0"/>
              </a:rPr>
              <a:t>riba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teorianan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" b="1" dirty="0"/>
              <a:t>Plat</a:t>
            </a:r>
            <a:r>
              <a:rPr lang="en-US" b="1" dirty="0">
                <a:latin typeface="Aptos" panose="020B0004020202020204" pitchFamily="34" charset="0"/>
              </a:rPr>
              <a:t>ó</a:t>
            </a:r>
            <a:r>
              <a:rPr lang="en" b="1" dirty="0"/>
              <a:t>niko — e kurpa,  esentialmente malu, ta djis(solamente) e prizon di un alma inmortal. Dunando e pensamentu aki, ki nifikashon e resurekshon di e kurpa tabata tin pa e Griegonan </a:t>
            </a:r>
            <a:r>
              <a:rPr lang="en-US" b="1" dirty="0" err="1">
                <a:latin typeface="Aptos" panose="020B0004020202020204" pitchFamily="34" charset="0"/>
              </a:rPr>
              <a:t>òf</a:t>
            </a:r>
            <a:r>
              <a:rPr lang="en-US" b="1" dirty="0">
                <a:latin typeface="Aptos" panose="020B0004020202020204" pitchFamily="34" charset="0"/>
              </a:rPr>
              <a:t> e </a:t>
            </a:r>
            <a:r>
              <a:rPr lang="en-US" b="1" dirty="0" err="1">
                <a:latin typeface="Aptos" panose="020B0004020202020204" pitchFamily="34" charset="0"/>
              </a:rPr>
              <a:t>Romanonan</a:t>
            </a:r>
            <a:r>
              <a:rPr lang="en" b="1" dirty="0"/>
              <a:t>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 e motibu aki, un sektor di e iglesia di Korinto a rechas</a:t>
            </a:r>
            <a:r>
              <a:rPr lang="en-US" sz="2000" b="1" dirty="0">
                <a:latin typeface="Aptos" panose="020B0004020202020204" pitchFamily="34" charset="0"/>
              </a:rPr>
              <a:t>á e </a:t>
            </a:r>
            <a:r>
              <a:rPr lang="en-US" sz="2000" b="1" dirty="0" err="1">
                <a:latin typeface="Aptos" panose="020B0004020202020204" pitchFamily="34" charset="0"/>
              </a:rPr>
              <a:t>eksistensia</a:t>
            </a:r>
            <a:r>
              <a:rPr lang="en-US" sz="2000" b="1" dirty="0">
                <a:latin typeface="Aptos" panose="020B0004020202020204" pitchFamily="34" charset="0"/>
              </a:rPr>
              <a:t> di e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-US" sz="2000" b="1" dirty="0">
                <a:latin typeface="Aptos" panose="020B0004020202020204" pitchFamily="34" charset="0"/>
              </a:rPr>
              <a:t>. </a:t>
            </a:r>
            <a:r>
              <a:rPr lang="en" sz="2000" b="1" dirty="0"/>
              <a:t>Pablo ta dirig</a:t>
            </a:r>
            <a:r>
              <a:rPr lang="en-US" sz="2000" b="1" dirty="0">
                <a:latin typeface="Aptos" panose="020B0004020202020204" pitchFamily="34" charset="0"/>
              </a:rPr>
              <a:t>í e </a:t>
            </a:r>
            <a:r>
              <a:rPr lang="en-US" sz="2000" b="1" dirty="0" err="1">
                <a:latin typeface="Aptos" panose="020B0004020202020204" pitchFamily="34" charset="0"/>
              </a:rPr>
              <a:t>asuntu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aki</a:t>
            </a:r>
            <a:r>
              <a:rPr lang="en-US" sz="2000" b="1" dirty="0">
                <a:latin typeface="Aptos" panose="020B0004020202020204" pitchFamily="34" charset="0"/>
              </a:rPr>
              <a:t> den </a:t>
            </a:r>
            <a:r>
              <a:rPr lang="en-US" sz="2000" b="1" dirty="0" err="1">
                <a:latin typeface="Aptos" panose="020B0004020202020204" pitchFamily="34" charset="0"/>
              </a:rPr>
              <a:t>kapítulo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diessinku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su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promé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karta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na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Korintonan</a:t>
            </a:r>
            <a:r>
              <a:rPr lang="en-US" sz="2000" b="1" dirty="0">
                <a:latin typeface="Aptos" panose="020B0004020202020204" pitchFamily="34" charset="0"/>
              </a:rPr>
              <a:t>. 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76463" y="2400598"/>
            <a:ext cx="6893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Esaki no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ta un asuntu di poko importansia.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Resurekshon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íntimamente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konektá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salbashon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Si no tin ningun resurekshon … di kiko e ta sirbi pa predik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evangelio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347941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E RESUREKSHON DI </a:t>
            </a: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HESUS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E RESUREKSHON TABATA UN EVENTO HIST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  <a:latin typeface="Aptos" panose="020B0004020202020204" pitchFamily="34" charset="0"/>
              </a:rPr>
              <a:t>Ó</a:t>
            </a:r>
            <a:r>
              <a:rPr lang="en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RIKO?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Pasombra mi a entreg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á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boso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promé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lugá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loke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tambe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risibi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muri pa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pikánan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segun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Skrituranan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El 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derá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El 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lanta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atrobe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di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tres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segun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Skrituranan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228599" y="1609514"/>
            <a:ext cx="8734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/>
              <a:t>Prom</a:t>
            </a:r>
            <a:r>
              <a:rPr lang="en-US" b="1" dirty="0">
                <a:latin typeface="Aptos" panose="020B0004020202020204" pitchFamily="34" charset="0"/>
              </a:rPr>
              <a:t>é di a </a:t>
            </a:r>
            <a:r>
              <a:rPr lang="en-US" b="1" dirty="0" err="1">
                <a:latin typeface="Aptos" panose="020B0004020202020204" pitchFamily="34" charset="0"/>
              </a:rPr>
              <a:t>dirigí</a:t>
            </a:r>
            <a:r>
              <a:rPr lang="en-US" b="1" dirty="0">
                <a:latin typeface="Aptos" panose="020B0004020202020204" pitchFamily="34" charset="0"/>
              </a:rPr>
              <a:t> palabra di e </a:t>
            </a:r>
            <a:r>
              <a:rPr lang="en-US" b="1" dirty="0" err="1">
                <a:latin typeface="Aptos" panose="020B0004020202020204" pitchFamily="34" charset="0"/>
              </a:rPr>
              <a:t>dudanan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ku</a:t>
            </a:r>
            <a:r>
              <a:rPr lang="en-US" b="1" dirty="0">
                <a:latin typeface="Aptos" panose="020B0004020202020204" pitchFamily="34" charset="0"/>
              </a:rPr>
              <a:t> e </a:t>
            </a:r>
            <a:r>
              <a:rPr lang="en-US" b="1" dirty="0" err="1">
                <a:latin typeface="Aptos" panose="020B0004020202020204" pitchFamily="34" charset="0"/>
              </a:rPr>
              <a:t>Korintonan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tabatin</a:t>
            </a:r>
            <a:r>
              <a:rPr lang="en-US" b="1" dirty="0">
                <a:latin typeface="Aptos" panose="020B0004020202020204" pitchFamily="34" charset="0"/>
              </a:rPr>
              <a:t> </a:t>
            </a:r>
            <a:r>
              <a:rPr lang="en-US" b="1" dirty="0" err="1">
                <a:latin typeface="Aptos" panose="020B0004020202020204" pitchFamily="34" charset="0"/>
              </a:rPr>
              <a:t>tokante</a:t>
            </a:r>
            <a:r>
              <a:rPr lang="en-US" b="1" dirty="0">
                <a:latin typeface="Aptos" panose="020B0004020202020204" pitchFamily="34" charset="0"/>
              </a:rPr>
              <a:t> di e </a:t>
            </a:r>
            <a:r>
              <a:rPr lang="en-US" b="1" dirty="0" err="1">
                <a:latin typeface="Aptos" panose="020B0004020202020204" pitchFamily="34" charset="0"/>
              </a:rPr>
              <a:t>resurekshon</a:t>
            </a:r>
            <a:r>
              <a:rPr lang="en" b="1" dirty="0"/>
              <a:t>, Pablo ta rek</a:t>
            </a:r>
            <a:r>
              <a:rPr lang="en-US" b="1" dirty="0" err="1">
                <a:latin typeface="Aptos" panose="020B0004020202020204" pitchFamily="34" charset="0"/>
              </a:rPr>
              <a:t>òrdá</a:t>
            </a:r>
            <a:r>
              <a:rPr lang="en-US" b="1" dirty="0">
                <a:latin typeface="Aptos" panose="020B0004020202020204" pitchFamily="34" charset="0"/>
              </a:rPr>
              <a:t> nan </a:t>
            </a:r>
            <a:r>
              <a:rPr lang="en-US" b="1" dirty="0" err="1">
                <a:latin typeface="Aptos" panose="020B0004020202020204" pitchFamily="34" charset="0"/>
              </a:rPr>
              <a:t>kon</a:t>
            </a:r>
            <a:r>
              <a:rPr lang="en-US" b="1" dirty="0">
                <a:latin typeface="Aptos" panose="020B0004020202020204" pitchFamily="34" charset="0"/>
              </a:rPr>
              <a:t> e </a:t>
            </a:r>
            <a:r>
              <a:rPr lang="en-US" b="1" dirty="0" err="1">
                <a:latin typeface="Aptos" panose="020B0004020202020204" pitchFamily="34" charset="0"/>
              </a:rPr>
              <a:t>evangelio</a:t>
            </a:r>
            <a:r>
              <a:rPr lang="en-US" b="1" dirty="0">
                <a:latin typeface="Aptos" panose="020B0004020202020204" pitchFamily="34" charset="0"/>
              </a:rPr>
              <a:t> ta </a:t>
            </a:r>
            <a:r>
              <a:rPr lang="en-US" b="1" dirty="0" err="1">
                <a:latin typeface="Aptos" panose="020B0004020202020204" pitchFamily="34" charset="0"/>
              </a:rPr>
              <a:t>funkshoná</a:t>
            </a:r>
            <a:r>
              <a:rPr lang="en" b="1" dirty="0"/>
              <a:t> (1 Kor. 15:1-2):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888266"/>
              </p:ext>
            </p:extLst>
          </p:nvPr>
        </p:nvGraphicFramePr>
        <p:xfrm>
          <a:off x="228597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Y kiko ta e evangelio ku ta w</a:t>
            </a:r>
            <a:r>
              <a:rPr lang="en-US" sz="2000" b="1" dirty="0" err="1">
                <a:latin typeface="Aptos" panose="020B0004020202020204" pitchFamily="34" charset="0"/>
              </a:rPr>
              <a:t>òrdu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prediká</a:t>
            </a:r>
            <a:r>
              <a:rPr lang="en" sz="2000" b="1" dirty="0"/>
              <a:t>? (1 Kor. 15:3-4)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2181829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Y kon nos ta sa ku e resurekshon tabata un evento hist</a:t>
            </a:r>
            <a:r>
              <a:rPr lang="en-US" sz="2000" b="1" dirty="0" err="1">
                <a:latin typeface="Aptos" panose="020B0004020202020204" pitchFamily="34" charset="0"/>
              </a:rPr>
              <a:t>óriko</a:t>
            </a:r>
            <a:r>
              <a:rPr lang="en" sz="2000" b="1" dirty="0"/>
              <a:t>? Ken a mira e Hesus resusit</a:t>
            </a:r>
            <a:r>
              <a:rPr lang="en-US" sz="2000" b="1" dirty="0">
                <a:latin typeface="Aptos" panose="020B0004020202020204" pitchFamily="34" charset="0"/>
              </a:rPr>
              <a:t>á</a:t>
            </a:r>
            <a:r>
              <a:rPr lang="en" sz="2000" b="1" dirty="0"/>
              <a:t>? (1 Kor.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3177793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Pablo ta hasi esaki kla ku e evangelio ta Dios Su trabou kumpl</a:t>
            </a:r>
            <a:r>
              <a:rPr lang="en-US" sz="2000" b="1" dirty="0">
                <a:latin typeface="Aptos" panose="020B0004020202020204" pitchFamily="34" charset="0"/>
              </a:rPr>
              <a:t>í “ </a:t>
            </a:r>
            <a:r>
              <a:rPr lang="en-US" sz="2000" b="1" dirty="0" err="1">
                <a:latin typeface="Aptos" panose="020B0004020202020204" pitchFamily="34" charset="0"/>
              </a:rPr>
              <a:t>segun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Skrituranan</a:t>
            </a:r>
            <a:r>
              <a:rPr lang="en" sz="2000" b="1" dirty="0"/>
              <a:t>.” Esei ta, esaki ta un plan preorden</a:t>
            </a:r>
            <a:r>
              <a:rPr lang="en-US" sz="2000" b="1" dirty="0">
                <a:latin typeface="Aptos" panose="020B0004020202020204" pitchFamily="34" charset="0"/>
              </a:rPr>
              <a:t>á den </a:t>
            </a:r>
            <a:r>
              <a:rPr lang="en-US" sz="2000" b="1" dirty="0" err="1">
                <a:latin typeface="Aptos" panose="020B0004020202020204" pitchFamily="34" charset="0"/>
              </a:rPr>
              <a:t>kual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-US" sz="2000" b="1" dirty="0">
                <a:latin typeface="Aptos" panose="020B0004020202020204" pitchFamily="34" charset="0"/>
              </a:rPr>
              <a:t> ta </a:t>
            </a:r>
            <a:r>
              <a:rPr lang="en-US" sz="2000" b="1" dirty="0" err="1">
                <a:latin typeface="Aptos" panose="020B0004020202020204" pitchFamily="34" charset="0"/>
              </a:rPr>
              <a:t>hunga</a:t>
            </a:r>
            <a:r>
              <a:rPr lang="en-US" sz="2000" b="1" dirty="0">
                <a:latin typeface="Aptos" panose="020B0004020202020204" pitchFamily="34" charset="0"/>
              </a:rPr>
              <a:t> un </a:t>
            </a:r>
            <a:r>
              <a:rPr lang="en-US" sz="2000" b="1" dirty="0" err="1">
                <a:latin typeface="Aptos" panose="020B0004020202020204" pitchFamily="34" charset="0"/>
              </a:rPr>
              <a:t>ròl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fundamental. Tin kualke hende ku tin algun duda? Laga nan puntra e testigunan kende ainda tabata bibu na e tempu ei!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94175" y="190100"/>
            <a:ext cx="6476332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" noProof="0" dirty="0">
                <a:solidFill>
                  <a:srgbClr val="207A3E"/>
                </a:solidFill>
              </a:rPr>
              <a:t>E KONSEKUENSIA-NAN  DI </a:t>
            </a:r>
            <a:r>
              <a:rPr lang="en" noProof="0" dirty="0">
                <a:solidFill>
                  <a:srgbClr val="00B0F0"/>
                </a:solidFill>
              </a:rPr>
              <a:t>HESUS SU RESUREKSHON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KIKO SI KRISTU NO A LANTA FOR DI MORTO?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Y si Kristu no a w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òrdu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lantá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e ora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predikamentu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bano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boso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tambe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bano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Nengando e posibilidat di e resurekshon ta krea un inkonsistensia ku e fe Kristian, pasombra “ si no tin ningun resurekshon di e morto, anto Kristu no a w</a:t>
            </a:r>
            <a:r>
              <a:rPr lang="en-US" sz="2000" b="1" dirty="0" err="1">
                <a:latin typeface="Aptos" panose="020B0004020202020204" pitchFamily="34" charset="0"/>
              </a:rPr>
              <a:t>òrdu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lantá</a:t>
            </a:r>
            <a:r>
              <a:rPr lang="en" sz="2000" b="1" dirty="0"/>
              <a:t>” (1 Korintionan 15:12-13). Y si Hesus no a lanta…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8569476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03715" y="4534287"/>
            <a:ext cx="68615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Sin e resurekshon, Hesus ta solamente un h</a:t>
            </a:r>
            <a:r>
              <a:rPr lang="en-US" sz="2000" b="1" dirty="0" err="1">
                <a:latin typeface="Aptos" panose="020B0004020202020204" pitchFamily="34" charset="0"/>
              </a:rPr>
              <a:t>òmber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hustu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matá</a:t>
            </a:r>
            <a:r>
              <a:rPr lang="en-US" sz="2000" b="1" dirty="0">
                <a:latin typeface="Aptos" panose="020B0004020202020204" pitchFamily="34" charset="0"/>
              </a:rPr>
              <a:t> sin un </a:t>
            </a:r>
            <a:r>
              <a:rPr lang="en-US" sz="2000" b="1" dirty="0" err="1">
                <a:latin typeface="Aptos" panose="020B0004020202020204" pitchFamily="34" charset="0"/>
              </a:rPr>
              <a:t>kousa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-US" sz="2000" b="1" dirty="0" err="1">
                <a:latin typeface="Aptos" panose="020B0004020202020204" pitchFamily="34" charset="0"/>
              </a:rPr>
              <a:t>pero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inkapas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salba</a:t>
            </a:r>
            <a:r>
              <a:rPr lang="en-US" sz="2000" b="1" dirty="0">
                <a:latin typeface="Aptos" panose="020B0004020202020204" pitchFamily="34" charset="0"/>
              </a:rPr>
              <a:t>. </a:t>
            </a:r>
            <a:r>
              <a:rPr lang="en" sz="2000" b="1" dirty="0"/>
              <a:t>“ Pero awor Kristu ta lant</a:t>
            </a:r>
            <a:r>
              <a:rPr lang="en-US" sz="2000" b="1" dirty="0">
                <a:latin typeface="Aptos" panose="020B0004020202020204" pitchFamily="34" charset="0"/>
              </a:rPr>
              <a:t>á for di </a:t>
            </a:r>
            <a:r>
              <a:rPr lang="en-US" sz="2000" b="1" dirty="0" err="1">
                <a:latin typeface="Aptos" panose="020B0004020202020204" pitchFamily="34" charset="0"/>
              </a:rPr>
              <a:t>morto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” (1 Korintionan 15:20a</a:t>
            </a:r>
            <a:r>
              <a:rPr lang="en" sz="1600" b="1" dirty="0"/>
              <a:t>) </a:t>
            </a:r>
            <a:r>
              <a:rPr lang="en" sz="2000" b="1" dirty="0"/>
              <a:t>. Nos tin un Salbador BIBU.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78073"/>
            <a:ext cx="6861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 motibu aki, e evangelio tin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sentido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asina nos fe ta; nos ta testigunan fiel; nos pik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ta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pordoná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i e morto den Kristu lo biba atrobe.</a:t>
            </a: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KIKO TA GARANTIS</a:t>
            </a:r>
            <a:r>
              <a:rPr 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ptos" panose="020B0004020202020204" pitchFamily="34" charset="0"/>
              </a:rPr>
              <a:t>Á E RESUREKSHON</a:t>
            </a:r>
            <a:r>
              <a:rPr lang="en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Pero awor Kristu a w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òrdu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lantá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for di 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mortonan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bira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promé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fruta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esnan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drumi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Korintionan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398025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E prom</a:t>
            </a:r>
            <a:r>
              <a:rPr lang="en-US" sz="2000" b="1" dirty="0">
                <a:latin typeface="Aptos" panose="020B0004020202020204" pitchFamily="34" charset="0"/>
              </a:rPr>
              <a:t>é echo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a </a:t>
            </a:r>
            <a:r>
              <a:rPr lang="en-US" sz="2000" b="1" dirty="0" err="1">
                <a:latin typeface="Aptos" panose="020B0004020202020204" pitchFamily="34" charset="0"/>
              </a:rPr>
              <a:t>wòrdu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garantisá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dor</a:t>
            </a:r>
            <a:r>
              <a:rPr lang="en-US" sz="2000" b="1" dirty="0">
                <a:latin typeface="Aptos" panose="020B0004020202020204" pitchFamily="34" charset="0"/>
              </a:rPr>
              <a:t> di e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Hesus</a:t>
            </a:r>
            <a:r>
              <a:rPr lang="en-US" sz="2000" b="1" dirty="0">
                <a:latin typeface="Aptos" panose="020B0004020202020204" pitchFamily="34" charset="0"/>
              </a:rPr>
              <a:t> ta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esnan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kende</a:t>
            </a:r>
            <a:r>
              <a:rPr lang="en-US" sz="2000" b="1" dirty="0">
                <a:latin typeface="Aptos" panose="020B0004020202020204" pitchFamily="34" charset="0"/>
              </a:rPr>
              <a:t> a </a:t>
            </a:r>
            <a:r>
              <a:rPr lang="en-US" sz="2000" b="1" dirty="0" err="1">
                <a:latin typeface="Aptos" panose="020B0004020202020204" pitchFamily="34" charset="0"/>
              </a:rPr>
              <a:t>aseptá</a:t>
            </a:r>
            <a:r>
              <a:rPr lang="en-US" sz="2000" b="1" dirty="0">
                <a:latin typeface="Aptos" panose="020B0004020202020204" pitchFamily="34" charset="0"/>
              </a:rPr>
              <a:t> e plan di </a:t>
            </a:r>
            <a:r>
              <a:rPr lang="en-US" sz="2000" b="1" dirty="0" err="1">
                <a:latin typeface="Aptos" panose="020B0004020202020204" pitchFamily="34" charset="0"/>
              </a:rPr>
              <a:t>salbashon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 – for di Adam te na e fin di e mundu – si nos muri, nos lo biba atrobe (1 Kor. 15:20-23).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4528037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439582"/>
            <a:ext cx="627321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Kiko lo sosod</a:t>
            </a:r>
            <a:r>
              <a:rPr lang="en-US" sz="2000" b="1" dirty="0">
                <a:latin typeface="Aptos" panose="020B0004020202020204" pitchFamily="34" charset="0"/>
              </a:rPr>
              <a:t>é </a:t>
            </a:r>
            <a:r>
              <a:rPr lang="en-US" sz="2000" b="1" dirty="0" err="1">
                <a:latin typeface="Aptos" panose="020B0004020202020204" pitchFamily="34" charset="0"/>
              </a:rPr>
              <a:t>despues</a:t>
            </a:r>
            <a:r>
              <a:rPr lang="en-US" sz="2000" b="1" dirty="0">
                <a:latin typeface="Aptos" panose="020B0004020202020204" pitchFamily="34" charset="0"/>
              </a:rPr>
              <a:t> di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resurekshon</a:t>
            </a:r>
            <a:r>
              <a:rPr lang="en" sz="2000" b="1" dirty="0"/>
              <a:t>? Dor di derota morto, Hesus lo a konkist</a:t>
            </a:r>
            <a:r>
              <a:rPr lang="en-US" sz="2000" b="1" dirty="0">
                <a:latin typeface="Aptos" panose="020B0004020202020204" pitchFamily="34" charset="0"/>
              </a:rPr>
              <a:t>á tur Su </a:t>
            </a:r>
            <a:r>
              <a:rPr lang="en-US" sz="2000" b="1" dirty="0" err="1">
                <a:latin typeface="Aptos" panose="020B0004020202020204" pitchFamily="34" charset="0"/>
              </a:rPr>
              <a:t>enemigunan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(1 Kor. 15:25-26). E ora ei, Hesus lo somet</a:t>
            </a:r>
            <a:r>
              <a:rPr lang="en-US" sz="2000" b="1" dirty="0">
                <a:latin typeface="Aptos" panose="020B0004020202020204" pitchFamily="34" charset="0"/>
              </a:rPr>
              <a:t>é tur kos </a:t>
            </a:r>
            <a:r>
              <a:rPr lang="en-US" sz="2000" b="1" dirty="0" err="1">
                <a:latin typeface="Aptos" panose="020B0004020202020204" pitchFamily="34" charset="0"/>
              </a:rPr>
              <a:t>na</a:t>
            </a:r>
            <a:r>
              <a:rPr lang="en-US" sz="2000" b="1" dirty="0">
                <a:latin typeface="Aptos" panose="020B0004020202020204" pitchFamily="34" charset="0"/>
              </a:rPr>
              <a:t> e Tata, </a:t>
            </a:r>
            <a:r>
              <a:rPr lang="en-US" sz="2000" b="1" dirty="0" err="1">
                <a:latin typeface="Aptos" panose="020B0004020202020204" pitchFamily="34" charset="0"/>
              </a:rPr>
              <a:t>asina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" sz="2000" b="1" dirty="0"/>
              <a:t>“ ku Dios lo por ta tur den tur ” (1 Kor. 15:24, 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4096691"/>
            <a:ext cx="62732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Den adition na e futuro garantianan aki,</a:t>
            </a:r>
            <a:r>
              <a:rPr kumimoji="0" lang="en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ta duna nos dos garantianan ku ta afekt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nos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bida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diario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52856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NOS RESUREKSHON</a:t>
            </a: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1729</Words>
  <Application>Microsoft Office PowerPoint</Application>
  <PresentationFormat>Panorámica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122</cp:revision>
  <dcterms:created xsi:type="dcterms:W3CDTF">2026-07-19T13:36:46Z</dcterms:created>
  <dcterms:modified xsi:type="dcterms:W3CDTF">2026-08-15T14:07:35Z</dcterms:modified>
</cp:coreProperties>
</file>