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2" d="100"/>
          <a:sy n="32" d="100"/>
        </p:scale>
        <p:origin x="96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konsuelo di Dios 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libra nos for di temor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rek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òrdá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e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tempunan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El a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yuda</a:t>
          </a:r>
          <a:r>
            <a: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E ta yuda nos soport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á 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aflikshon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E ta guia nos na madures spiritual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" sz="2000" b="1" dirty="0">
              <a:solidFill>
                <a:schemeClr val="tx1"/>
              </a:solidFill>
              <a:effectLst/>
            </a:rPr>
            <a:t>E ta enkurash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á 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nos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pa 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intersedé</a:t>
          </a:r>
          <a:r>
            <a:rPr lang="en-US" sz="2000" b="1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pa </a:t>
          </a:r>
          <a:r>
            <a:rPr lang="en-US" sz="2000" b="1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otronan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ta konsol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un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otro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manera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a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wòrdu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konsolá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dor</a:t>
          </a:r>
          <a:r>
            <a: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Dios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konsuelo di Dios 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libra nos for di temor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 ta rek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òrdá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e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tempunan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ku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El a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yuda</a:t>
          </a:r>
          <a:r>
            <a:rPr 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E ta yuda nos soport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á 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aflikshon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E ta guia nos na madures spiritual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1"/>
              </a:solidFill>
              <a:effectLst/>
            </a:rPr>
            <a:t>E ta enkurash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á 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nos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pa 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intersedé</a:t>
          </a:r>
          <a:r>
            <a:rPr lang="en-US" sz="2000" b="1" kern="1200" dirty="0">
              <a:solidFill>
                <a:schemeClr val="tx1"/>
              </a:solidFill>
              <a:effectLst/>
              <a:latin typeface="Aptos" panose="020B0004020202020204" pitchFamily="34" charset="0"/>
            </a:rPr>
            <a:t> pa </a:t>
          </a:r>
          <a:r>
            <a:rPr lang="en-US" sz="2000" b="1" kern="1200" dirty="0" err="1">
              <a:solidFill>
                <a:schemeClr val="tx1"/>
              </a:solidFill>
              <a:effectLst/>
              <a:latin typeface="Aptos" panose="020B0004020202020204" pitchFamily="34" charset="0"/>
            </a:rPr>
            <a:t>otronan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Nos ta konsol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á un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i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otro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manera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nos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a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wòrdu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konsolá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</a:t>
          </a:r>
          <a:r>
            <a:rPr lang="en-US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dor</a:t>
          </a:r>
          <a:r>
            <a:rPr lang="en-US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rPr>
            <a:t> di Dios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Efeso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24/08/2026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292662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GUI</a:t>
            </a:r>
            <a:r>
              <a:rPr lang="en-US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Á PA AMOR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479526" y="6419850"/>
            <a:ext cx="27124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è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9 pa Oug</a:t>
            </a:r>
            <a:r>
              <a:rPr lang="en-US" sz="1600" b="1" dirty="0" err="1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ùstùs</a:t>
            </a:r>
            <a:r>
              <a:rPr lang="en-US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</a:t>
            </a:r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Pasombra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for di den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hopi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aflikshon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angustia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kurason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mi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skirbi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hopi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ágrimanan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, no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hasi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bira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tristu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pero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por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sa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di e amor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mi tin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asina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abundantemente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pa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boso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Korintionan 2:4,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NKJV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Dios Su konsuelo den sufrimentu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Santidat i sinseridat den ministerio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Pa komport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  <a:latin typeface="Aptos" panose="020B0004020202020204" pitchFamily="34" charset="0"/>
              </a:rPr>
              <a:t>á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75A4"/>
                </a:highlight>
                <a:latin typeface="Aptos" panose="020B0004020202020204" pitchFamily="34" charset="0"/>
              </a:rPr>
              <a:t>ku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highlight>
                  <a:srgbClr val="0975A4"/>
                </a:highlight>
                <a:latin typeface="Aptos" panose="020B0004020202020204" pitchFamily="34" charset="0"/>
              </a:rPr>
              <a:t>sabiduria</a:t>
            </a:r>
            <a:r>
              <a:rPr lang="en-US" sz="2000" b="1" dirty="0">
                <a:solidFill>
                  <a:schemeClr val="bg1"/>
                </a:solidFill>
                <a:highlight>
                  <a:srgbClr val="0975A4"/>
                </a:highlight>
                <a:latin typeface="Aptos" panose="020B0004020202020204" pitchFamily="34" charset="0"/>
              </a:rPr>
              <a:t> </a:t>
            </a:r>
            <a:endParaRPr lang="en" sz="2000" b="1" dirty="0">
              <a:solidFill>
                <a:schemeClr val="bg1"/>
              </a:solidFill>
              <a:highlight>
                <a:srgbClr val="0975A4"/>
              </a:highlight>
            </a:endParaRP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Pordon i restorashon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E fragansia di Kristu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Segun ku nos ta investig</a:t>
            </a:r>
            <a:r>
              <a:rPr lang="en-US" sz="2000" b="1" dirty="0">
                <a:latin typeface="Aptos" panose="020B0004020202020204" pitchFamily="34" charset="0"/>
              </a:rPr>
              <a:t>á den e </a:t>
            </a:r>
            <a:r>
              <a:rPr lang="en-US" sz="2000" b="1" dirty="0" err="1">
                <a:latin typeface="Aptos" panose="020B0004020202020204" pitchFamily="34" charset="0"/>
              </a:rPr>
              <a:t>estudio</a:t>
            </a:r>
            <a:r>
              <a:rPr lang="en-US" sz="2000" b="1" dirty="0">
                <a:latin typeface="Aptos" panose="020B0004020202020204" pitchFamily="34" charset="0"/>
              </a:rPr>
              <a:t> di Pablo </a:t>
            </a:r>
            <a:r>
              <a:rPr lang="en-US" sz="2000" b="1" dirty="0" err="1">
                <a:latin typeface="Aptos" panose="020B0004020202020204" pitchFamily="34" charset="0"/>
              </a:rPr>
              <a:t>su</a:t>
            </a:r>
            <a:r>
              <a:rPr lang="en-US" sz="2000" b="1" dirty="0">
                <a:latin typeface="Aptos" panose="020B0004020202020204" pitchFamily="34" charset="0"/>
              </a:rPr>
              <a:t> di dos epistle(</a:t>
            </a:r>
            <a:r>
              <a:rPr lang="en-US" sz="2000" b="1" dirty="0" err="1">
                <a:latin typeface="Aptos" panose="020B0004020202020204" pitchFamily="34" charset="0"/>
              </a:rPr>
              <a:t>karta</a:t>
            </a:r>
            <a:r>
              <a:rPr lang="en-US" sz="2000" b="1" dirty="0">
                <a:latin typeface="Aptos" panose="020B0004020202020204" pitchFamily="34" charset="0"/>
              </a:rPr>
              <a:t>) </a:t>
            </a:r>
            <a:r>
              <a:rPr lang="en-US" sz="2000" b="1" dirty="0" err="1">
                <a:latin typeface="Aptos" panose="020B0004020202020204" pitchFamily="34" charset="0"/>
              </a:rPr>
              <a:t>na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Korintonan</a:t>
            </a:r>
            <a:r>
              <a:rPr lang="en-US" sz="2000" b="1" dirty="0">
                <a:latin typeface="Aptos" panose="020B0004020202020204" pitchFamily="34" charset="0"/>
              </a:rPr>
              <a:t>, </a:t>
            </a:r>
            <a:r>
              <a:rPr lang="en-US" sz="2000" b="1" dirty="0" err="1">
                <a:latin typeface="Aptos" panose="020B0004020202020204" pitchFamily="34" charset="0"/>
              </a:rPr>
              <a:t>nos</a:t>
            </a:r>
            <a:r>
              <a:rPr lang="en-US" sz="2000" b="1" dirty="0">
                <a:latin typeface="Aptos" panose="020B0004020202020204" pitchFamily="34" charset="0"/>
              </a:rPr>
              <a:t> ta </a:t>
            </a:r>
            <a:r>
              <a:rPr lang="en-US" sz="2000" b="1" dirty="0" err="1">
                <a:latin typeface="Aptos" panose="020B0004020202020204" pitchFamily="34" charset="0"/>
              </a:rPr>
              <a:t>opservá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ku</a:t>
            </a:r>
            <a:r>
              <a:rPr lang="en-US" sz="2000" b="1" dirty="0">
                <a:latin typeface="Aptos" panose="020B0004020202020204" pitchFamily="34" charset="0"/>
              </a:rPr>
              <a:t> e </a:t>
            </a:r>
            <a:r>
              <a:rPr lang="en-US" sz="2000" b="1" dirty="0" err="1">
                <a:latin typeface="Aptos" panose="020B0004020202020204" pitchFamily="34" charset="0"/>
              </a:rPr>
              <a:t>apòstel</a:t>
            </a:r>
            <a:r>
              <a:rPr lang="en-US" sz="2000" b="1" dirty="0">
                <a:latin typeface="Aptos" panose="020B0004020202020204" pitchFamily="34" charset="0"/>
              </a:rPr>
              <a:t> ta </a:t>
            </a:r>
            <a:r>
              <a:rPr lang="en-US" sz="2000" b="1" dirty="0" err="1">
                <a:latin typeface="Aptos" panose="020B0004020202020204" pitchFamily="34" charset="0"/>
              </a:rPr>
              <a:t>masha</a:t>
            </a:r>
            <a:r>
              <a:rPr lang="en-US" sz="2000" b="1" dirty="0">
                <a:latin typeface="Aptos" panose="020B0004020202020204" pitchFamily="34" charset="0"/>
              </a:rPr>
              <a:t> </a:t>
            </a:r>
            <a:r>
              <a:rPr lang="en-US" sz="2000" b="1" dirty="0" err="1">
                <a:latin typeface="Aptos" panose="020B0004020202020204" pitchFamily="34" charset="0"/>
              </a:rPr>
              <a:t>interesá</a:t>
            </a:r>
            <a:r>
              <a:rPr lang="en-US" sz="2000" b="1" dirty="0">
                <a:latin typeface="Aptos" panose="020B0004020202020204" pitchFamily="34" charset="0"/>
              </a:rPr>
              <a:t> den e </a:t>
            </a:r>
            <a:r>
              <a:rPr lang="en-US" sz="2000" b="1" dirty="0" err="1">
                <a:latin typeface="Aptos" panose="020B0004020202020204" pitchFamily="34" charset="0"/>
              </a:rPr>
              <a:t>bienestar</a:t>
            </a:r>
            <a:r>
              <a:rPr lang="en-US" sz="2000" b="1" dirty="0">
                <a:latin typeface="Aptos" panose="020B0004020202020204" pitchFamily="34" charset="0"/>
              </a:rPr>
              <a:t> di e </a:t>
            </a:r>
            <a:r>
              <a:rPr lang="en-US" sz="2000" b="1" dirty="0" err="1">
                <a:latin typeface="Aptos" panose="020B0004020202020204" pitchFamily="34" charset="0"/>
              </a:rPr>
              <a:t>iglesia</a:t>
            </a:r>
            <a:r>
              <a:rPr lang="en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Pablo ta prepar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</a:t>
            </a:r>
            <a:r>
              <a:rPr lang="en-US" sz="2000" b="1" dirty="0">
                <a:solidFill>
                  <a:prstClr val="black"/>
                </a:solidFill>
                <a:latin typeface="Aptos" panose="020B0004020202020204" pitchFamily="34" charset="0"/>
              </a:rPr>
              <a:t> e Iglesia pa </a:t>
            </a:r>
            <a:r>
              <a:rPr lang="en-US" sz="2000" b="1" dirty="0" err="1">
                <a:solidFill>
                  <a:prstClr val="black"/>
                </a:solidFill>
                <a:latin typeface="Aptos" panose="020B0004020202020204" pitchFamily="34" charset="0"/>
              </a:rPr>
              <a:t>enfrentá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 difikultatnan aki, tantu interno i eksterno, i ta si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ña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nan pa forma un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kurpa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uní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den amor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generoso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For di e konseho aki awe nos por si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ña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pa ta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 e </a:t>
            </a:r>
            <a:r>
              <a:rPr lang="en-US" sz="2000" b="1" dirty="0">
                <a:solidFill>
                  <a:prstClr val="black"/>
                </a:solidFill>
              </a:rPr>
              <a:t>aroma </a:t>
            </a:r>
            <a:r>
              <a:rPr lang="en-US" sz="2000" b="1" dirty="0" err="1">
                <a:solidFill>
                  <a:prstClr val="black"/>
                </a:solidFill>
              </a:rPr>
              <a:t>guiando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bida</a:t>
            </a:r>
            <a:r>
              <a:rPr lang="en-US" sz="2000" b="1" dirty="0">
                <a:solidFill>
                  <a:prstClr val="black"/>
                </a:solidFill>
              </a:rPr>
              <a:t> 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Kor.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160610"/>
            <a:ext cx="66198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Ounke nunka tabata fasil pa sigui Dios Su kamindanan den e mundu aki yen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piká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den e prom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siglo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deklarando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bo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mes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un Kristian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por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involví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difikultatnan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serio.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DIOS SU KONSUELO DEN SUFRIMENTU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kende ta konsol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á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den tur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tribulashon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pa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asina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lo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por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kapas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pa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konsolá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esnan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kende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den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kualke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tròbel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problema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),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e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konsuelo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kual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nos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mes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konsolá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dor</a:t>
            </a:r>
            <a:r>
              <a:rPr lang="en-US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Dios </a:t>
            </a:r>
            <a:r>
              <a:rPr lang="en" sz="16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(2 Korintionan 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Dos Korintionan ta e karta(ep</a:t>
            </a:r>
            <a:r>
              <a:rPr lang="pap-029" sz="2000" b="1" dirty="0">
                <a:latin typeface="Aptos" panose="020B0004020202020204" pitchFamily="34" charset="0"/>
              </a:rPr>
              <a:t>ístel) den kual Pablo ta papia hopi ekstensivamente tokante konsuelo. E Iglesia tabata pasando dor un tempu difisil, i</a:t>
            </a:r>
            <a:r>
              <a:rPr lang="pap-029" sz="2000" b="1" dirty="0"/>
              <a:t> Pablo su karta anterior a hundi nan den un estado di tristesa</a:t>
            </a:r>
            <a:r>
              <a:rPr lang="en" sz="2000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896539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mes a pasa dor di tempunan ora ku su propio bida tabata na r</a:t>
            </a:r>
            <a:r>
              <a:rPr lang="pap-029" sz="2000" b="1" dirty="0">
                <a:latin typeface="Aptos" panose="020B0004020202020204" pitchFamily="34" charset="0"/>
              </a:rPr>
              <a:t>ísiko i</a:t>
            </a:r>
            <a:r>
              <a:rPr lang="pap-029" sz="2000" b="1" dirty="0"/>
              <a:t> el a bira deskurash</a:t>
            </a:r>
            <a:r>
              <a:rPr lang="pap-029" sz="2000" b="1" dirty="0">
                <a:latin typeface="Constantia" panose="02030602050306030303" pitchFamily="18" charset="0"/>
              </a:rPr>
              <a:t>á </a:t>
            </a:r>
            <a:r>
              <a:rPr lang="pap-029" sz="2000" b="1" dirty="0"/>
              <a:t> (2 Kor. 1:8-10). Pero Dios a konsol’</a:t>
            </a:r>
            <a:r>
              <a:rPr lang="pap-029" sz="2000" b="1" dirty="0">
                <a:latin typeface="Aptos" panose="020B0004020202020204" pitchFamily="34" charset="0"/>
              </a:rPr>
              <a:t>é</a:t>
            </a:r>
            <a:r>
              <a:rPr lang="pap-029" sz="2000" b="1" dirty="0"/>
              <a:t>, i awor </a:t>
            </a:r>
            <a:r>
              <a:rPr lang="pap-029" sz="2000" b="1" dirty="0">
                <a:latin typeface="Aptos" panose="020B0004020202020204" pitchFamily="34" charset="0"/>
              </a:rPr>
              <a:t>é ta transmití e konsuelo ei na e iglesia</a:t>
            </a:r>
            <a:r>
              <a:rPr lang="pap-029" sz="2000" b="1" dirty="0"/>
              <a:t> </a:t>
            </a:r>
            <a:br>
              <a:rPr lang="pap-029" sz="2000" b="1" dirty="0"/>
            </a:br>
            <a:r>
              <a:rPr lang="pap-029" sz="2000" b="1" dirty="0"/>
              <a:t>(2 Kor</a:t>
            </a:r>
            <a:r>
              <a:rPr lang="en" sz="2000" b="1" dirty="0"/>
              <a:t>.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615183"/>
            <a:ext cx="72124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Pero e tristesa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ei tabata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 santu,” guiando na repentimentu 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Kor. 7:10). Asina ei Pablo no kier pa e tristesa ei poder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di nan,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pero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mas bien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nan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wòrdu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konsolá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</a:rPr>
              <a:t>SANTIDAT I SINSERIDAT DEN MINISTERIO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 Awor esaki ta nos orguyo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: Nos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konsenshi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testifik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á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nos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komportá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nos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mes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 den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mundu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Aptos" panose="020B0004020202020204" pitchFamily="34" charset="0"/>
              </a:rPr>
              <a:t>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speshalmente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den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nos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relashonnan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boso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integridat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sinseridat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santu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 Nos 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hasi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asina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no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dependiendo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riba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sabiduria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mundano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pero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riba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Dios Su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grasia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Korintionan 1:12 </a:t>
            </a:r>
            <a:r>
              <a:rPr lang="en" sz="11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NIV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Algun hende a despresi</a:t>
            </a:r>
            <a:r>
              <a:rPr lang="pap-029" sz="2000" b="1" dirty="0">
                <a:latin typeface="Aptos" panose="020B0004020202020204" pitchFamily="34" charset="0"/>
              </a:rPr>
              <a:t>á Pablo, akusando é di ta debil i</a:t>
            </a:r>
            <a:r>
              <a:rPr lang="pap-029" sz="2000" b="1" dirty="0"/>
              <a:t> indesiso (2 Kor. 10:10). Pa e motibu aki, i asina ku su konseho lo w</a:t>
            </a:r>
            <a:r>
              <a:rPr lang="pap-029" sz="2000" b="1" dirty="0">
                <a:latin typeface="Aptos" panose="020B0004020202020204" pitchFamily="34" charset="0"/>
              </a:rPr>
              <a:t>òrdu risibí i aseptá, tabata nesesario pa e apòstel defendé su mes kontra di tal akusashonnan</a:t>
            </a:r>
            <a:r>
              <a:rPr lang="pap-029" sz="2000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E i su sosionan por bisa ku konfiansa ku su kondukta tabata santu i sinsero [puru], tantu den e iglesia i paf</a:t>
            </a:r>
            <a:r>
              <a:rPr lang="pap-029" sz="2000" b="1" dirty="0">
                <a:latin typeface="Aptos" panose="020B0004020202020204" pitchFamily="34" charset="0"/>
              </a:rPr>
              <a:t>ó di esaki</a:t>
            </a:r>
            <a:r>
              <a:rPr lang="pap-029" sz="2000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3187" y="4360604"/>
            <a:ext cx="475881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Pa e motibu aki, Pablo su skirbimentunan tabata liber di intenshonnan skond</a:t>
            </a:r>
            <a:r>
              <a:rPr lang="pap-029" sz="2000" b="1" dirty="0">
                <a:latin typeface="Aptos" panose="020B0004020202020204" pitchFamily="34" charset="0"/>
              </a:rPr>
              <a:t>í. El a spera ku e kartanan aki lo wòrdu lesá i</a:t>
            </a:r>
            <a:r>
              <a:rPr lang="pap-029" sz="2000" b="1" dirty="0"/>
              <a:t> komprend</a:t>
            </a:r>
            <a:r>
              <a:rPr lang="pap-029" sz="2000" b="1" dirty="0">
                <a:latin typeface="Aptos" panose="020B0004020202020204" pitchFamily="34" charset="0"/>
              </a:rPr>
              <a:t>é den e konteksto ei di santidat i</a:t>
            </a:r>
            <a:r>
              <a:rPr lang="pap-029" sz="2000" b="1" dirty="0"/>
              <a:t> sinseridat — esei ta, skirb</a:t>
            </a:r>
            <a:r>
              <a:rPr lang="pap-029" sz="2000" b="1" dirty="0">
                <a:latin typeface="Aptos" panose="020B0004020202020204" pitchFamily="34" charset="0"/>
              </a:rPr>
              <a:t>í dor di amor pa nan i</a:t>
            </a:r>
            <a:r>
              <a:rPr lang="pap-029" sz="2000" b="1" dirty="0"/>
              <a:t> buskando solamente nan bienestar (2 Kor.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Komo un hende, el a konsider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á su mes insignifikante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(Efe. 3:8). Pero, pa e grasia di Dios,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por gaba di tin </a:t>
            </a:r>
            <a:r>
              <a:rPr lang="pap-029" sz="2000" b="1" dirty="0">
                <a:solidFill>
                  <a:prstClr val="black"/>
                </a:solidFill>
                <a:latin typeface="Aptos" panose="020B0004020202020204" pitchFamily="34" charset="0"/>
              </a:rPr>
              <a:t>un konsenshi kla </a:t>
            </a:r>
            <a:r>
              <a:rPr kumimoji="0" lang="pap-029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(2 Kor.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PA KOMPORT</a:t>
            </a:r>
            <a:r>
              <a:rPr lang="en-US" sz="36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  <a:latin typeface="Aptos" panose="020B0004020202020204" pitchFamily="34" charset="0"/>
              </a:rPr>
              <a:t>Á KU SABIDURIA</a:t>
            </a:r>
            <a:endParaRPr lang="en" sz="3600" b="1" dirty="0">
              <a:ln w="6600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1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 Mi ta yama Dios komo mi testigu — i mi a staka(pèncha) mi bida riba esaki — ku esaki tabata pa por spar boso ku mi no a bini bèk na Korinto ” </a:t>
            </a:r>
            <a:r>
              <a:rPr lang="pap-029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Korintionan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Den su prom</a:t>
            </a:r>
            <a:r>
              <a:rPr lang="pap-029" sz="2000" b="1" dirty="0">
                <a:latin typeface="Aptos" panose="020B0004020202020204" pitchFamily="34" charset="0"/>
              </a:rPr>
              <a:t>é karta, Pablo a informá e Korintionan di e ruta ku el a plania pa tuma</a:t>
            </a:r>
            <a:r>
              <a:rPr lang="pap-029" sz="2000" b="1" dirty="0"/>
              <a:t> (1 Kor.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7121389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Den un karta mas despues (perd</a:t>
            </a:r>
            <a:r>
              <a:rPr lang="pap-029" sz="2000" b="1" dirty="0">
                <a:latin typeface="Aptos" panose="020B0004020202020204" pitchFamily="34" charset="0"/>
              </a:rPr>
              <a:t>í</a:t>
            </a:r>
            <a:r>
              <a:rPr lang="pap-029" sz="2000" b="1" dirty="0"/>
              <a:t>, 2 Kor. 7:8) el a inform</a:t>
            </a:r>
            <a:r>
              <a:rPr lang="pap-029" sz="2000" b="1" dirty="0">
                <a:latin typeface="Aptos" panose="020B0004020202020204" pitchFamily="34" charset="0"/>
              </a:rPr>
              <a:t>á nan ku é lo bishitá nan dos bia</a:t>
            </a:r>
            <a:r>
              <a:rPr lang="pap-029" sz="2000" b="1" dirty="0"/>
              <a:t> (</a:t>
            </a:r>
            <a:r>
              <a:rPr lang="en" sz="2000" b="1" dirty="0"/>
              <a:t>2 Kor. 1:15-16):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9807930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011289"/>
            <a:ext cx="66770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Sinembargo, el a kambia su plannan i a disid</a:t>
            </a:r>
            <a:r>
              <a:rPr lang="pap-029" sz="2000" b="1" dirty="0">
                <a:latin typeface="Aptos" panose="020B0004020202020204" pitchFamily="34" charset="0"/>
              </a:rPr>
              <a:t>í pa no hasi e promé bishita ei </a:t>
            </a:r>
            <a:r>
              <a:rPr lang="pap-029" sz="2000" b="1" dirty="0"/>
              <a:t>(2 Kor. 1:23). E kambionan aki a guia algun pa kritik’</a:t>
            </a:r>
            <a:r>
              <a:rPr lang="pap-029" sz="2000" b="1" dirty="0">
                <a:latin typeface="Aptos" panose="020B0004020202020204" pitchFamily="34" charset="0"/>
              </a:rPr>
              <a:t>é di ta instabil i</a:t>
            </a:r>
            <a:r>
              <a:rPr lang="pap-029" sz="2000" b="1" dirty="0"/>
              <a:t> basilando. Pakiko el a kambia su mente?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23798"/>
            <a:ext cx="70494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Pablo su presensia na Korinto tabata parse nesesario pa motibu di e problemanan einan. Pero e oposishon ku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lo kontra kune a impliká un konfrontashon ku é kier a evitá, pa motibu di e gran amor ku e tabatin pa nan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(2 Kor.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PORDON I RESTORASHON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ap-029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 Ken ku boso pordoná, ami tambe ta pordoná. Y loke mi a pordoná — si tabatin algu pa pordoná — mi a pordoná den e bista di Kristu pa boso motibu ” </a:t>
            </a:r>
            <a:r>
              <a:rPr lang="pap-029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Korintionan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1900" b="1" dirty="0"/>
              <a:t>Mientras ku Pablo tabata riba su kaminda pa Troas, Tito a bai na Korinto. For di Troas, Pablo a bai na Masedonia. Pero </a:t>
            </a:r>
            <a:r>
              <a:rPr lang="pap-029" sz="1900" b="1" dirty="0">
                <a:latin typeface="Aptos" panose="020B0004020202020204" pitchFamily="34" charset="0"/>
              </a:rPr>
              <a:t>é tabata grandemente ansha(aflihí) pasombra Tito no a top’é na Troas pa dun’é notisia tokante di e Iglesia na Korinto</a:t>
            </a:r>
            <a:r>
              <a:rPr lang="pap-029" sz="1900" b="1" dirty="0"/>
              <a:t> (2 Kor. 2:12-13).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745710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Un di e asuntunan ku nan mester a resolv</a:t>
            </a:r>
            <a:r>
              <a:rPr lang="pap-029" sz="2000" b="1" dirty="0">
                <a:latin typeface="Aptos" panose="020B0004020202020204" pitchFamily="34" charset="0"/>
              </a:rPr>
              <a:t>é tabata konserní disiplina di iglesia. Obedesiendo e apòstel</a:t>
            </a:r>
            <a:r>
              <a:rPr lang="pap-029" sz="2000" b="1" dirty="0"/>
              <a:t>, e partido ofensor a w</a:t>
            </a:r>
            <a:r>
              <a:rPr lang="pap-029" sz="2000" b="1" dirty="0">
                <a:latin typeface="Aptos" panose="020B0004020202020204" pitchFamily="34" charset="0"/>
              </a:rPr>
              <a:t>òrdu reprendé, i</a:t>
            </a:r>
            <a:r>
              <a:rPr lang="pap-029" sz="2000" b="1" dirty="0"/>
              <a:t>  nan a asept</a:t>
            </a:r>
            <a:r>
              <a:rPr lang="pap-029" sz="2000" b="1" dirty="0">
                <a:latin typeface="Aptos" panose="020B0004020202020204" pitchFamily="34" charset="0"/>
              </a:rPr>
              <a:t>á e reprenshon(skual)</a:t>
            </a:r>
            <a:r>
              <a:rPr lang="pap-029" sz="2000" b="1" dirty="0"/>
              <a:t>. Awor, Pablo a pidi nan pa tuma e siguiente paso: pordon i restorashon</a:t>
            </a:r>
            <a:br>
              <a:rPr lang="pap-029" sz="2000" b="1" dirty="0"/>
            </a:br>
            <a:r>
              <a:rPr lang="pap-029" sz="2000" b="1" dirty="0"/>
              <a:t>(2 Kor.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Djis</a:t>
            </a:r>
            <a:r>
              <a:rPr kumimoji="0" lang="pap-029" sz="2000" b="1" i="0" u="none" strike="noStrike" kern="1200" cap="none" spc="0" normalizeH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despues, Tito finlmente a topa Pablo na Masedonia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El a bis’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</a:rPr>
              <a:t>é kon e iglesia a reakshoná masha faborabel na e apòstel su spiertamentunan </a:t>
            </a:r>
            <a:r>
              <a:rPr kumimoji="0" lang="pap-029" sz="20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(2 Kor.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FRAGANSIA DI KRISTU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 Pasombra nos ta pa Dios e holo dushi(fragansia) di Kristu 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meimei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esnan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wòrdu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salbá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meimei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esnan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peresé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Korintionan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Komentando riba kon Dios “ a habri un porta ” pa e vangelio w</a:t>
            </a:r>
            <a:r>
              <a:rPr lang="pap-029" sz="2000" b="1" dirty="0">
                <a:latin typeface="Aptos" panose="020B0004020202020204" pitchFamily="34" charset="0"/>
              </a:rPr>
              <a:t>òrdu prediká eksitosamente na Troas, </a:t>
            </a:r>
            <a:r>
              <a:rPr lang="pap-029" sz="2000" b="1" dirty="0"/>
              <a:t>Pablo ta rement</a:t>
            </a:r>
            <a:r>
              <a:rPr lang="pap-029" sz="2000" b="1" dirty="0">
                <a:latin typeface="Aptos" panose="020B0004020202020204" pitchFamily="34" charset="0"/>
              </a:rPr>
              <a:t>á den un gritu di alabansa i</a:t>
            </a:r>
            <a:r>
              <a:rPr lang="pap-029" sz="2000" b="1" dirty="0"/>
              <a:t> viktoria: “ Pero grasia sea na Dios, Kende semper ta guia nos manera  katibunan den Kristu Su proseshon triunfal i ta huza nos pa plama e aroma di e konosementu di djE tur kaminda ” (2 Kor</a:t>
            </a:r>
            <a:r>
              <a:rPr lang="en" sz="2000" b="1" dirty="0"/>
              <a:t>.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b="1" dirty="0"/>
              <a:t>Manera un fragansia ku ta plama tur kaminda, e konosementu di Kristu ta alkans</a:t>
            </a:r>
            <a:r>
              <a:rPr lang="pap-029" b="1" dirty="0">
                <a:latin typeface="Aptos" panose="020B0004020202020204" pitchFamily="34" charset="0"/>
              </a:rPr>
              <a:t>á tur alma. Pa e Korintionan, manera na nos, e fragansia aki ta di bida etèrno</a:t>
            </a:r>
            <a:r>
              <a:rPr lang="pap-029" b="1" dirty="0"/>
              <a:t>. Sinembargo, pa esnan kende ta rechas</a:t>
            </a:r>
            <a:r>
              <a:rPr lang="pap-029" b="1" dirty="0">
                <a:latin typeface="Aptos" panose="020B0004020202020204" pitchFamily="34" charset="0"/>
              </a:rPr>
              <a:t>á e yamada, esaki ta un holo di morto. </a:t>
            </a:r>
            <a:r>
              <a:rPr lang="pap-029" b="1" dirty="0"/>
              <a:t>(2 Kor.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000" b="1" dirty="0"/>
              <a:t>Fihando riba e responsabilidat ku esaki ta enser</a:t>
            </a:r>
            <a:r>
              <a:rPr lang="pap-029" sz="2000" b="1" dirty="0">
                <a:latin typeface="Aptos" panose="020B0004020202020204" pitchFamily="34" charset="0"/>
              </a:rPr>
              <a:t>á, </a:t>
            </a:r>
            <a:r>
              <a:rPr lang="pap-029" sz="2000" b="1" dirty="0"/>
              <a:t>Pablo ta splika ku e mensahe mester w</a:t>
            </a:r>
            <a:r>
              <a:rPr lang="pap-029" sz="2000" b="1" dirty="0">
                <a:latin typeface="Aptos" panose="020B0004020202020204" pitchFamily="34" charset="0"/>
              </a:rPr>
              <a:t>òrdu duná sinseramente</a:t>
            </a:r>
            <a:r>
              <a:rPr lang="pap-029" sz="2000" b="1" dirty="0"/>
              <a:t>, sin buska ningun ganashi personal, sino e salbashon di e skuchad</a:t>
            </a:r>
            <a:r>
              <a:rPr lang="pap-029" sz="2000" b="1" dirty="0">
                <a:latin typeface="Aptos" panose="020B0004020202020204" pitchFamily="34" charset="0"/>
              </a:rPr>
              <a:t>ó</a:t>
            </a:r>
            <a:r>
              <a:rPr lang="pap-029" sz="2000" b="1" dirty="0"/>
              <a:t>nan (2 Kor.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946883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ap-029" sz="2800" b="1" dirty="0">
                <a:latin typeface="Constantia" panose="02030602050306030303" pitchFamily="18" charset="0"/>
              </a:rPr>
              <a:t>“ E mensahero fiel aki a trese e notisia di alegria ku un kambio maraviyoso a tuma lugá entre e kreyentenan di Korinto. Hopi a aseptá e instrukshon kontené den Pablo su karta i a repentí di nan pikánan. Nan bida no tabata un reproche mas na Kristianismo, pero a ehersé un influensia poderoso na fabor di santidat práktiko. […]</a:t>
            </a:r>
          </a:p>
          <a:p>
            <a:pPr>
              <a:spcBef>
                <a:spcPts val="600"/>
              </a:spcBef>
            </a:pPr>
            <a:r>
              <a:rPr lang="pap-029" sz="2800" b="1" dirty="0">
                <a:latin typeface="Constantia" panose="02030602050306030303" pitchFamily="18" charset="0"/>
              </a:rPr>
              <a:t>E repentimentu ei kual ta wòrdu produsí dor di e influensia di grasia divino riba e kurason lo guia na konfeshon i bandonamentu di piká. Tal tabata e frutanan kual e apòstel a deklará ku a wòrdu mirá den e bida di e kreyentenan di Korinto.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05938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</TotalTime>
  <Words>1417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Aptos Display</vt:lpstr>
      <vt:lpstr>Arial</vt:lpstr>
      <vt:lpstr>Constantia</vt:lpstr>
      <vt:lpstr>Aptos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103</cp:revision>
  <dcterms:created xsi:type="dcterms:W3CDTF">2026-07-22T06:08:40Z</dcterms:created>
  <dcterms:modified xsi:type="dcterms:W3CDTF">2026-08-24T06:44:16Z</dcterms:modified>
</cp:coreProperties>
</file>