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2400" b="1" dirty="0">
              <a:solidFill>
                <a:schemeClr val="bg1"/>
              </a:solidFill>
            </a:rPr>
            <a:t>Nos ta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400" b="1" dirty="0">
              <a:solidFill>
                <a:schemeClr val="bg1"/>
              </a:solidFill>
            </a:rPr>
            <a:t>Pero…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ha</a:t>
          </a:r>
          <a:r>
            <a:rPr lang="en-US" sz="2000" b="1" dirty="0" err="1">
              <a:solidFill>
                <a:schemeClr val="tx1"/>
              </a:solidFill>
            </a:rPr>
            <a:t>duru-primí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no </a:t>
          </a:r>
          <a:r>
            <a:rPr lang="en-US" sz="2000" b="1" kern="1200" dirty="0" err="1">
              <a:solidFill>
                <a:schemeClr val="tx1"/>
              </a:solidFill>
            </a:rPr>
            <a:t>aplastá</a:t>
          </a:r>
          <a:endParaRPr lang="en" sz="2000" b="1" kern="1200" dirty="0">
            <a:solidFill>
              <a:schemeClr val="tx1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perpleho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no den </a:t>
          </a:r>
          <a:r>
            <a:rPr lang="en-US" sz="2000" b="1" kern="1200" dirty="0" err="1">
              <a:solidFill>
                <a:schemeClr val="tx1"/>
              </a:solidFill>
            </a:rPr>
            <a:t>desesperashon</a:t>
          </a:r>
          <a:endParaRPr lang="en" sz="2000" b="1" kern="1200" dirty="0">
            <a:solidFill>
              <a:schemeClr val="tx1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persigu</a:t>
          </a:r>
          <a:r>
            <a:rPr lang="en-US" sz="2000" dirty="0" err="1"/>
            <a:t>í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no </a:t>
          </a:r>
          <a:r>
            <a:rPr lang="en-US" sz="2000" b="1" kern="1200" dirty="0" err="1">
              <a:solidFill>
                <a:schemeClr val="tx1"/>
              </a:solidFill>
            </a:rPr>
            <a:t>bandoná</a:t>
          </a:r>
          <a:endParaRPr lang="en" sz="2000" b="1" kern="1200" dirty="0">
            <a:solidFill>
              <a:schemeClr val="tx1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</a:rPr>
            <a:t>bati</a:t>
          </a:r>
          <a:r>
            <a:rPr lang="en-US" sz="2000" b="1" dirty="0">
              <a:solidFill>
                <a:schemeClr val="tx1"/>
              </a:solidFill>
            </a:rPr>
            <a:t> </a:t>
          </a:r>
          <a:r>
            <a:rPr lang="en-US" sz="2000" b="1" dirty="0" err="1">
              <a:solidFill>
                <a:schemeClr val="tx1"/>
              </a:solidFill>
            </a:rPr>
            <a:t>abou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no </a:t>
          </a:r>
          <a:r>
            <a:rPr lang="en-U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destruí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 custScaleX="108650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 custScaleX="108650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 custScaleX="108650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 custScaleX="108650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pap-029" sz="2000" b="1" noProof="0" dirty="0">
              <a:solidFill>
                <a:schemeClr val="tx1"/>
              </a:solidFill>
            </a:rPr>
            <a:t>Kristu a entregá su bida pa motibu di amor. Esaki ta obligá nos pa biba p’E (2 Korintionan5:14-15).</a:t>
          </a: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pap-029" sz="2000" b="1" noProof="0" dirty="0">
              <a:solidFill>
                <a:schemeClr val="tx1"/>
              </a:solidFill>
            </a:rPr>
            <a:t>Kristu a hasi nos kriaturanan nobo. Esaki ta obligá nos pa bandoná nos bida bieu atras (2 Kor. 5:17)</a:t>
          </a: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 a rekonsiliá nos ku Dios. Esaki ta obligá nos pa ta embahadornan di rekonsiliashon (2 Kor. 5:18-20).</a:t>
          </a: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ap-029" sz="2000" b="1" noProof="0" dirty="0">
              <a:solidFill>
                <a:schemeClr val="tx1"/>
              </a:solidFill>
            </a:rPr>
            <a:t>Soportá difikultatnan (2 Kor</a:t>
          </a:r>
          <a:r>
            <a:rPr lang="en" sz="2000" b="1" dirty="0">
              <a:solidFill>
                <a:schemeClr val="tx1"/>
              </a:solidFill>
            </a:rPr>
            <a:t>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solidFill>
                <a:schemeClr val="tx1"/>
              </a:solidFill>
            </a:rPr>
            <a:t>Pa karga e fruta di Spiritu (2 Kor</a:t>
          </a:r>
          <a:r>
            <a:rPr lang="en" sz="2000" b="1" dirty="0">
              <a:solidFill>
                <a:schemeClr val="tx1"/>
              </a:solidFill>
            </a:rPr>
            <a:t>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ap-029" sz="2000" b="1" noProof="0" dirty="0">
              <a:solidFill>
                <a:schemeClr val="tx1"/>
              </a:solidFill>
            </a:rPr>
            <a:t>Pa ta berdadero i hustu (2 Kor</a:t>
          </a:r>
          <a:r>
            <a:rPr lang="en" sz="2000" b="1" dirty="0">
              <a:solidFill>
                <a:schemeClr val="tx1"/>
              </a:solidFill>
            </a:rPr>
            <a:t>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dirty="0">
              <a:solidFill>
                <a:schemeClr val="tx1"/>
              </a:solidFill>
            </a:rPr>
            <a:t>Para firme den kualke sirkunstansia (2 Kor</a:t>
          </a:r>
          <a:r>
            <a:rPr lang="en" sz="2000" b="1" dirty="0">
              <a:solidFill>
                <a:schemeClr val="tx1"/>
              </a:solidFill>
            </a:rPr>
            <a:t>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ap-029" sz="2000" b="1" noProof="0" dirty="0">
              <a:solidFill>
                <a:schemeClr val="tx1"/>
              </a:solidFill>
            </a:rPr>
            <a:t>Habri nos kurason pa otro hende (2 Kor. 6:11-13 NIV </a:t>
          </a:r>
          <a:r>
            <a:rPr lang="en" sz="2000" b="1" dirty="0">
              <a:solidFill>
                <a:schemeClr val="tx1"/>
              </a:solidFill>
            </a:rPr>
            <a:t>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ap-029" sz="2000" b="1" noProof="0" dirty="0">
              <a:solidFill>
                <a:schemeClr val="tx1"/>
              </a:solidFill>
            </a:rPr>
            <a:t>Pa separá nos mes for di e influensia dañino di hende ku no ta kreyente (2 Kor</a:t>
          </a:r>
          <a:r>
            <a:rPr lang="en" sz="2000" b="1" dirty="0">
              <a:solidFill>
                <a:schemeClr val="tx1"/>
              </a:solidFill>
            </a:rPr>
            <a:t>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b="1" dirty="0" err="1"/>
            <a:t>Yamá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pap-029" sz="2000" b="1" noProof="0" dirty="0"/>
            <a:t>Sali for di e lugánan di piká.</a:t>
          </a: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pap-029" sz="2000" b="1" noProof="0" dirty="0"/>
            <a:t>Separá boso mes for di pekadónan.</a:t>
          </a: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ap-029" sz="2400" b="1" noProof="0" dirty="0"/>
            <a:t>Konsekuensh</a:t>
          </a:r>
          <a:r>
            <a:rPr lang="en-US" sz="2400" b="1" dirty="0"/>
            <a:t>a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en-US" sz="2000" b="1" dirty="0"/>
            <a:t>L</a:t>
          </a:r>
          <a:r>
            <a:rPr lang="pl-PL" sz="2000" b="1" dirty="0"/>
            <a:t>o mi biba serka bo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ap-029" sz="2000" b="1" noProof="0" dirty="0"/>
            <a:t>Lo Mi ta boso Tata</a:t>
          </a:r>
          <a:r>
            <a:rPr lang="en" sz="2000" b="1" dirty="0"/>
            <a:t>.</a:t>
          </a: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pap-029" sz="2000" b="1" noProof="0" dirty="0"/>
            <a:t>No mishi ku loke ta impuru</a:t>
          </a:r>
          <a:r>
            <a:rPr lang="en" sz="2000" b="1" dirty="0"/>
            <a:t>.</a:t>
          </a: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ap-029" sz="2000" b="1" noProof="0" dirty="0"/>
            <a:t>Lo Mi risibí bo.</a:t>
          </a: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ap-029" sz="2000" b="1" noProof="0" dirty="0"/>
            <a:t>Lo Mi ta boso Dios.</a:t>
          </a: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pap-029" sz="2000" b="1" noProof="0" dirty="0"/>
            <a:t>Boso lo ta mi pueblo.</a:t>
          </a: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398" y="0"/>
          <a:ext cx="3268734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bg1"/>
              </a:solidFill>
            </a:rPr>
            <a:t>Nos ta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398" y="0"/>
        <a:ext cx="3268734" cy="533479"/>
      </dsp:txXfrm>
    </dsp:sp>
    <dsp:sp modelId="{C6857168-8733-46E3-8C7A-8C0A36C41D42}">
      <dsp:nvSpPr>
        <dsp:cNvPr id="0" name=""/>
        <dsp:cNvSpPr/>
      </dsp:nvSpPr>
      <dsp:spPr>
        <a:xfrm>
          <a:off x="330271" y="533522"/>
          <a:ext cx="2614987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ha</a:t>
          </a:r>
          <a:r>
            <a:rPr lang="en-US" sz="2000" b="1" kern="1200" dirty="0" err="1">
              <a:solidFill>
                <a:schemeClr val="tx1"/>
              </a:solidFill>
            </a:rPr>
            <a:t>duru-primí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37858" y="541109"/>
        <a:ext cx="2599813" cy="243881"/>
      </dsp:txXfrm>
    </dsp:sp>
    <dsp:sp modelId="{76C8D22E-4B2E-4251-9C3E-817A7114C566}">
      <dsp:nvSpPr>
        <dsp:cNvPr id="0" name=""/>
        <dsp:cNvSpPr/>
      </dsp:nvSpPr>
      <dsp:spPr>
        <a:xfrm>
          <a:off x="330271" y="832432"/>
          <a:ext cx="2614987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perpleho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37858" y="840019"/>
        <a:ext cx="2599813" cy="243881"/>
      </dsp:txXfrm>
    </dsp:sp>
    <dsp:sp modelId="{4A46A151-8DAB-484D-87F3-2A3CDE652251}">
      <dsp:nvSpPr>
        <dsp:cNvPr id="0" name=""/>
        <dsp:cNvSpPr/>
      </dsp:nvSpPr>
      <dsp:spPr>
        <a:xfrm>
          <a:off x="330271" y="1131342"/>
          <a:ext cx="2614987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persigu</a:t>
          </a:r>
          <a:r>
            <a:rPr lang="en-US" sz="2000" kern="1200" dirty="0" err="1"/>
            <a:t>í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37858" y="1138929"/>
        <a:ext cx="2599813" cy="243881"/>
      </dsp:txXfrm>
    </dsp:sp>
    <dsp:sp modelId="{12672D78-DFBA-49D1-83A4-5A8DECC0F1D9}">
      <dsp:nvSpPr>
        <dsp:cNvPr id="0" name=""/>
        <dsp:cNvSpPr/>
      </dsp:nvSpPr>
      <dsp:spPr>
        <a:xfrm>
          <a:off x="330271" y="1430252"/>
          <a:ext cx="2614987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</a:rPr>
            <a:t>bati</a:t>
          </a:r>
          <a:r>
            <a:rPr lang="en-US" sz="2000" b="1" kern="1200" dirty="0">
              <a:solidFill>
                <a:schemeClr val="tx1"/>
              </a:solidFill>
            </a:rPr>
            <a:t> </a:t>
          </a:r>
          <a:r>
            <a:rPr lang="en-US" sz="2000" b="1" kern="1200" dirty="0" err="1">
              <a:solidFill>
                <a:schemeClr val="tx1"/>
              </a:solidFill>
            </a:rPr>
            <a:t>abou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37858" y="1437839"/>
        <a:ext cx="2599813" cy="243881"/>
      </dsp:txXfrm>
    </dsp:sp>
    <dsp:sp modelId="{E7AE57C8-7BED-4BFC-AEEA-458ED617BDD9}">
      <dsp:nvSpPr>
        <dsp:cNvPr id="0" name=""/>
        <dsp:cNvSpPr/>
      </dsp:nvSpPr>
      <dsp:spPr>
        <a:xfrm>
          <a:off x="3517287" y="0"/>
          <a:ext cx="3268734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1"/>
              </a:solidFill>
            </a:rPr>
            <a:t>Pero…</a:t>
          </a:r>
        </a:p>
      </dsp:txBody>
      <dsp:txXfrm>
        <a:off x="3517287" y="0"/>
        <a:ext cx="3268734" cy="533479"/>
      </dsp:txXfrm>
    </dsp:sp>
    <dsp:sp modelId="{E0457EA9-81B3-4EFD-BD45-F69A92A48A81}">
      <dsp:nvSpPr>
        <dsp:cNvPr id="0" name=""/>
        <dsp:cNvSpPr/>
      </dsp:nvSpPr>
      <dsp:spPr>
        <a:xfrm>
          <a:off x="3731062" y="533522"/>
          <a:ext cx="2841183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no </a:t>
          </a:r>
          <a:r>
            <a:rPr lang="en-US" sz="2000" b="1" kern="1200" dirty="0" err="1">
              <a:solidFill>
                <a:schemeClr val="tx1"/>
              </a:solidFill>
            </a:rPr>
            <a:t>aplastá</a:t>
          </a:r>
          <a:endParaRPr lang="en" sz="2000" b="1" kern="1200" dirty="0">
            <a:solidFill>
              <a:schemeClr val="tx1"/>
            </a:solidFill>
            <a:latin typeface="Aptos" panose="02110004020202020204"/>
            <a:ea typeface="+mn-ea"/>
            <a:cs typeface="+mn-cs"/>
          </a:endParaRPr>
        </a:p>
      </dsp:txBody>
      <dsp:txXfrm>
        <a:off x="3738649" y="541109"/>
        <a:ext cx="2826009" cy="243881"/>
      </dsp:txXfrm>
    </dsp:sp>
    <dsp:sp modelId="{75EA5EF2-FBEB-4C81-A73B-23AF18853AE0}">
      <dsp:nvSpPr>
        <dsp:cNvPr id="0" name=""/>
        <dsp:cNvSpPr/>
      </dsp:nvSpPr>
      <dsp:spPr>
        <a:xfrm>
          <a:off x="3731062" y="832432"/>
          <a:ext cx="2841183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no den </a:t>
          </a:r>
          <a:r>
            <a:rPr lang="en-US" sz="2000" b="1" kern="1200" dirty="0" err="1">
              <a:solidFill>
                <a:schemeClr val="tx1"/>
              </a:solidFill>
            </a:rPr>
            <a:t>desesperashon</a:t>
          </a:r>
          <a:endParaRPr lang="en" sz="2000" b="1" kern="1200" dirty="0">
            <a:solidFill>
              <a:schemeClr val="tx1"/>
            </a:solidFill>
            <a:latin typeface="Aptos" panose="02110004020202020204"/>
            <a:ea typeface="+mn-ea"/>
            <a:cs typeface="+mn-cs"/>
          </a:endParaRPr>
        </a:p>
      </dsp:txBody>
      <dsp:txXfrm>
        <a:off x="3738649" y="840019"/>
        <a:ext cx="2826009" cy="243881"/>
      </dsp:txXfrm>
    </dsp:sp>
    <dsp:sp modelId="{C853E4C3-BBD3-4127-9854-F66980A0323F}">
      <dsp:nvSpPr>
        <dsp:cNvPr id="0" name=""/>
        <dsp:cNvSpPr/>
      </dsp:nvSpPr>
      <dsp:spPr>
        <a:xfrm>
          <a:off x="3731062" y="1131342"/>
          <a:ext cx="2841183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no </a:t>
          </a:r>
          <a:r>
            <a:rPr lang="en-US" sz="2000" b="1" kern="1200" dirty="0" err="1">
              <a:solidFill>
                <a:schemeClr val="tx1"/>
              </a:solidFill>
            </a:rPr>
            <a:t>bandoná</a:t>
          </a:r>
          <a:endParaRPr lang="en" sz="2000" b="1" kern="1200" dirty="0">
            <a:solidFill>
              <a:schemeClr val="tx1"/>
            </a:solidFill>
            <a:latin typeface="Aptos" panose="02110004020202020204"/>
            <a:ea typeface="+mn-ea"/>
            <a:cs typeface="+mn-cs"/>
          </a:endParaRPr>
        </a:p>
      </dsp:txBody>
      <dsp:txXfrm>
        <a:off x="3738649" y="1138929"/>
        <a:ext cx="2826009" cy="243881"/>
      </dsp:txXfrm>
    </dsp:sp>
    <dsp:sp modelId="{AB48885F-7674-40A2-8850-B9CEF1C4612B}">
      <dsp:nvSpPr>
        <dsp:cNvPr id="0" name=""/>
        <dsp:cNvSpPr/>
      </dsp:nvSpPr>
      <dsp:spPr>
        <a:xfrm>
          <a:off x="3731062" y="1430252"/>
          <a:ext cx="2841183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no </a:t>
          </a:r>
          <a:r>
            <a:rPr lang="en-US" sz="2000" b="1" kern="1200" dirty="0" err="1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destruí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738649" y="1437839"/>
        <a:ext cx="2826009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solidFill>
                <a:schemeClr val="tx1"/>
              </a:solidFill>
            </a:rPr>
            <a:t>Kristu a entregá su bida pa motibu di amor. Esaki ta obligá nos pa biba p’E (2 Korintionan5:14-15).</a:t>
          </a: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solidFill>
                <a:schemeClr val="tx1"/>
              </a:solidFill>
            </a:rPr>
            <a:t>Kristu a hasi nos kriaturanan nobo. Esaki ta obligá nos pa bandoná nos bida bieu atras (2 Kor. 5:17)</a:t>
          </a: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 a rekonsiliá nos ku Dios. Esaki ta obligá nos pa ta embahadornan di rekonsiliashon (2 Kor. 5:18-20).</a:t>
          </a: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solidFill>
                <a:schemeClr val="tx1"/>
              </a:solidFill>
            </a:rPr>
            <a:t>Soportá difikultatnan (2 Kor</a:t>
          </a:r>
          <a:r>
            <a:rPr lang="en" sz="2000" b="1" kern="1200" dirty="0">
              <a:solidFill>
                <a:schemeClr val="tx1"/>
              </a:solidFill>
            </a:rPr>
            <a:t>.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</a:rPr>
            <a:t>Pa karga e fruta di Spiritu (2 Kor</a:t>
          </a:r>
          <a:r>
            <a:rPr lang="en" sz="2000" b="1" kern="1200" dirty="0">
              <a:solidFill>
                <a:schemeClr val="tx1"/>
              </a:solidFill>
            </a:rPr>
            <a:t>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solidFill>
                <a:schemeClr val="tx1"/>
              </a:solidFill>
            </a:rPr>
            <a:t>Pa ta berdadero i hustu (2 Kor</a:t>
          </a:r>
          <a:r>
            <a:rPr lang="en" sz="2000" b="1" kern="1200" dirty="0">
              <a:solidFill>
                <a:schemeClr val="tx1"/>
              </a:solidFill>
            </a:rPr>
            <a:t>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solidFill>
                <a:schemeClr val="tx1"/>
              </a:solidFill>
            </a:rPr>
            <a:t>Para firme den kualke sirkunstansia (2 Kor</a:t>
          </a:r>
          <a:r>
            <a:rPr lang="en" sz="2000" b="1" kern="1200" dirty="0">
              <a:solidFill>
                <a:schemeClr val="tx1"/>
              </a:solidFill>
            </a:rPr>
            <a:t>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solidFill>
                <a:schemeClr val="tx1"/>
              </a:solidFill>
            </a:rPr>
            <a:t>Habri nos kurason pa otro hende (2 Kor. 6:11-13 NIV </a:t>
          </a:r>
          <a:r>
            <a:rPr lang="en" sz="2000" b="1" kern="1200" dirty="0">
              <a:solidFill>
                <a:schemeClr val="tx1"/>
              </a:solidFill>
            </a:rPr>
            <a:t>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solidFill>
                <a:schemeClr val="tx1"/>
              </a:solidFill>
            </a:rPr>
            <a:t>Pa separá nos mes for di e influensia dañino di hende ku no ta kreyente (2 Kor</a:t>
          </a:r>
          <a:r>
            <a:rPr lang="en" sz="2000" b="1" kern="1200" dirty="0">
              <a:solidFill>
                <a:schemeClr val="tx1"/>
              </a:solidFill>
            </a:rPr>
            <a:t>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41929"/>
          <a:ext cx="4724399" cy="1713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pap-029" sz="2000" b="1" kern="1200" noProof="0" dirty="0"/>
            <a:t>Sali for di e lugánan di piká.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pap-029" sz="2000" b="1" kern="1200" noProof="0" dirty="0"/>
            <a:t>Separá boso mes for di pekadónan.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pap-029" sz="2000" b="1" kern="1200" noProof="0" dirty="0"/>
            <a:t>No mishi ku loke ta impuru</a:t>
          </a:r>
          <a:r>
            <a:rPr lang="en" sz="2000" b="1" kern="1200" dirty="0"/>
            <a:t>.</a:t>
          </a:r>
        </a:p>
      </dsp:txBody>
      <dsp:txXfrm>
        <a:off x="0" y="241929"/>
        <a:ext cx="4724399" cy="1713600"/>
      </dsp:txXfrm>
    </dsp:sp>
    <dsp:sp modelId="{8CA31D7B-4932-4101-A40D-C4E41FBF3C33}">
      <dsp:nvSpPr>
        <dsp:cNvPr id="0" name=""/>
        <dsp:cNvSpPr/>
      </dsp:nvSpPr>
      <dsp:spPr>
        <a:xfrm>
          <a:off x="236220" y="576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Yamá</a:t>
          </a:r>
          <a:endParaRPr lang="en" sz="2400" b="1" kern="1200" dirty="0"/>
        </a:p>
      </dsp:txBody>
      <dsp:txXfrm>
        <a:off x="259277" y="28826"/>
        <a:ext cx="3260966" cy="426206"/>
      </dsp:txXfrm>
    </dsp:sp>
    <dsp:sp modelId="{0B77B9BE-14BF-4E81-B518-2EB7008C0C27}">
      <dsp:nvSpPr>
        <dsp:cNvPr id="0" name=""/>
        <dsp:cNvSpPr/>
      </dsp:nvSpPr>
      <dsp:spPr>
        <a:xfrm>
          <a:off x="0" y="2278089"/>
          <a:ext cx="4724399" cy="20664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33248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en-US" sz="2000" b="1" kern="1200" dirty="0"/>
            <a:t>L</a:t>
          </a:r>
          <a:r>
            <a:rPr lang="pl-PL" sz="2000" b="1" kern="1200" dirty="0"/>
            <a:t>o mi biba serka bo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ap-029" sz="2000" b="1" kern="1200" noProof="0" dirty="0"/>
            <a:t>Lo Mi ta boso Dios.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ap-029" sz="2000" b="1" kern="1200" noProof="0" dirty="0"/>
            <a:t>Boso lo ta mi pueblo.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ap-029" sz="2000" b="1" kern="1200" noProof="0" dirty="0"/>
            <a:t>Lo Mi risibí bo.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pap-029" sz="2000" b="1" kern="1200" noProof="0" dirty="0"/>
            <a:t>Lo Mi ta boso Tata</a:t>
          </a:r>
          <a:r>
            <a:rPr lang="en" sz="2000" b="1" kern="1200" dirty="0"/>
            <a:t>.</a:t>
          </a:r>
        </a:p>
      </dsp:txBody>
      <dsp:txXfrm>
        <a:off x="0" y="2278089"/>
        <a:ext cx="4724399" cy="2066400"/>
      </dsp:txXfrm>
    </dsp:sp>
    <dsp:sp modelId="{10D1A03A-6952-4C5D-9531-7BD8145E38A2}">
      <dsp:nvSpPr>
        <dsp:cNvPr id="0" name=""/>
        <dsp:cNvSpPr/>
      </dsp:nvSpPr>
      <dsp:spPr>
        <a:xfrm>
          <a:off x="236220" y="2041929"/>
          <a:ext cx="3307080" cy="47232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400" b="1" kern="1200" noProof="0" dirty="0"/>
            <a:t>Konsekuensh</a:t>
          </a:r>
          <a:r>
            <a:rPr lang="en-US" sz="2400" b="1" kern="1200" dirty="0"/>
            <a:t>a</a:t>
          </a:r>
          <a:endParaRPr lang="en" sz="2400" b="1" kern="1200" dirty="0"/>
        </a:p>
      </dsp:txBody>
      <dsp:txXfrm>
        <a:off x="259277" y="2064986"/>
        <a:ext cx="326096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6257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MINISTERIO KRISTIAN OUTENIKO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1084100"/>
            <a:ext cx="151304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it-IT" b="1" dirty="0">
                <a:solidFill>
                  <a:srgbClr val="543F22"/>
                </a:solidFill>
              </a:rPr>
              <a:t>Lès 10 pa 5 di sèptèmber 2026</a:t>
            </a:r>
            <a:endParaRPr lang="en" b="1" dirty="0">
              <a:solidFill>
                <a:srgbClr val="543F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E RESULTADO DI ESFUERSO KONHUNTO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KONSULASHON I ALEGRIA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ap-029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“Mi a papia ku boso ku gran frankesa, mi ta masha orguyoso di boso, mi ta masha animá, den tur nos problemanan mi alegria no tin límite.” (2 Korintionan</a:t>
            </a:r>
            <a:r>
              <a:rPr lang="pap-029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Apesar di e problemanan ku el a enfrentá, Pablo tabata masha kontentu.(2 Kor. 7:4). Kiko a kousa e goso aki?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455535"/>
            <a:ext cx="91431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Pues, tabatin konsuelo pa tur hende. Tito, kompañero di Pablo, a haña konsuelo (2 Kor. 7:7). Pablo a wòrdu konsolá dor di e yegada di Tito (2 Kor. 7:6). E korintionan a wòrdu konsolá, loke tambe a trese konsuelo pa Pablo</a:t>
            </a:r>
            <a:br>
              <a:rPr lang="pap-029" sz="2000" b="1" dirty="0"/>
            </a:br>
            <a:r>
              <a:rPr lang="pap-029" sz="2000" b="1" dirty="0"/>
              <a:t>(2 Kor. 7:13).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Pablo a skirbi un karta duru na e Korintionan, ku a hasi nan tristu (2 Kor. 7:8). Pero e tristesa ei a hiba nan na arepentimentu (2 Kor. 7:9-10). Esaki a produsí un kambio kompleto den nan relashon ku Pablo, i ku otro (2 Kor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7:11-12).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Pero Pablo no a tuma ningun krédito p’e. Si pastornan i miembronan por disfrutá di goso i konsuelo, ta pasobra Dios “ta konsolá e humildenan”</a:t>
            </a:r>
            <a:br>
              <a:rPr lang="pap-029" sz="2000" b="1" dirty="0">
                <a:solidFill>
                  <a:prstClr val="black"/>
                </a:solidFill>
              </a:rPr>
            </a:br>
            <a:r>
              <a:rPr lang="pap-029" sz="2000" b="1" dirty="0">
                <a:solidFill>
                  <a:prstClr val="black"/>
                </a:solidFill>
              </a:rPr>
              <a:t>(2 Kor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7:6a).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600" b="1" dirty="0">
                <a:latin typeface="Constantia" panose="02030602050306030303" pitchFamily="18" charset="0"/>
              </a:rPr>
              <a:t>“Ministerio ta nifiká servisio, i na e ministerio aki nos tur ta yamá. Ta un desonor pa Dios pa kualke hende skohe un bida di agradá su mes. Mi rumannan, boso ta realisá ku tur aña míles i míles di alma ta peresé, muriendo den nan pikánan pasobra e lus di bèrdat no a wòrdu bria riba nan kaminda?”</a:t>
            </a:r>
          </a:p>
          <a:p>
            <a:pPr>
              <a:spcBef>
                <a:spcPts val="600"/>
              </a:spcBef>
            </a:pPr>
            <a:r>
              <a:rPr lang="pap-029" sz="2600" b="1" dirty="0">
                <a:latin typeface="Constantia" panose="02030602050306030303" pitchFamily="18" charset="0"/>
              </a:rPr>
              <a:t>Tin un trabou grandi pa hasi den nos mundu. Hòmber i muhé mester wòrdu kombertí, no pa medio di e don di lenga ni pa medio di e obra di milager, pero pa medio di e predikashon di Kristu krusifiká. Dikon tarda e esfuerso pa hasi mundu mihó?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3371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EGW (</a:t>
            </a:r>
            <a:r>
              <a:rPr lang="en-US" sz="1600" b="1" dirty="0"/>
              <a:t>Reflecting Christ</a:t>
            </a:r>
            <a:r>
              <a:rPr lang="en" sz="1600" b="1" dirty="0"/>
              <a:t>, August 30)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ap-029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“Nos ta wòrdu afligí den tur manera, ma no aplastá; perpleho, pero no impulsá na desesperashon; persiguí, pero no bandoná; bati abou, pero no destruí; semper nos ta karga den nos kurpa e morto di Hesus, pa asina e bida di Hesus tambe por wòrdu manifestá den nos kurpa” (2 Korintionan</a:t>
            </a:r>
            <a:r>
              <a:rPr kumimoji="0" lang="pap-029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</a:rPr>
              <a:t>4:8–10, </a:t>
            </a: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0" y="3590925"/>
            <a:ext cx="5006039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35559D"/>
                </a:solidFill>
              </a:rPr>
              <a:t>E TRABOU DI E PASTOR</a:t>
            </a:r>
            <a:r>
              <a:rPr lang="en" sz="2000" b="1" dirty="0">
                <a:solidFill>
                  <a:srgbClr val="35559D"/>
                </a:solidFill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Ministernan Kompetente Ministers.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E riesgonan di ministerio.</a:t>
            </a:r>
          </a:p>
          <a:p>
            <a:pPr>
              <a:spcBef>
                <a:spcPts val="600"/>
              </a:spcBef>
            </a:pPr>
            <a:r>
              <a:rPr lang="pap-029" sz="2000" b="1" dirty="0">
                <a:solidFill>
                  <a:srgbClr val="BA4242"/>
                </a:solidFill>
              </a:rPr>
              <a:t>E DEBERNAN DI E MIEMBRONAN.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Embahadornan di rekonsiliashon.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E yamada pa santidat.</a:t>
            </a:r>
          </a:p>
          <a:p>
            <a:pPr>
              <a:spcBef>
                <a:spcPts val="600"/>
              </a:spcBef>
            </a:pPr>
            <a:r>
              <a:rPr lang="pap-029" sz="2000" b="1" dirty="0">
                <a:solidFill>
                  <a:srgbClr val="6B9B32"/>
                </a:solidFill>
              </a:rPr>
              <a:t>E RESULTADO DI ESFUERSO KONHUNT.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Konsuelo i goso</a:t>
            </a:r>
            <a:r>
              <a:rPr lang="en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Ken a bisa ku bida di un pastor ta kómodo? Ministernan di e evangelio ta karga un gran responsabilidat, i nan esfuersonan no ta sin peliger.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Ora e iglesia kolabora ku su ministernan i hasi kambionan desisivo den su estilo di bida, e ta bira un elemento di rekonsiliashon ku ta duna konsuelo i goso na tur hende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Amor pa almanan ku ta peresé, i e kuido tierno ku nan mester proveé ​​pa mantené i edifiká esnan ku a aseptá e evangelio kaba, ta loke ta distinguí ministernan berdadero for di lobonan rabioso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pt-B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 TRABOU DI E PASTOR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en-US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MINISTERNAN KOMPETENTE</a:t>
            </a:r>
            <a:endParaRPr lang="en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Tin kos ku no ta kambia muchu ku tempu. Awe ainda kartanan di rekomendashon ta habri porta, meskos ku nan a hasi den promé siglo. Pablo tabatin mester di un karta di rekomendashon pa e iglesia na Korinto aseptá esaki? (2 Korintionan </a:t>
            </a:r>
            <a:r>
              <a:rPr lang="en" sz="2000" b="1" dirty="0"/>
              <a:t>3:1)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ap-029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“Boso mes ta nos karta, skirbí riba nos kurason, konosí i lesa pa tur hende” (2 Korintionan </a:t>
            </a:r>
            <a:r>
              <a:rPr lang="pap-029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226408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Pablo i su asistentenan tabata “kompetente komo ministernan di un aliansa nobo” (2 Kor. 3:6 NIV). Un aliansa glorioso, skirbí pa e Spiritu riba e kurason pa bida eterno.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84649"/>
            <a:ext cx="67055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E tabata poseé e mihó karta di rekomendashon disponibel: e Korintionan mes (2 Kor. 3:2). Nan kurason a wòrdu transformá pa e grasia di Dios, pa medio di e predikashon di e apòstel i su kolaboradónan (2 Kor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3:3).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549949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Pero algun a sigui un otro pakto, esun di salbashon pa medio di e obranan di e Lei skirbí den piedra, ku a stroba nan di persibí e gloria di grasia (2 Kor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3:7-9).</a:t>
            </a: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 RIESGONAN DI MINISTERIO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Tur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esaki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pa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boso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benefisio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pa 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grasia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alkansá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mas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mas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hende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por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kousa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gradisimentu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gloria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 Dios.” (2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Korintionan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0" y="1323975"/>
            <a:ext cx="71455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Pablo a komprondé i a soportá e riesgonan di ministerio. Pero e tabata sa ku e riesgonan aki tabata bale la pena, i el a karga nan pa motibu di amor pa e hendenan na ken el a duna e oportunidat pa alkansá salbashon (2 Kor. 4:15). Ademas, e tabatin e siguransa di yudansa divino (2 Kor. 4:7-9):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8688982"/>
              </p:ext>
            </p:extLst>
          </p:nvPr>
        </p:nvGraphicFramePr>
        <p:xfrm>
          <a:off x="38100" y="3049062"/>
          <a:ext cx="6789420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921197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evangelio ta wòrdu prediká pa medio di sernan humano frágil pa asina e gloria por ta pa Dios so.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72295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ap-029" sz="2000" b="1" dirty="0">
                <a:solidFill>
                  <a:prstClr val="black"/>
                </a:solidFill>
              </a:rPr>
              <a:t>Sufrimentunan ta un “aflikshon leve, ku ta djis pa un ratu” kompará ku e “peso ekselente i eterno di gloria” ku nos lo optené riba e dia di resurekshon (2 Kor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4:14-18).</a:t>
            </a: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it-IT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E DEBERNAN DI E MIEMBRONAN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EMBAHADORNAN DI REKONSILIASHON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ap-029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“Tur esaki ta bini di Dios, kende a rekonsiliá nos kuné pa medio di Kristu i a duna nos e ministerio di rekonsiliashon.” (2 Korintionan</a:t>
            </a:r>
            <a:r>
              <a:rPr lang="pap-029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forsa impulsor ku mester goberná e bida di e iglesia (i di kada miembro) ta esaki: “Pasobra e amor di Kristu ta obligá nos” (2 Korintionan 5:14 NIV ). Di kiko e amor aki ta konsistí, i kiko ta obligá nos?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1812312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amor di Kristu, pues, ta hiba nos na un kambio radikal di bida. Bibando e amor di Kristu tambe ta hiba nos na kompartí e amor ei ku otronan, urgiendo nan pa aseptá e mensahe di speransa: “Sea rekonsiliá ku Dios” (2 Kor. 5:20).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 YAMADO NA SANTIDAD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ap-029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“P’esei, komo ku nos tin e promesanan akí, amigunan stimá, laga nos purifiká nos mes di tur loke ta kontaminá kurpa i spiritu, perfekshonando santidat pa motibu di rèspèt pa Dios.” (2 Korintionan</a:t>
            </a:r>
            <a:r>
              <a:rPr lang="pap-029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yamada pa santidat ta afektá e bida diario di tantu ministernan komo miembronan: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0107682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Kombinando vários pasashi for di e Tèstamènt Bieu, Pablo ta resumí e yamada na santidat i su konsekuensianan (2 Kor. 6:16-18):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6783413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1380</Words>
  <Application>Microsoft Office PowerPoint</Application>
  <PresentationFormat>Panorámica</PresentationFormat>
  <Paragraphs>78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Constantia</vt:lpstr>
      <vt:lpstr>Aptos</vt:lpstr>
      <vt:lpstr>Comic Sans MS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85</cp:revision>
  <dcterms:created xsi:type="dcterms:W3CDTF">2026-07-25T16:44:22Z</dcterms:created>
  <dcterms:modified xsi:type="dcterms:W3CDTF">2026-08-29T14:19:14Z</dcterms:modified>
</cp:coreProperties>
</file>