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3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3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745E00"/>
              </a:solidFill>
            </a:rPr>
            <a:t>Ounke E tabata riku, El a bira pober                                              (2 Korintionan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208438"/>
              </a:solidFill>
            </a:rPr>
            <a:t>El a bandon</a:t>
          </a:r>
          <a:r>
            <a:rPr lang="en-US" sz="2000" b="1" dirty="0">
              <a:solidFill>
                <a:srgbClr val="208438"/>
              </a:solidFill>
              <a:latin typeface="Aptos" panose="020B0004020202020204" pitchFamily="34" charset="0"/>
            </a:rPr>
            <a:t>á </a:t>
          </a:r>
          <a:r>
            <a:rPr lang="en-US" sz="2000" b="1" dirty="0" err="1">
              <a:solidFill>
                <a:srgbClr val="208438"/>
              </a:solidFill>
              <a:latin typeface="Aptos" panose="020B0004020202020204" pitchFamily="34" charset="0"/>
            </a:rPr>
            <a:t>Shelu</a:t>
          </a:r>
          <a:r>
            <a:rPr lang="en-US" sz="2000" b="1" dirty="0">
              <a:solidFill>
                <a:srgbClr val="208438"/>
              </a:solidFill>
              <a:latin typeface="Aptos" panose="020B0004020202020204" pitchFamily="34" charset="0"/>
            </a:rPr>
            <a:t> pa </a:t>
          </a:r>
          <a:r>
            <a:rPr lang="en-US" sz="2000" b="1" dirty="0" err="1">
              <a:solidFill>
                <a:srgbClr val="208438"/>
              </a:solidFill>
              <a:latin typeface="Aptos" panose="020B0004020202020204" pitchFamily="34" charset="0"/>
            </a:rPr>
            <a:t>biba</a:t>
          </a:r>
          <a:r>
            <a:rPr lang="en-US" sz="2000" b="1" dirty="0">
              <a:solidFill>
                <a:srgbClr val="208438"/>
              </a:solidFill>
              <a:latin typeface="Aptos" panose="020B0004020202020204" pitchFamily="34" charset="0"/>
            </a:rPr>
            <a:t> </a:t>
          </a:r>
          <a:r>
            <a:rPr lang="en-US" sz="2000" b="1" dirty="0" err="1">
              <a:solidFill>
                <a:srgbClr val="208438"/>
              </a:solidFill>
              <a:latin typeface="Aptos" panose="020B0004020202020204" pitchFamily="34" charset="0"/>
            </a:rPr>
            <a:t>riba</a:t>
          </a:r>
          <a:r>
            <a:rPr lang="en-US" sz="2000" b="1" dirty="0">
              <a:solidFill>
                <a:srgbClr val="208438"/>
              </a:solidFill>
              <a:latin typeface="Aptos" panose="020B0004020202020204" pitchFamily="34" charset="0"/>
            </a:rPr>
            <a:t> Tera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chemeClr val="tx2">
                  <a:lumMod val="75000"/>
                </a:schemeClr>
              </a:solidFill>
            </a:rPr>
            <a:t>El a st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òp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 di </a:t>
          </a:r>
          <a:r>
            <a:rPr lang="en-US" sz="2000" b="1" dirty="0" err="1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goberná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 </a:t>
          </a:r>
          <a:r>
            <a:rPr lang="en" sz="2000" b="1" dirty="0">
              <a:solidFill>
                <a:schemeClr val="tx2">
                  <a:lumMod val="75000"/>
                </a:schemeClr>
              </a:solidFill>
            </a:rPr>
            <a:t>e Universo pa bira un karpint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é 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1C97A8"/>
              </a:solidFill>
            </a:rPr>
            <a:t>El a bandon</a:t>
          </a:r>
          <a:r>
            <a:rPr lang="en-US" sz="2000" b="1" dirty="0">
              <a:solidFill>
                <a:srgbClr val="1C97A8"/>
              </a:solidFill>
              <a:latin typeface="Aptos" panose="020B0004020202020204" pitchFamily="34" charset="0"/>
            </a:rPr>
            <a:t>á un </a:t>
          </a:r>
          <a:r>
            <a:rPr lang="en-US" sz="2000" b="1" dirty="0" err="1">
              <a:solidFill>
                <a:srgbClr val="1C97A8"/>
              </a:solidFill>
              <a:latin typeface="Aptos" panose="020B0004020202020204" pitchFamily="34" charset="0"/>
            </a:rPr>
            <a:t>lugá</a:t>
          </a:r>
          <a:r>
            <a:rPr lang="en-US" sz="2000" b="1" dirty="0">
              <a:solidFill>
                <a:srgbClr val="1C97A8"/>
              </a:solidFill>
              <a:latin typeface="Aptos" panose="020B0004020202020204" pitchFamily="34" charset="0"/>
            </a:rPr>
            <a:t> seif pa </a:t>
          </a:r>
          <a:r>
            <a:rPr lang="en-US" sz="2000" b="1" dirty="0" err="1">
              <a:solidFill>
                <a:srgbClr val="1C97A8"/>
              </a:solidFill>
              <a:latin typeface="Aptos" panose="020B0004020202020204" pitchFamily="34" charset="0"/>
            </a:rPr>
            <a:t>biba</a:t>
          </a:r>
          <a:r>
            <a:rPr lang="en-US" sz="2000" b="1" dirty="0">
              <a:solidFill>
                <a:srgbClr val="1C97A8"/>
              </a:solidFill>
              <a:latin typeface="Aptos" panose="020B0004020202020204" pitchFamily="34" charset="0"/>
            </a:rPr>
            <a:t> den </a:t>
          </a:r>
          <a:r>
            <a:rPr lang="en-US" sz="2000" b="1" dirty="0" err="1">
              <a:solidFill>
                <a:srgbClr val="1C97A8"/>
              </a:solidFill>
              <a:latin typeface="Aptos" panose="020B0004020202020204" pitchFamily="34" charset="0"/>
            </a:rPr>
            <a:t>teritorio</a:t>
          </a:r>
          <a:r>
            <a:rPr lang="en-US" sz="2000" b="1" dirty="0">
              <a:solidFill>
                <a:srgbClr val="1C97A8"/>
              </a:solidFill>
              <a:latin typeface="Aptos" panose="020B0004020202020204" pitchFamily="34" charset="0"/>
            </a:rPr>
            <a:t> di </a:t>
          </a:r>
          <a:r>
            <a:rPr lang="en-US" sz="2000" b="1" dirty="0" err="1">
              <a:solidFill>
                <a:srgbClr val="1C97A8"/>
              </a:solidFill>
              <a:latin typeface="Aptos" panose="020B0004020202020204" pitchFamily="34" charset="0"/>
            </a:rPr>
            <a:t>enemigu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chemeClr val="accent5">
                  <a:lumMod val="75000"/>
                </a:schemeClr>
              </a:solidFill>
            </a:rPr>
            <a:t>El a kambia e korona real pa un korona di sumpi</a:t>
          </a:r>
          <a:r>
            <a:rPr lang="en-US" sz="2000" b="1" dirty="0" err="1">
              <a:solidFill>
                <a:schemeClr val="accent5">
                  <a:lumMod val="75000"/>
                </a:schemeClr>
              </a:solidFill>
              <a:latin typeface="Aptos" panose="020B0004020202020204" pitchFamily="34" charset="0"/>
            </a:rPr>
            <a:t>ña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  <a:latin typeface="Aptos" panose="020B0004020202020204" pitchFamily="34" charset="0"/>
            </a:rPr>
            <a:t> 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4" qsCatId="3D" csTypeId="urn:microsoft.com/office/officeart/2005/8/colors/colorful1#4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Gratitut pa Dios Su grasia (2 Kor.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pap-029" sz="1800" b="1" noProof="0" dirty="0"/>
            <a:t>Hesus a duna tur kos pa nos. Nos gratitut ta w</a:t>
          </a:r>
          <a:r>
            <a:rPr lang="pap-029" sz="1800" b="1" noProof="0" dirty="0">
              <a:latin typeface="Aptos" panose="020B0004020202020204" pitchFamily="34" charset="0"/>
            </a:rPr>
            <a:t>òrdu mustrá den e deseo pa duna nos mes kompletamente na djE</a:t>
          </a:r>
          <a:r>
            <a:rPr lang="pap-029" sz="1800" b="1" noProof="0" dirty="0"/>
            <a:t>.</a:t>
          </a:r>
          <a:endParaRPr lang="pap-029" sz="1800" noProof="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Deseo pa kompart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í Dios Su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bendishonnan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Kor. 9:11a)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Nos ta duna na otronan pasombra nos a risib</a:t>
          </a:r>
          <a:r>
            <a:rPr lang="en-US" sz="2000" b="1" dirty="0">
              <a:latin typeface="Aptos" panose="020B0004020202020204" pitchFamily="34" charset="0"/>
            </a:rPr>
            <a:t>í </a:t>
          </a:r>
          <a:r>
            <a:rPr lang="en-US" sz="2000" b="1" dirty="0" err="1">
              <a:latin typeface="Aptos" panose="020B0004020202020204" pitchFamily="34" charset="0"/>
            </a:rPr>
            <a:t>promé</a:t>
          </a:r>
          <a:r>
            <a:rPr lang="en-US" sz="2000" b="1" dirty="0">
              <a:latin typeface="Aptos" panose="020B0004020202020204" pitchFamily="34" charset="0"/>
            </a:rPr>
            <a:t> for di Dios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sinsero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Korintionan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Generosidat ta evidensia ku amor ta biba den nos kurason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Nan a roga pa e privilegio di yuda otronan  (2 Kor.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Den nan pobresa, nan a duna mas ay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  <a:ea typeface="+mn-ea"/>
              <a:cs typeface="+mn-cs"/>
            </a:rPr>
            <a:t>á di nan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  <a:ea typeface="+mn-ea"/>
              <a:cs typeface="+mn-cs"/>
            </a:rPr>
            <a:t>abilidat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Kor.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2" qsCatId="3D" csTypeId="urn:microsoft.com/office/officeart/2005/8/colors/colorful5#3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Nan a risib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í e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grasia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 di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Hesus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 Kor. 8:9)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Nan a duna nan mes na Hesus (2 Kor.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5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u goso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Nan a sinti kontentu pa ta kapas pa duna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u generosidat                     (2 Kor.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pap-029" sz="2000" b="1" noProof="0" dirty="0"/>
            <a:t>Nan pobresa no tabata un opst</a:t>
          </a:r>
          <a:r>
            <a:rPr lang="pap-029" sz="2000" b="1" noProof="0" dirty="0">
              <a:latin typeface="Aptos" panose="020B0004020202020204" pitchFamily="34" charset="0"/>
            </a:rPr>
            <a:t>ákulo</a:t>
          </a:r>
          <a:endParaRPr lang="pap-029" sz="2000" noProof="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u plaser 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pap-029" sz="2000" b="1" noProof="0" dirty="0"/>
            <a:t>Nan a hasi esaki boluntariamente i  spont</a:t>
          </a:r>
          <a:r>
            <a:rPr lang="pap-029" sz="2000" b="1" noProof="0" dirty="0">
              <a:latin typeface="Aptos" panose="020B0004020202020204" pitchFamily="34" charset="0"/>
            </a:rPr>
            <a:t>ániamente</a:t>
          </a:r>
          <a:endParaRPr lang="pap-029" sz="2000" noProof="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omo un privilegio                               (2 Kor.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E akto aki a permit</a:t>
          </a:r>
          <a:r>
            <a:rPr lang="en-US" sz="2000" b="1" dirty="0">
              <a:latin typeface="Aptos" panose="020B0004020202020204" pitchFamily="34" charset="0"/>
            </a:rPr>
            <a:t> nan pa </a:t>
          </a:r>
          <a:r>
            <a:rPr lang="en-US" sz="2000" b="1" dirty="0" err="1">
              <a:latin typeface="Aptos" panose="020B0004020202020204" pitchFamily="34" charset="0"/>
            </a:rPr>
            <a:t>mustra</a:t>
          </a:r>
          <a:r>
            <a:rPr lang="en-US" sz="2000" b="1" dirty="0">
              <a:latin typeface="Aptos" panose="020B0004020202020204" pitchFamily="34" charset="0"/>
            </a:rPr>
            <a:t> nan amor pa Dios </a:t>
          </a:r>
          <a:r>
            <a:rPr lang="en-US" sz="2000" b="1" dirty="0" err="1">
              <a:latin typeface="Aptos" panose="020B0004020202020204" pitchFamily="34" charset="0"/>
            </a:rPr>
            <a:t>i</a:t>
          </a:r>
          <a:r>
            <a:rPr lang="en" sz="2000" b="1" dirty="0"/>
            <a:t> e iglesia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omo un akto di konsegrashon 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Kor.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pap-029" sz="2000" b="1" noProof="0" dirty="0"/>
            <a:t>Su deboshon na Dios a result</a:t>
          </a:r>
          <a:r>
            <a:rPr lang="pap-029" sz="2000" b="1" noProof="0" dirty="0">
              <a:latin typeface="Aptos" panose="020B0004020202020204" pitchFamily="34" charset="0"/>
            </a:rPr>
            <a:t>á den su deboshon na otronan </a:t>
          </a:r>
          <a:endParaRPr lang="pap-029" sz="2000" noProof="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Iglesianan Hudiu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 a hiba e evangelio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Iglesianan Gentil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 a yuda ku nan rekursonan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2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Iglesia lokal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Asosiashon General 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Konferensia/Mishon/ Union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Divishon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745E00"/>
              </a:solidFill>
            </a:rPr>
            <a:t>Ounke E tabata riku, El a bira pober                                              (2 Korintionan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208438"/>
              </a:solidFill>
            </a:rPr>
            <a:t>El a bandon</a:t>
          </a:r>
          <a:r>
            <a:rPr lang="en-US" sz="2000" b="1" kern="1200" dirty="0">
              <a:solidFill>
                <a:srgbClr val="208438"/>
              </a:solidFill>
              <a:latin typeface="Aptos" panose="020B0004020202020204" pitchFamily="34" charset="0"/>
            </a:rPr>
            <a:t>á </a:t>
          </a:r>
          <a:r>
            <a:rPr lang="en-US" sz="2000" b="1" kern="1200" dirty="0" err="1">
              <a:solidFill>
                <a:srgbClr val="208438"/>
              </a:solidFill>
              <a:latin typeface="Aptos" panose="020B0004020202020204" pitchFamily="34" charset="0"/>
            </a:rPr>
            <a:t>Shelu</a:t>
          </a:r>
          <a:r>
            <a:rPr lang="en-US" sz="2000" b="1" kern="1200" dirty="0">
              <a:solidFill>
                <a:srgbClr val="208438"/>
              </a:solidFill>
              <a:latin typeface="Aptos" panose="020B0004020202020204" pitchFamily="34" charset="0"/>
            </a:rPr>
            <a:t> pa </a:t>
          </a:r>
          <a:r>
            <a:rPr lang="en-US" sz="2000" b="1" kern="1200" dirty="0" err="1">
              <a:solidFill>
                <a:srgbClr val="208438"/>
              </a:solidFill>
              <a:latin typeface="Aptos" panose="020B0004020202020204" pitchFamily="34" charset="0"/>
            </a:rPr>
            <a:t>biba</a:t>
          </a:r>
          <a:r>
            <a:rPr lang="en-US" sz="2000" b="1" kern="1200" dirty="0">
              <a:solidFill>
                <a:srgbClr val="208438"/>
              </a:solidFill>
              <a:latin typeface="Aptos" panose="020B0004020202020204" pitchFamily="34" charset="0"/>
            </a:rPr>
            <a:t> </a:t>
          </a:r>
          <a:r>
            <a:rPr lang="en-US" sz="2000" b="1" kern="1200" dirty="0" err="1">
              <a:solidFill>
                <a:srgbClr val="208438"/>
              </a:solidFill>
              <a:latin typeface="Aptos" panose="020B0004020202020204" pitchFamily="34" charset="0"/>
            </a:rPr>
            <a:t>riba</a:t>
          </a:r>
          <a:r>
            <a:rPr lang="en-US" sz="2000" b="1" kern="1200" dirty="0">
              <a:solidFill>
                <a:srgbClr val="208438"/>
              </a:solidFill>
              <a:latin typeface="Aptos" panose="020B0004020202020204" pitchFamily="34" charset="0"/>
            </a:rPr>
            <a:t> Tera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chemeClr val="tx2">
                  <a:lumMod val="75000"/>
                </a:schemeClr>
              </a:solidFill>
            </a:rPr>
            <a:t>El a st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òp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 di </a:t>
          </a:r>
          <a:r>
            <a:rPr lang="en-US" sz="2000" b="1" kern="1200" dirty="0" err="1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goberná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 </a:t>
          </a:r>
          <a:r>
            <a:rPr lang="en" sz="2000" b="1" kern="1200" dirty="0">
              <a:solidFill>
                <a:schemeClr val="tx2">
                  <a:lumMod val="75000"/>
                </a:schemeClr>
              </a:solidFill>
            </a:rPr>
            <a:t>e Universo pa bira un karpint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</a:rPr>
            <a:t>é 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1C97A8"/>
              </a:solidFill>
            </a:rPr>
            <a:t>El a bandon</a:t>
          </a:r>
          <a:r>
            <a:rPr lang="en-US" sz="2000" b="1" kern="1200" dirty="0">
              <a:solidFill>
                <a:srgbClr val="1C97A8"/>
              </a:solidFill>
              <a:latin typeface="Aptos" panose="020B0004020202020204" pitchFamily="34" charset="0"/>
            </a:rPr>
            <a:t>á un </a:t>
          </a:r>
          <a:r>
            <a:rPr lang="en-US" sz="2000" b="1" kern="1200" dirty="0" err="1">
              <a:solidFill>
                <a:srgbClr val="1C97A8"/>
              </a:solidFill>
              <a:latin typeface="Aptos" panose="020B0004020202020204" pitchFamily="34" charset="0"/>
            </a:rPr>
            <a:t>lugá</a:t>
          </a:r>
          <a:r>
            <a:rPr lang="en-US" sz="2000" b="1" kern="1200" dirty="0">
              <a:solidFill>
                <a:srgbClr val="1C97A8"/>
              </a:solidFill>
              <a:latin typeface="Aptos" panose="020B0004020202020204" pitchFamily="34" charset="0"/>
            </a:rPr>
            <a:t> seif pa </a:t>
          </a:r>
          <a:r>
            <a:rPr lang="en-US" sz="2000" b="1" kern="1200" dirty="0" err="1">
              <a:solidFill>
                <a:srgbClr val="1C97A8"/>
              </a:solidFill>
              <a:latin typeface="Aptos" panose="020B0004020202020204" pitchFamily="34" charset="0"/>
            </a:rPr>
            <a:t>biba</a:t>
          </a:r>
          <a:r>
            <a:rPr lang="en-US" sz="2000" b="1" kern="1200" dirty="0">
              <a:solidFill>
                <a:srgbClr val="1C97A8"/>
              </a:solidFill>
              <a:latin typeface="Aptos" panose="020B0004020202020204" pitchFamily="34" charset="0"/>
            </a:rPr>
            <a:t> den </a:t>
          </a:r>
          <a:r>
            <a:rPr lang="en-US" sz="2000" b="1" kern="1200" dirty="0" err="1">
              <a:solidFill>
                <a:srgbClr val="1C97A8"/>
              </a:solidFill>
              <a:latin typeface="Aptos" panose="020B0004020202020204" pitchFamily="34" charset="0"/>
            </a:rPr>
            <a:t>teritorio</a:t>
          </a:r>
          <a:r>
            <a:rPr lang="en-US" sz="2000" b="1" kern="1200" dirty="0">
              <a:solidFill>
                <a:srgbClr val="1C97A8"/>
              </a:solidFill>
              <a:latin typeface="Aptos" panose="020B0004020202020204" pitchFamily="34" charset="0"/>
            </a:rPr>
            <a:t> di </a:t>
          </a:r>
          <a:r>
            <a:rPr lang="en-US" sz="2000" b="1" kern="1200" dirty="0" err="1">
              <a:solidFill>
                <a:srgbClr val="1C97A8"/>
              </a:solidFill>
              <a:latin typeface="Aptos" panose="020B0004020202020204" pitchFamily="34" charset="0"/>
            </a:rPr>
            <a:t>enemigu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chemeClr val="accent5">
                  <a:lumMod val="75000"/>
                </a:schemeClr>
              </a:solidFill>
            </a:rPr>
            <a:t>El a kambia e korona real pa un korona di sumpi</a:t>
          </a:r>
          <a:r>
            <a:rPr lang="en-US" sz="2000" b="1" kern="1200" dirty="0" err="1">
              <a:solidFill>
                <a:schemeClr val="accent5">
                  <a:lumMod val="75000"/>
                </a:schemeClr>
              </a:solidFill>
              <a:latin typeface="Aptos" panose="020B0004020202020204" pitchFamily="34" charset="0"/>
            </a:rPr>
            <a:t>ña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  <a:latin typeface="Aptos" panose="020B0004020202020204" pitchFamily="34" charset="0"/>
            </a:rPr>
            <a:t> 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Gratitut pa Dios Su grasia (2 Kor.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1800" b="1" kern="1200" noProof="0" dirty="0"/>
            <a:t>Hesus a duna tur kos pa nos. Nos gratitut ta w</a:t>
          </a:r>
          <a:r>
            <a:rPr lang="pap-029" sz="1800" b="1" kern="1200" noProof="0" dirty="0">
              <a:latin typeface="Aptos" panose="020B0004020202020204" pitchFamily="34" charset="0"/>
            </a:rPr>
            <a:t>òrdu mustrá den e deseo pa duna nos mes kompletamente na djE</a:t>
          </a:r>
          <a:r>
            <a:rPr lang="pap-029" sz="1800" b="1" kern="1200" noProof="0" dirty="0"/>
            <a:t>.</a:t>
          </a:r>
          <a:endParaRPr lang="pap-029" sz="1800" kern="1200" noProof="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Deseo pa kompart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í Dios Su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bendishonnan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Kor. 9:11a)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Nos ta duna na otronan pasombra nos a risib</a:t>
          </a:r>
          <a:r>
            <a:rPr lang="en-US" sz="2000" b="1" kern="1200" dirty="0">
              <a:latin typeface="Aptos" panose="020B0004020202020204" pitchFamily="34" charset="0"/>
            </a:rPr>
            <a:t>í </a:t>
          </a:r>
          <a:r>
            <a:rPr lang="en-US" sz="2000" b="1" kern="1200" dirty="0" err="1">
              <a:latin typeface="Aptos" panose="020B0004020202020204" pitchFamily="34" charset="0"/>
            </a:rPr>
            <a:t>promé</a:t>
          </a:r>
          <a:r>
            <a:rPr lang="en-US" sz="2000" b="1" kern="1200" dirty="0">
              <a:latin typeface="Aptos" panose="020B0004020202020204" pitchFamily="34" charset="0"/>
            </a:rPr>
            <a:t> for di Dios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sinsero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Korintionan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Generosidat ta evidensia ku amor ta biba den nos kurason</a:t>
          </a: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846"/>
          <a:ext cx="3990976" cy="656646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Nan a roga pa e privilegio di yuda otronan  (2 Kor. 8:4)</a:t>
          </a:r>
        </a:p>
      </dsp:txBody>
      <dsp:txXfrm>
        <a:off x="32055" y="32901"/>
        <a:ext cx="3926866" cy="592536"/>
      </dsp:txXfrm>
    </dsp:sp>
    <dsp:sp modelId="{F8F6F75F-1573-4DA0-ACC3-3D93CED1CD83}">
      <dsp:nvSpPr>
        <dsp:cNvPr id="0" name=""/>
        <dsp:cNvSpPr/>
      </dsp:nvSpPr>
      <dsp:spPr>
        <a:xfrm>
          <a:off x="0" y="665945"/>
          <a:ext cx="3990976" cy="656646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Den nan pobresa, nan a duna mas ay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  <a:ea typeface="+mn-ea"/>
              <a:cs typeface="+mn-cs"/>
            </a:rPr>
            <a:t>á di nan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  <a:ea typeface="+mn-ea"/>
              <a:cs typeface="+mn-cs"/>
            </a:rPr>
            <a:t>abilidat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Kor. 8:2-3)</a:t>
          </a:r>
        </a:p>
      </dsp:txBody>
      <dsp:txXfrm>
        <a:off x="32055" y="698000"/>
        <a:ext cx="3926866" cy="592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Nan a risib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í e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grasia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 di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  <a:latin typeface="Aptos" panose="020B0004020202020204" pitchFamily="34" charset="0"/>
            </a:rPr>
            <a:t>Hesus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Kor. 8:9)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Nan a duna nan mes na Hesus (2 Kor.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Nan a sinti kontentu pa ta kapas pa duna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 goso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ap-029" sz="2000" b="1" kern="1200" noProof="0" dirty="0"/>
            <a:t>Nan pobresa no tabata un opst</a:t>
          </a:r>
          <a:r>
            <a:rPr lang="pap-029" sz="2000" b="1" kern="1200" noProof="0" dirty="0">
              <a:latin typeface="Aptos" panose="020B0004020202020204" pitchFamily="34" charset="0"/>
            </a:rPr>
            <a:t>ákulo</a:t>
          </a:r>
          <a:endParaRPr lang="pap-029" sz="2000" kern="1200" noProof="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 generosidat                     (2 Kor.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ap-029" sz="2000" b="1" kern="1200" noProof="0" dirty="0"/>
            <a:t>Nan a hasi esaki boluntariamente i  spont</a:t>
          </a:r>
          <a:r>
            <a:rPr lang="pap-029" sz="2000" b="1" kern="1200" noProof="0" dirty="0">
              <a:latin typeface="Aptos" panose="020B0004020202020204" pitchFamily="34" charset="0"/>
            </a:rPr>
            <a:t>ániamente</a:t>
          </a:r>
          <a:endParaRPr lang="pap-029" sz="2000" kern="1200" noProof="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 plaser 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E akto aki a permit</a:t>
          </a:r>
          <a:r>
            <a:rPr lang="en-US" sz="2000" b="1" kern="1200" dirty="0">
              <a:latin typeface="Aptos" panose="020B0004020202020204" pitchFamily="34" charset="0"/>
            </a:rPr>
            <a:t> nan pa </a:t>
          </a:r>
          <a:r>
            <a:rPr lang="en-US" sz="2000" b="1" kern="1200" dirty="0" err="1">
              <a:latin typeface="Aptos" panose="020B0004020202020204" pitchFamily="34" charset="0"/>
            </a:rPr>
            <a:t>mustra</a:t>
          </a:r>
          <a:r>
            <a:rPr lang="en-US" sz="2000" b="1" kern="1200" dirty="0">
              <a:latin typeface="Aptos" panose="020B0004020202020204" pitchFamily="34" charset="0"/>
            </a:rPr>
            <a:t> nan amor pa Dios </a:t>
          </a:r>
          <a:r>
            <a:rPr lang="en-US" sz="2000" b="1" kern="1200" dirty="0" err="1">
              <a:latin typeface="Aptos" panose="020B0004020202020204" pitchFamily="34" charset="0"/>
            </a:rPr>
            <a:t>i</a:t>
          </a:r>
          <a:r>
            <a:rPr lang="en" sz="2000" b="1" kern="1200" dirty="0"/>
            <a:t> e iglesia</a:t>
          </a:r>
          <a:endParaRPr lang="es-ES" sz="20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omo un privilegio                               (2 Kor.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ap-029" sz="2000" b="1" kern="1200" noProof="0" dirty="0"/>
            <a:t>Su deboshon na Dios a result</a:t>
          </a:r>
          <a:r>
            <a:rPr lang="pap-029" sz="2000" b="1" kern="1200" noProof="0" dirty="0">
              <a:latin typeface="Aptos" panose="020B0004020202020204" pitchFamily="34" charset="0"/>
            </a:rPr>
            <a:t>á den su deboshon na otronan </a:t>
          </a:r>
          <a:endParaRPr lang="pap-029" sz="2000" kern="1200" noProof="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omo un akto di konsegrashon 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Kor.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Iglesianan Hudiu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 a hiba e evangelio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Iglesianan Gentil</a:t>
          </a: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Nan a yuda ku nan rekursonan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Iglesia lokal</a:t>
          </a: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Konferensia/Mishon/ Union</a:t>
          </a: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Divishon</a:t>
          </a: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Asosiashon General </a:t>
          </a: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769441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MAYORDOMIA I MISHON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11 pa  S</a:t>
            </a:r>
            <a:r>
              <a:rPr lang="en-U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</a:t>
            </a:r>
            <a:r>
              <a:rPr lang="en-U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mber 12,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RESULTADONAN DI MAYORDOMIA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E UNIDAT DI E IGLESIA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113877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latin typeface="Comic Sans MS" panose="030F0702030302020204" pitchFamily="66" charset="0"/>
              </a:rPr>
              <a:t>“ Pasombra e atministrashon di e servisio aki no ta solamente suminstr</a:t>
            </a:r>
            <a:r>
              <a:rPr lang="en-US" b="1" dirty="0">
                <a:latin typeface="Comic Sans MS" panose="030F0702030302020204" pitchFamily="66" charset="0"/>
              </a:rPr>
              <a:t>á(</a:t>
            </a:r>
            <a:r>
              <a:rPr lang="en-US" b="1" dirty="0" err="1">
                <a:latin typeface="Comic Sans MS" panose="030F0702030302020204" pitchFamily="66" charset="0"/>
              </a:rPr>
              <a:t>proveé</a:t>
            </a:r>
            <a:r>
              <a:rPr lang="en-US" b="1" dirty="0">
                <a:latin typeface="Comic Sans MS" panose="030F0702030302020204" pitchFamily="66" charset="0"/>
              </a:rPr>
              <a:t> ) e </a:t>
            </a:r>
            <a:r>
              <a:rPr lang="en-US" b="1" dirty="0" err="1">
                <a:latin typeface="Comic Sans MS" panose="030F0702030302020204" pitchFamily="66" charset="0"/>
              </a:rPr>
              <a:t>nesesidatnan</a:t>
            </a:r>
            <a:r>
              <a:rPr lang="en-US" b="1" dirty="0">
                <a:latin typeface="Comic Sans MS" panose="030F0702030302020204" pitchFamily="66" charset="0"/>
              </a:rPr>
              <a:t> di e </a:t>
            </a:r>
            <a:r>
              <a:rPr lang="en-US" b="1" dirty="0" err="1">
                <a:latin typeface="Comic Sans MS" panose="030F0702030302020204" pitchFamily="66" charset="0"/>
              </a:rPr>
              <a:t>santunan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pero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tambe</a:t>
            </a:r>
            <a:r>
              <a:rPr lang="en-US" b="1" dirty="0">
                <a:latin typeface="Comic Sans MS" panose="030F0702030302020204" pitchFamily="66" charset="0"/>
              </a:rPr>
              <a:t> ta </a:t>
            </a:r>
            <a:r>
              <a:rPr lang="en-US" b="1" dirty="0" err="1">
                <a:latin typeface="Comic Sans MS" panose="030F0702030302020204" pitchFamily="66" charset="0"/>
              </a:rPr>
              <a:t>abundá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dor</a:t>
            </a:r>
            <a:r>
              <a:rPr lang="en-US" b="1" dirty="0">
                <a:latin typeface="Comic Sans MS" panose="030F0702030302020204" pitchFamily="66" charset="0"/>
              </a:rPr>
              <a:t> di </a:t>
            </a:r>
            <a:r>
              <a:rPr lang="en-US" b="1" dirty="0" err="1">
                <a:latin typeface="Comic Sans MS" panose="030F0702030302020204" pitchFamily="66" charset="0"/>
              </a:rPr>
              <a:t>hopi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gradisimentunan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na</a:t>
            </a:r>
            <a:r>
              <a:rPr lang="en-US" b="1" dirty="0">
                <a:latin typeface="Comic Sans MS" panose="030F0702030302020204" pitchFamily="66" charset="0"/>
              </a:rPr>
              <a:t> Dios. </a:t>
            </a:r>
            <a:r>
              <a:rPr lang="en" b="1" dirty="0"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400" b="1" dirty="0">
                <a:latin typeface="Comic Sans MS" panose="030F0702030302020204" pitchFamily="66" charset="0"/>
              </a:rPr>
              <a:t>(2 Korintionan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0844486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49" y="1946841"/>
            <a:ext cx="485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E ofrenda ku a w</a:t>
            </a:r>
            <a:r>
              <a:rPr lang="en-US" b="1" dirty="0" err="1">
                <a:latin typeface="Aptos" panose="020B0004020202020204" pitchFamily="34" charset="0"/>
              </a:rPr>
              <a:t>òrdu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-US" b="1" dirty="0" err="1">
                <a:latin typeface="Aptos" panose="020B0004020202020204" pitchFamily="34" charset="0"/>
              </a:rPr>
              <a:t>hibá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-US" b="1" dirty="0" err="1">
                <a:latin typeface="Aptos" panose="020B0004020202020204" pitchFamily="34" charset="0"/>
              </a:rPr>
              <a:t>na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" b="1" dirty="0"/>
              <a:t>Jerusal</a:t>
            </a:r>
            <a:r>
              <a:rPr lang="en-US" b="1" dirty="0">
                <a:latin typeface="Aptos" panose="020B0004020202020204" pitchFamily="34" charset="0"/>
              </a:rPr>
              <a:t>è</a:t>
            </a:r>
            <a:r>
              <a:rPr lang="en" b="1" dirty="0"/>
              <a:t>m tabatin otro efektonan positivo  (2 Kor.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Un otro efekto positivo ta ku e manera ku e ofrenda a w</a:t>
            </a:r>
            <a:r>
              <a:rPr lang="pap-029" sz="2000" b="1" dirty="0">
                <a:latin typeface="Aptos" panose="020B0004020202020204" pitchFamily="34" charset="0"/>
              </a:rPr>
              <a:t>òrdu manehá(tratá) tin un lès speshal pa nos awe</a:t>
            </a:r>
            <a:r>
              <a:rPr lang="pap-029" sz="2000" b="1" dirty="0"/>
              <a:t>: tur kos mester w</a:t>
            </a:r>
            <a:r>
              <a:rPr lang="pap-029" sz="2000" b="1" dirty="0">
                <a:latin typeface="Aptos" panose="020B0004020202020204" pitchFamily="34" charset="0"/>
              </a:rPr>
              <a:t>òrdu hasí na un moda na ordu</a:t>
            </a:r>
            <a:r>
              <a:rPr lang="pap-029" sz="2000" b="1" dirty="0"/>
              <a:t>, i siguiendo e proseduranan korekto.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102389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Hudiunan </a:t>
            </a:r>
            <a:r>
              <a:rPr lang="pap-029" sz="2000" b="1" dirty="0">
                <a:solidFill>
                  <a:prstClr val="black"/>
                </a:solidFill>
                <a:latin typeface="Aptos" panose="02110004020202020204"/>
              </a:rPr>
              <a:t>i 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Gentilnan tabata mar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huntu dor di enlasenan di yudansa i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gratitut (Rom. 15:26-27). Di e manera aki, e ap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òstel su meta final a</a:t>
            </a:r>
            <a:r>
              <a:rPr kumimoji="0" lang="pap-029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wòrdu lográ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 unidat den e iglesia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Pablo a apunt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Tito pa vigil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e kolekshon, i e iglesianan a apunt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á(nombra) rumannan pa asistié den e tarea aki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               (2 Kor. 8:16-24). No tabatin ningun otro manera apropi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 kolekt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i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manda e ofrenda na Jerusal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èm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63521" y="628034"/>
            <a:ext cx="10480854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3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 Dios Su obra mester wòrdu sostené dor di diesmonan i  regalonan i  ofrendanan. Señor awor ta yama pa e medionan ku El a konfia na Su mayordomonan.  […]</a:t>
            </a:r>
          </a:p>
          <a:p>
            <a:pPr>
              <a:spcBef>
                <a:spcPts val="600"/>
              </a:spcBef>
            </a:pPr>
            <a:r>
              <a:rPr lang="pap-029" sz="23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Señor Hesus ta rekerí nada mas for di Su siguidónan ku loke E mes a ehekutá. Esnan kende ta praktiká nengamentu propio i sakrifisio propio pa e kousa di Dios ta meramente siguiendo Su ehèmpel. El a kita Su ropa real i korona  real, i a baha for di Su mandato haltu. El a bira pober, asina ku dor di Su pobresa nos lo por  bini den poseshon di e tesoronan etèrno. E no a duna solamente Su rikesanan, pero Su propio bida den nengamentu propio i sakrifisio propio, asina ku E lo por kita kada strobashon  for di esnan  kende ta buska un entrada den e reino di Dios.  </a:t>
            </a:r>
          </a:p>
          <a:p>
            <a:pPr>
              <a:spcBef>
                <a:spcPts val="600"/>
              </a:spcBef>
            </a:pPr>
            <a:r>
              <a:rPr lang="pap-029" sz="23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Señor Hesus ta invitá nos pa bira trahadónan huntu kunE. E ta e doño di i  tin demandanan riba tur loke nos ta poseé. Dor di nos boluntat pa yuda den Su trabou, nos lo por mustra awor nos amor p’E. 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April 9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Pasombra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boso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konosé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grasia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di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nos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Señor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Hesu-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ounke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E tabata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riku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sinembargo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pa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boso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motibu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El 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bira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pober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pa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boso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di Su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pobresa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bira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riku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”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Korintionan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pap-029" sz="2000" b="1" dirty="0">
                <a:solidFill>
                  <a:srgbClr val="BA4252"/>
                </a:solidFill>
              </a:rPr>
              <a:t>Origen di mayordomia: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E eh</a:t>
            </a:r>
            <a:r>
              <a:rPr lang="pap-029" sz="2000" b="1" dirty="0">
                <a:latin typeface="Aptos" panose="020B0004020202020204" pitchFamily="34" charset="0"/>
              </a:rPr>
              <a:t>èmpel di Hesus</a:t>
            </a:r>
            <a:endParaRPr lang="pap-029" sz="2000" b="1" dirty="0"/>
          </a:p>
          <a:p>
            <a:pPr lvl="1">
              <a:spcBef>
                <a:spcPts val="600"/>
              </a:spcBef>
            </a:pPr>
            <a:r>
              <a:rPr lang="pap-029" sz="2000" b="1" dirty="0"/>
              <a:t>E kontestashon na e grasia risib</a:t>
            </a:r>
            <a:r>
              <a:rPr lang="pap-029" sz="2000" b="1" dirty="0">
                <a:latin typeface="Aptos" panose="020B0004020202020204" pitchFamily="34" charset="0"/>
              </a:rPr>
              <a:t>í </a:t>
            </a:r>
            <a:endParaRPr lang="pap-029" sz="2000" b="1" dirty="0"/>
          </a:p>
          <a:p>
            <a:pPr>
              <a:spcBef>
                <a:spcPts val="1200"/>
              </a:spcBef>
            </a:pPr>
            <a:r>
              <a:rPr lang="pap-029" sz="2000" b="1" dirty="0">
                <a:solidFill>
                  <a:srgbClr val="7F48B9"/>
                </a:solidFill>
              </a:rPr>
              <a:t>Kon pa praktik</a:t>
            </a:r>
            <a:r>
              <a:rPr lang="pap-029" sz="2000" b="1" dirty="0">
                <a:solidFill>
                  <a:srgbClr val="7F48B9"/>
                </a:solidFill>
                <a:latin typeface="Aptos" panose="020B0004020202020204" pitchFamily="34" charset="0"/>
              </a:rPr>
              <a:t>á mayordomia</a:t>
            </a:r>
            <a:r>
              <a:rPr lang="pap-029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Planiamentu apropi</a:t>
            </a:r>
            <a:r>
              <a:rPr lang="pap-029" sz="2000" b="1" dirty="0">
                <a:latin typeface="Aptos" panose="020B0004020202020204" pitchFamily="34" charset="0"/>
              </a:rPr>
              <a:t>á</a:t>
            </a:r>
            <a:endParaRPr lang="pap-029" sz="2000" b="1" dirty="0"/>
          </a:p>
          <a:p>
            <a:pPr lvl="1">
              <a:spcBef>
                <a:spcPts val="600"/>
              </a:spcBef>
            </a:pPr>
            <a:r>
              <a:rPr lang="pap-029" sz="2000" b="1" dirty="0"/>
              <a:t>Un aktitut korekto</a:t>
            </a:r>
          </a:p>
          <a:p>
            <a:pPr>
              <a:spcBef>
                <a:spcPts val="1200"/>
              </a:spcBef>
            </a:pPr>
            <a:r>
              <a:rPr lang="pap-029" sz="2000" b="1" dirty="0">
                <a:solidFill>
                  <a:srgbClr val="375FA5"/>
                </a:solidFill>
              </a:rPr>
              <a:t>Resultadonan di mayordomia: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E unidat di e iglesia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Mayordomia ta e manera den kual un persona ta maneh</a:t>
            </a:r>
            <a:r>
              <a:rPr lang="pap-029" sz="2000" b="1" dirty="0">
                <a:latin typeface="Aptos" panose="020B0004020202020204" pitchFamily="34" charset="0"/>
              </a:rPr>
              <a:t>á loke a wòrdu poné den nan kuido</a:t>
            </a:r>
            <a:r>
              <a:rPr lang="en-US" sz="2000" b="1" dirty="0">
                <a:latin typeface="Aptos" panose="020B0004020202020204" pitchFamily="34" charset="0"/>
              </a:rPr>
              <a:t>. 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E Korintionan ya kaba a kompromet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 pa yuda, i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e tempu tabata aserkando ora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ku e kompromiso ei mester w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 poné den akshon. E iglesianan di Masedonia ya kaba a kuminsá partisipá.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Pablo no tabata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interes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den e kantidat di sèn involví , pero mas bien den e motivashon i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entusiasmo ku kual e kreyentenan lo partisip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den e oportunidat aki pa respondé na e grasia ku nan a risibí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Den e konteksto di Pablo su di dos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karta na e Korintionan, mayordomia ta refer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í na un proyekto spesífiko di e apòstel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 ku e iglesianan Gentil ta kolekt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sèn pa yuda e Iglesia na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Jerusal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è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m, kual tabata pasando  dor di tempunan masha difisil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ORIGEN DI  MAYORDOMIA </a:t>
            </a: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5"/>
                </a:solidFill>
              </a:rPr>
              <a:t>E EH</a:t>
            </a:r>
            <a:r>
              <a:rPr lang="en-US" sz="4000" b="1" dirty="0">
                <a:ln/>
                <a:solidFill>
                  <a:schemeClr val="accent5"/>
                </a:solidFill>
                <a:latin typeface="Aptos" panose="020B0004020202020204" pitchFamily="34" charset="0"/>
              </a:rPr>
              <a:t>ÈMPEL DI HESUS</a:t>
            </a:r>
            <a:endParaRPr lang="en" sz="4000" b="1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32343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ap-029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“ Pasombra boso konosé e grasia di nos Señor Hesu-Kristu, ku ounke E tabata riku, sinembargo pa boso motibu El a bira pober, asina ku dor di Su pobresa boso lo por bira riku.”</a:t>
            </a:r>
          </a:p>
          <a:p>
            <a:pPr algn="ctr"/>
            <a:r>
              <a:rPr lang="pap-029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Korintionan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Kiko ta e relashon entre Dios Su grasia i generosidat? (2 Kor.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451719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97968" y="4183967"/>
            <a:ext cx="32200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Y El a hasi tur esaki pa motibu di amor pa nos! (Juan 15:13; Efesionan 5:2; Galationan 2:20 ; 1 Juan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2380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Dios a duna Su grasia na e iglesianan di Masedonia, i nan “ a subi(rebos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)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den generosidat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riku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(2 Korintionan 8:2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NIV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Y esaki ta e grasia di Hesus pa nan, 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pa nos: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89703" y="5505553"/>
            <a:ext cx="33341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Kon nos lo respond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 na e grasia di Hesus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? “ P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rnada boso a risib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í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p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òrnada boso mester duna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(Mat.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E KONTESTASHON NA E GRASIA RISIB</a:t>
            </a:r>
            <a:r>
              <a:rPr lang="en-US" sz="4400" b="1" dirty="0">
                <a:ln/>
                <a:solidFill>
                  <a:schemeClr val="accent3"/>
                </a:solidFill>
                <a:latin typeface="Aptos" panose="020B0004020202020204" pitchFamily="34" charset="0"/>
              </a:rPr>
              <a:t>Í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 </a:t>
            </a:r>
            <a:r>
              <a:rPr lang="pap-029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Y nan a pasa limité di nos antisipashonnan: Nan a duna nan mes na promé lugá na Señor, i despues segun e boluntat di Dios tambe na nos ” </a:t>
            </a:r>
            <a:r>
              <a:rPr lang="pap-029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Korintionan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Opserv</a:t>
            </a:r>
            <a:r>
              <a:rPr lang="en-US" b="1" dirty="0">
                <a:latin typeface="Aptos" panose="020B0004020202020204" pitchFamily="34" charset="0"/>
              </a:rPr>
              <a:t>á e </a:t>
            </a:r>
            <a:r>
              <a:rPr lang="en-US" b="1" dirty="0" err="1">
                <a:latin typeface="Aptos" panose="020B0004020202020204" pitchFamily="34" charset="0"/>
              </a:rPr>
              <a:t>Masedonianan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-US" b="1" dirty="0" err="1">
                <a:latin typeface="Aptos" panose="020B0004020202020204" pitchFamily="34" charset="0"/>
              </a:rPr>
              <a:t>su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-US" b="1" dirty="0" err="1">
                <a:latin typeface="Aptos" panose="020B0004020202020204" pitchFamily="34" charset="0"/>
              </a:rPr>
              <a:t>kontestashon</a:t>
            </a:r>
            <a:r>
              <a:rPr lang="en" b="1" dirty="0"/>
              <a:t> na grasia: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Kiko esaki ta si</a:t>
            </a:r>
            <a:r>
              <a:rPr lang="en-US" sz="2000" b="1" dirty="0" err="1">
                <a:latin typeface="Aptos" panose="020B0004020202020204" pitchFamily="34" charset="0"/>
              </a:rPr>
              <a:t>ña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nos</a:t>
            </a:r>
            <a:r>
              <a:rPr lang="en" sz="2000" b="1" dirty="0"/>
              <a:t>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2624602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6066984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3145607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KON PA PRAKTIK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  <a:latin typeface="Aptos" panose="020B0004020202020204" pitchFamily="34" charset="0"/>
              </a:rPr>
              <a:t>Á MAYORDOMIA</a:t>
            </a:r>
            <a:endParaRPr lang="en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PLANIAMENTU APROPI</a:t>
            </a:r>
            <a:r>
              <a:rPr lang="en-U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  <a:latin typeface="Aptos" panose="020B0004020202020204" pitchFamily="34" charset="0"/>
              </a:rPr>
              <a:t>Á</a:t>
            </a:r>
            <a:endParaRPr lang="en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 </a:t>
            </a:r>
            <a:r>
              <a:rPr lang="pap-029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Kada un di boso lo mester duna loke boso a disidí pa duna den boso kurason, no inboluntariamente òf bou di obligashon, pasombra Dios ta stima un dunadó alegre.” </a:t>
            </a:r>
            <a:r>
              <a:rPr lang="pap-029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Korintionan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328295"/>
            <a:ext cx="7921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Pablo su plan propon</a:t>
            </a:r>
            <a:r>
              <a:rPr lang="pap-029" sz="2000" b="1" dirty="0">
                <a:latin typeface="Aptos" panose="020B0004020202020204" pitchFamily="34" charset="0"/>
              </a:rPr>
              <a:t>é tabata pa kolektá un ofrenda speshal for di e iglesianan di </a:t>
            </a:r>
            <a:r>
              <a:rPr lang="pap-029" sz="2000" b="1" dirty="0"/>
              <a:t>Masedonia i Akaya ( e provinsia kaminda Korinto tabata lokalis</a:t>
            </a:r>
            <a:r>
              <a:rPr lang="pap-029" sz="2000" b="1" dirty="0">
                <a:latin typeface="Aptos" panose="020B0004020202020204" pitchFamily="34" charset="0"/>
              </a:rPr>
              <a:t>á </a:t>
            </a:r>
            <a:r>
              <a:rPr lang="pap-029" sz="2000" b="1" dirty="0"/>
              <a:t>) pa yuda e iglesia na Jerusal</a:t>
            </a:r>
            <a:r>
              <a:rPr lang="pap-029" sz="2000" b="1" dirty="0">
                <a:latin typeface="Aptos" panose="020B0004020202020204" pitchFamily="34" charset="0"/>
              </a:rPr>
              <a:t>è</a:t>
            </a:r>
            <a:r>
              <a:rPr lang="pap-029" sz="2000" b="1" dirty="0"/>
              <a:t>m (Rom.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6856" y="2564189"/>
              <a:ext cx="7136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Corinth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35170" y="2763291"/>
              <a:ext cx="736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ACHAIA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3992880" y="4376125"/>
            <a:ext cx="520010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Un otro ounto ku Pablo ta inklu</a:t>
            </a:r>
            <a:r>
              <a:rPr lang="pap-029" sz="2000" b="1" dirty="0">
                <a:latin typeface="Aptos" panose="020B0004020202020204" pitchFamily="34" charset="0"/>
              </a:rPr>
              <a:t>í den su plan ta ku nan no mester warda pa entregá tur kos na mes momento</a:t>
            </a:r>
            <a:r>
              <a:rPr lang="pap-029" sz="2000" b="1" dirty="0"/>
              <a:t>, pero mas bien pone un banda un tiki kada siman te ora ku nan yega e kantidat propon</a:t>
            </a:r>
            <a:r>
              <a:rPr lang="pap-029" sz="2000" b="1" dirty="0">
                <a:latin typeface="Aptos" panose="020B0004020202020204" pitchFamily="34" charset="0"/>
              </a:rPr>
              <a:t>é </a:t>
            </a:r>
            <a:r>
              <a:rPr lang="pap-029" sz="2000" b="1" dirty="0"/>
              <a:t>(1 Kor. 16:2). Di e manera aki, ora ku Pablo yega, e kolekshon kompleto por w</a:t>
            </a:r>
            <a:r>
              <a:rPr lang="pap-029" sz="2000" b="1" dirty="0">
                <a:latin typeface="Aptos" panose="020B0004020202020204" pitchFamily="34" charset="0"/>
              </a:rPr>
              <a:t>òrdu rekohé gososamente</a:t>
            </a:r>
            <a:r>
              <a:rPr lang="pap-029" sz="2000" b="1" dirty="0"/>
              <a:t> (2 Kor. 9:3-5</a:t>
            </a:r>
            <a:r>
              <a:rPr lang="en" sz="2000" b="1" dirty="0"/>
              <a:t>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667959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Ora ku ta planea e ofrenda, kada famia mester evalu</a:t>
            </a:r>
            <a:r>
              <a:rPr lang="pap-029" sz="2000" b="1" dirty="0">
                <a:latin typeface="Aptos" panose="020B0004020202020204" pitchFamily="34" charset="0"/>
              </a:rPr>
              <a:t>á su mes i</a:t>
            </a:r>
            <a:r>
              <a:rPr lang="pap-029" sz="2000" b="1" dirty="0"/>
              <a:t> pone metanan real</a:t>
            </a:r>
            <a:r>
              <a:rPr lang="pap-029" sz="2000" b="1" dirty="0">
                <a:latin typeface="Aptos" panose="020B0004020202020204" pitchFamily="34" charset="0"/>
              </a:rPr>
              <a:t>ístiko, di akuerdo ku su kondishon finansiero</a:t>
            </a:r>
            <a:r>
              <a:rPr lang="pap-029" sz="2000" b="1" dirty="0"/>
              <a:t>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344239"/>
            <a:ext cx="7993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Ora ku e ap</a:t>
            </a:r>
            <a:r>
              <a:rPr lang="pap-029" sz="2000" b="1" dirty="0">
                <a:latin typeface="Aptos" panose="020B0004020202020204" pitchFamily="34" charset="0"/>
              </a:rPr>
              <a:t>òstel a proponé e plan na Kolosas</a:t>
            </a:r>
            <a:r>
              <a:rPr lang="pap-029" sz="2000" b="1" dirty="0"/>
              <a:t> un a</a:t>
            </a:r>
            <a:r>
              <a:rPr lang="pap-029" sz="2000" b="1" dirty="0">
                <a:latin typeface="Aptos" panose="020B0004020202020204" pitchFamily="34" charset="0"/>
              </a:rPr>
              <a:t>ñ</a:t>
            </a:r>
            <a:r>
              <a:rPr lang="pap-029" sz="2000" b="1" dirty="0"/>
              <a:t>a mas tempran, esaki a w</a:t>
            </a:r>
            <a:r>
              <a:rPr lang="pap-029" sz="2000" b="1" dirty="0">
                <a:latin typeface="Aptos" panose="020B0004020202020204" pitchFamily="34" charset="0"/>
              </a:rPr>
              <a:t>òrdu risibí </a:t>
            </a:r>
            <a:r>
              <a:rPr lang="pap-029" sz="2000" b="1" dirty="0"/>
              <a:t>entusiasm</a:t>
            </a:r>
            <a:r>
              <a:rPr lang="pap-029" sz="2000" b="1" dirty="0">
                <a:latin typeface="Aptos" panose="020B0004020202020204" pitchFamily="34" charset="0"/>
              </a:rPr>
              <a:t>á</a:t>
            </a:r>
            <a:r>
              <a:rPr lang="pap-029" sz="2000" b="1" dirty="0"/>
              <a:t>, ounke ningun metanan spes</a:t>
            </a:r>
            <a:r>
              <a:rPr lang="pap-029" sz="2000" b="1" dirty="0">
                <a:latin typeface="Aptos" panose="020B0004020202020204" pitchFamily="34" charset="0"/>
              </a:rPr>
              <a:t>ífiko a wòrdu poné na e tempu ei </a:t>
            </a:r>
            <a:r>
              <a:rPr lang="pap-029" sz="2000" b="1" dirty="0"/>
              <a:t> (2 Kor. 9:1-2). Sinembargo, kada mienbro a disid</a:t>
            </a:r>
            <a:r>
              <a:rPr lang="pap-029" sz="2000" b="1" dirty="0">
                <a:latin typeface="Aptos" panose="020B0004020202020204" pitchFamily="34" charset="0"/>
              </a:rPr>
              <a:t>í den su kurason pa duna un kantidat spesífiko </a:t>
            </a:r>
            <a:r>
              <a:rPr lang="pap-029" sz="2000" b="1" dirty="0"/>
              <a:t>(2 Kor.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UN AKTITUT KOREKTO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683508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 </a:t>
            </a:r>
            <a:r>
              <a:rPr lang="pap-029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Pasombra mi ta duna testimonio ku nan a duna mes tantu ku nan tabata por, i asta mas ayá di nan abilidat. Kompletamente riba nan mes ” </a:t>
            </a:r>
            <a:r>
              <a:rPr lang="pap-029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Korintionan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Pa enkurash</a:t>
            </a:r>
            <a:r>
              <a:rPr lang="pap-029" sz="2000" b="1" dirty="0">
                <a:latin typeface="Aptos" panose="020B0004020202020204" pitchFamily="34" charset="0"/>
              </a:rPr>
              <a:t>á e Kolosensenan su generosidat, </a:t>
            </a:r>
            <a:r>
              <a:rPr lang="pap-029" sz="2000" b="1" dirty="0"/>
              <a:t>Pablo ta duna nan e eh</a:t>
            </a:r>
            <a:r>
              <a:rPr lang="pap-029" sz="2000" b="1" dirty="0">
                <a:latin typeface="Aptos" panose="020B0004020202020204" pitchFamily="34" charset="0"/>
              </a:rPr>
              <a:t>èmpel di Masedonia. Den e iglesianan ei, e rumannan a mustra un aktitut apropiá i ehemplar den duna nan ofrendanan, pasombra nan a duna</a:t>
            </a:r>
            <a:r>
              <a:rPr lang="pap-029" sz="2000" b="1" dirty="0"/>
              <a:t>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7920574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7740</TotalTime>
  <Words>1500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Aptos Display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114</cp:revision>
  <dcterms:created xsi:type="dcterms:W3CDTF">2026-08-01T16:23:29Z</dcterms:created>
  <dcterms:modified xsi:type="dcterms:W3CDTF">2026-09-03T14:25:29Z</dcterms:modified>
</cp:coreProperties>
</file>