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8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 e momentu presis ei, Dios a sera un pakto(aliansa)  ku Abram, pasando meimei di e sakrifisionan (Gen. 15:7-21)</a:t>
          </a:r>
          <a:endParaRPr lang="pap-029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Dios a kambia su n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Aptos" panose="020B0004020202020204" pitchFamily="34" charset="0"/>
            </a:rPr>
            <a:t>òmber i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esun si Sarai, i a sigur’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Aptos" panose="020B0004020202020204" pitchFamily="34" charset="0"/>
            </a:rPr>
            <a:t>é ku su desendiente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lo ta Sarai su yiu h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Aptos" panose="020B0004020202020204" pitchFamily="34" charset="0"/>
            </a:rPr>
            <a:t>òmber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(Gen. 17:1-8, 15-16)</a:t>
          </a:r>
          <a:endParaRPr lang="pap-029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Aptos" panose="020B0004020202020204" pitchFamily="34" charset="0"/>
            </a:rPr>
            <a:t>ísikamente, Dios a aparesé na 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Abraham, huntu ku dos angelnan, i a anunsi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Aptos" panose="020B0004020202020204" pitchFamily="34" charset="0"/>
            </a:rPr>
            <a:t>á na dje e nasemenu di Isaak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(Gen. 18:1-2, 10)</a:t>
          </a:r>
          <a:endParaRPr lang="pap-029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Dios a pidi Abraham pa sakrifik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Aptos" panose="020B0004020202020204" pitchFamily="34" charset="0"/>
            </a:rPr>
            <a:t>á su yiu Isaak. Dor di provee un sakrifisio supstituto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e gran plan di redenshon a w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Aptos" panose="020B0004020202020204" pitchFamily="34" charset="0"/>
            </a:rPr>
            <a:t>òrdu revelá na dje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(Gen. 22:1-3, 9-13).</a:t>
          </a:r>
          <a:endParaRPr lang="pap-029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 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Sikem el a w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Aptos" panose="020B0004020202020204" pitchFamily="34" charset="0"/>
            </a:rPr>
            <a:t>òrdu primintí ku su desendientenan lo eredá e tera di Kanaan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(Gen. 12:6-7)</a:t>
          </a:r>
          <a:endParaRPr lang="pap-029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 B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Aptos" panose="020B0004020202020204" pitchFamily="34" charset="0"/>
            </a:rPr>
            <a:t>èt-èl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Dios a renob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Aptos" panose="020B0004020202020204" pitchFamily="34" charset="0"/>
            </a:rPr>
            <a:t>á Su pakto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bisando 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Aptos" panose="020B0004020202020204" pitchFamily="34" charset="0"/>
            </a:rPr>
            <a:t>é ku su desendientenan lo ta manera e “ stòf di e tera 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(Gen. 13:14-18)</a:t>
          </a:r>
          <a:endParaRPr lang="pap-029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 Mamre, el a w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Aptos" panose="020B0004020202020204" pitchFamily="34" charset="0"/>
            </a:rPr>
            <a:t>òrdu sigurá ku su desendientenan lo ta numeroso manera e streanan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 Abram a kere Se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Aptos" panose="020B0004020202020204" pitchFamily="34" charset="0"/>
            </a:rPr>
            <a:t>ñor, i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El a konta esaki p’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Aptos" panose="020B0004020202020204" pitchFamily="34" charset="0"/>
            </a:rPr>
            <a:t>é komo hustisia 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(Gen. 15:1-6 </a:t>
          </a:r>
          <a:r>
            <a:rPr lang="pap-029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NIV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pap-029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pap-029" sz="1800" b="1" noProof="0" dirty="0"/>
            <a:t>Su apelashon no tabata f</a:t>
          </a:r>
          <a:r>
            <a:rPr lang="pap-029" sz="1800" b="1" noProof="0" dirty="0">
              <a:latin typeface="Aptos" panose="020B0004020202020204" pitchFamily="34" charset="0"/>
            </a:rPr>
            <a:t>ísiko</a:t>
          </a:r>
          <a:r>
            <a:rPr lang="pap-029" sz="1800" b="1" noProof="0" dirty="0"/>
            <a:t>, pero spiritual (v. 2)</a:t>
          </a:r>
          <a:endParaRPr lang="pap-029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pap-029" sz="1800" b="1" noProof="0" dirty="0"/>
            <a:t>El a w</a:t>
          </a:r>
          <a:r>
            <a:rPr lang="pap-029" sz="1800" b="1" noProof="0" dirty="0">
              <a:latin typeface="Aptos" panose="020B0004020202020204" pitchFamily="34" charset="0"/>
            </a:rPr>
            <a:t>òrdu despresiá</a:t>
          </a:r>
          <a:r>
            <a:rPr lang="pap-029" sz="1800" b="1" noProof="0" dirty="0"/>
            <a:t>, kibr</a:t>
          </a:r>
          <a:r>
            <a:rPr lang="pap-029" sz="1800" b="1" noProof="0" dirty="0">
              <a:latin typeface="Aptos" panose="020B0004020202020204" pitchFamily="34" charset="0"/>
            </a:rPr>
            <a:t>á</a:t>
          </a:r>
          <a:r>
            <a:rPr lang="pap-029" sz="1800" b="1" noProof="0" dirty="0"/>
            <a:t>, i rechas</a:t>
          </a:r>
          <a:r>
            <a:rPr lang="pap-029" sz="1800" b="1" noProof="0" dirty="0">
              <a:latin typeface="Aptos" panose="020B0004020202020204" pitchFamily="34" charset="0"/>
            </a:rPr>
            <a:t>á</a:t>
          </a:r>
          <a:r>
            <a:rPr lang="pap-029" sz="1800" b="1" noProof="0" dirty="0"/>
            <a:t> (v. 3)</a:t>
          </a:r>
          <a:endParaRPr lang="pap-029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ap-029" sz="1800" b="1" noProof="0" dirty="0"/>
            <a:t>Ounke ku El a kura multitutnan, nan no a asept’</a:t>
          </a:r>
          <a:r>
            <a:rPr lang="pap-029" sz="1800" b="1" noProof="0" dirty="0">
              <a:latin typeface="Aptos" panose="020B0004020202020204" pitchFamily="34" charset="0"/>
            </a:rPr>
            <a:t>É</a:t>
          </a:r>
          <a:r>
            <a:rPr lang="pap-029" sz="1800" b="1" noProof="0" dirty="0"/>
            <a:t> (v. 4)</a:t>
          </a:r>
          <a:endParaRPr lang="pap-029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pap-029" sz="1800" b="1" noProof="0" dirty="0"/>
            <a:t>Dor di Su morto na e krus E ta provee pa nos salbashon (v. 5)</a:t>
          </a:r>
          <a:endParaRPr lang="pap-029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pap-029" sz="1800" b="1" noProof="0" dirty="0"/>
            <a:t>Dios a pone tur nos pik</a:t>
          </a:r>
          <a:r>
            <a:rPr lang="pap-029" sz="1800" b="1" noProof="0" dirty="0">
              <a:latin typeface="Aptos" panose="020B0004020202020204" pitchFamily="34" charset="0"/>
            </a:rPr>
            <a:t>ánan riba djE</a:t>
          </a:r>
          <a:r>
            <a:rPr lang="pap-029" sz="1800" b="1" noProof="0" dirty="0"/>
            <a:t> (v. 6)</a:t>
          </a:r>
          <a:endParaRPr lang="pap-029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pap-029" sz="1800" b="1" noProof="0" dirty="0"/>
            <a:t>E no a defend</a:t>
          </a:r>
          <a:r>
            <a:rPr lang="pap-029" sz="1800" b="1" noProof="0" dirty="0">
              <a:latin typeface="Aptos" panose="020B0004020202020204" pitchFamily="34" charset="0"/>
            </a:rPr>
            <a:t>é Su mes dilanti di Su akusadónan</a:t>
          </a:r>
          <a:r>
            <a:rPr lang="pap-029" sz="1800" b="1" noProof="0" dirty="0"/>
            <a:t> (v. 7)</a:t>
          </a:r>
          <a:endParaRPr lang="pap-029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pap-029" sz="1800" b="1" noProof="0" dirty="0"/>
            <a:t>El a w</a:t>
          </a:r>
          <a:r>
            <a:rPr lang="pap-029" sz="1800" b="1" noProof="0" dirty="0">
              <a:latin typeface="Aptos" panose="020B0004020202020204" pitchFamily="34" charset="0"/>
            </a:rPr>
            <a:t>òrdu purbá i</a:t>
          </a:r>
          <a:r>
            <a:rPr lang="pap-029" sz="1800" b="1" noProof="0" dirty="0"/>
            <a:t> konden</a:t>
          </a:r>
          <a:r>
            <a:rPr lang="pap-029" sz="1800" b="1" noProof="0" dirty="0">
              <a:latin typeface="Aptos" panose="020B0004020202020204" pitchFamily="34" charset="0"/>
            </a:rPr>
            <a:t>á na morto</a:t>
          </a:r>
          <a:r>
            <a:rPr lang="pap-029" sz="1800" b="1" noProof="0" dirty="0"/>
            <a:t> (v. 8)</a:t>
          </a:r>
          <a:endParaRPr lang="pap-029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pap-029" sz="1800" b="1" noProof="0" dirty="0"/>
            <a:t>El a w</a:t>
          </a:r>
          <a:r>
            <a:rPr lang="pap-029" sz="1800" b="1" noProof="0" dirty="0">
              <a:latin typeface="Aptos" panose="020B0004020202020204" pitchFamily="34" charset="0"/>
            </a:rPr>
            <a:t>òrdu derá ku e rikunan</a:t>
          </a:r>
          <a:r>
            <a:rPr lang="pap-029" sz="1800" b="1" noProof="0" dirty="0"/>
            <a:t> (v. 9a)</a:t>
          </a:r>
          <a:endParaRPr lang="pap-029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pap-029" sz="1800" b="1" noProof="0" dirty="0"/>
            <a:t>Nunka El a peka</a:t>
          </a:r>
          <a:br>
            <a:rPr lang="pap-029" sz="1800" b="1" noProof="0" dirty="0"/>
          </a:br>
          <a:r>
            <a:rPr lang="pap-029" sz="1800" b="1" noProof="0" dirty="0"/>
            <a:t>(v. 9b)</a:t>
          </a:r>
          <a:endParaRPr lang="pap-029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pap-029" sz="1800" b="1" noProof="0" dirty="0"/>
            <a:t>El a lanta atrobe despues di Su morto ekspi</a:t>
          </a:r>
          <a:r>
            <a:rPr lang="pap-029" sz="1800" b="1" noProof="0" dirty="0">
              <a:latin typeface="Aptos" panose="020B0004020202020204" pitchFamily="34" charset="0"/>
            </a:rPr>
            <a:t>á(redemí) </a:t>
          </a:r>
          <a:r>
            <a:rPr lang="pap-029" sz="1800" b="1" noProof="0" dirty="0"/>
            <a:t> </a:t>
          </a:r>
          <a:br>
            <a:rPr lang="pap-029" sz="1800" b="1" noProof="0" dirty="0"/>
          </a:br>
          <a:r>
            <a:rPr lang="pap-029" sz="1800" b="1" noProof="0" dirty="0"/>
            <a:t>(v. 10)</a:t>
          </a:r>
          <a:endParaRPr lang="pap-029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pap-029" sz="1800" b="1" noProof="0" dirty="0"/>
            <a:t>Un dia E lo biba ku esnan ku El a redem</a:t>
          </a:r>
          <a:r>
            <a:rPr lang="pap-029" sz="1800" b="1" noProof="0" dirty="0">
              <a:latin typeface="Aptos" panose="020B0004020202020204" pitchFamily="34" charset="0"/>
            </a:rPr>
            <a:t>í</a:t>
          </a:r>
          <a:r>
            <a:rPr lang="pap-029" sz="1800" b="1" noProof="0" dirty="0"/>
            <a:t> (v. 11)</a:t>
          </a:r>
          <a:endParaRPr lang="pap-029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pap-029" sz="1800" b="1" noProof="0" dirty="0"/>
            <a:t>Entre tantu, E ta intersed</a:t>
          </a:r>
          <a:r>
            <a:rPr lang="pap-029" sz="1800" b="1" noProof="0" dirty="0">
              <a:latin typeface="Aptos" panose="020B0004020202020204" pitchFamily="34" charset="0"/>
            </a:rPr>
            <a:t>é pa nos</a:t>
          </a:r>
          <a:r>
            <a:rPr lang="pap-029" sz="1800" b="1" noProof="0" dirty="0"/>
            <a:t> (v. 12</a:t>
          </a:r>
          <a:r>
            <a:rPr lang="en-US" sz="1800" b="1" noProof="0" dirty="0"/>
            <a:t>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 e momentu presis ei, Dios a sera un pakto(aliansa)  ku Abram, pasando meimei di e sakrifisionan (Gen. 15:7-21)</a:t>
          </a:r>
          <a:endParaRPr lang="pap-029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Dios a kambia su n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Aptos" panose="020B0004020202020204" pitchFamily="34" charset="0"/>
            </a:rPr>
            <a:t>òmber i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esun si Sarai, i a sigur’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Aptos" panose="020B0004020202020204" pitchFamily="34" charset="0"/>
            </a:rPr>
            <a:t>é ku su desendiente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lo ta Sarai su yiu h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Aptos" panose="020B0004020202020204" pitchFamily="34" charset="0"/>
            </a:rPr>
            <a:t>òmber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(Gen. 17:1-8, 15-16)</a:t>
          </a:r>
          <a:endParaRPr lang="pap-029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Aptos" panose="020B0004020202020204" pitchFamily="34" charset="0"/>
            </a:rPr>
            <a:t>ísikamente, Dios a aparesé na 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Abraham, huntu ku dos angelnan, i a anunsi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Aptos" panose="020B0004020202020204" pitchFamily="34" charset="0"/>
            </a:rPr>
            <a:t>á na dje e nasemenu di Isaak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(Gen. 18:1-2, 10)</a:t>
          </a:r>
          <a:endParaRPr lang="pap-029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Dios a pidi Abraham pa sakrifik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Aptos" panose="020B0004020202020204" pitchFamily="34" charset="0"/>
            </a:rPr>
            <a:t>á su yiu Isaak. Dor di provee un sakrifisio supstituto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e gran plan di redenshon a w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Aptos" panose="020B0004020202020204" pitchFamily="34" charset="0"/>
            </a:rPr>
            <a:t>òrdu revelá na dje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(Gen. 22:1-3, 9-13).</a:t>
          </a:r>
          <a:endParaRPr lang="pap-029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 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Sikem el a w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Aptos" panose="020B0004020202020204" pitchFamily="34" charset="0"/>
            </a:rPr>
            <a:t>òrdu primintí ku su desendientenan lo eredá e tera di Kanaan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(Gen. 12:6-7)</a:t>
          </a:r>
          <a:endParaRPr lang="pap-029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 B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Aptos" panose="020B0004020202020204" pitchFamily="34" charset="0"/>
            </a:rPr>
            <a:t>èt-èl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Dios a renob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Aptos" panose="020B0004020202020204" pitchFamily="34" charset="0"/>
            </a:rPr>
            <a:t>á Su pakto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bisando 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Aptos" panose="020B0004020202020204" pitchFamily="34" charset="0"/>
            </a:rPr>
            <a:t>é ku su desendientenan lo ta manera e “ stòf di e tera 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(Gen. 13:14-18)</a:t>
          </a:r>
          <a:endParaRPr lang="pap-029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 Mamre, el a w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Aptos" panose="020B0004020202020204" pitchFamily="34" charset="0"/>
            </a:rPr>
            <a:t>òrdu sigurá ku su desendientenan lo ta numeroso manera e streanan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 Abram a kere Se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Aptos" panose="020B0004020202020204" pitchFamily="34" charset="0"/>
            </a:rPr>
            <a:t>ñor, i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El a konta esaki p’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Aptos" panose="020B0004020202020204" pitchFamily="34" charset="0"/>
            </a:rPr>
            <a:t>é komo hustisia 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(Gen. 15:1-6 </a:t>
          </a:r>
          <a:r>
            <a:rPr lang="pap-029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NIV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pap-029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 dirty="0"/>
            <a:t>Su apelashon no tabata f</a:t>
          </a:r>
          <a:r>
            <a:rPr lang="pap-029" sz="1800" b="1" kern="1200" noProof="0" dirty="0">
              <a:latin typeface="Aptos" panose="020B0004020202020204" pitchFamily="34" charset="0"/>
            </a:rPr>
            <a:t>ísiko</a:t>
          </a:r>
          <a:r>
            <a:rPr lang="pap-029" sz="1800" b="1" kern="1200" noProof="0" dirty="0"/>
            <a:t>, pero spiritual (v. 2)</a:t>
          </a:r>
          <a:endParaRPr lang="pap-029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 dirty="0"/>
            <a:t>El a w</a:t>
          </a:r>
          <a:r>
            <a:rPr lang="pap-029" sz="1800" b="1" kern="1200" noProof="0" dirty="0">
              <a:latin typeface="Aptos" panose="020B0004020202020204" pitchFamily="34" charset="0"/>
            </a:rPr>
            <a:t>òrdu despresiá</a:t>
          </a:r>
          <a:r>
            <a:rPr lang="pap-029" sz="1800" b="1" kern="1200" noProof="0" dirty="0"/>
            <a:t>, kibr</a:t>
          </a:r>
          <a:r>
            <a:rPr lang="pap-029" sz="1800" b="1" kern="1200" noProof="0" dirty="0">
              <a:latin typeface="Aptos" panose="020B0004020202020204" pitchFamily="34" charset="0"/>
            </a:rPr>
            <a:t>á</a:t>
          </a:r>
          <a:r>
            <a:rPr lang="pap-029" sz="1800" b="1" kern="1200" noProof="0" dirty="0"/>
            <a:t>, i rechas</a:t>
          </a:r>
          <a:r>
            <a:rPr lang="pap-029" sz="1800" b="1" kern="1200" noProof="0" dirty="0">
              <a:latin typeface="Aptos" panose="020B0004020202020204" pitchFamily="34" charset="0"/>
            </a:rPr>
            <a:t>á</a:t>
          </a:r>
          <a:r>
            <a:rPr lang="pap-029" sz="1800" b="1" kern="1200" noProof="0" dirty="0"/>
            <a:t> (v. 3)</a:t>
          </a:r>
          <a:endParaRPr lang="pap-029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 dirty="0"/>
            <a:t>Ounke ku El a kura multitutnan, nan no a asept’</a:t>
          </a:r>
          <a:r>
            <a:rPr lang="pap-029" sz="1800" b="1" kern="1200" noProof="0" dirty="0">
              <a:latin typeface="Aptos" panose="020B0004020202020204" pitchFamily="34" charset="0"/>
            </a:rPr>
            <a:t>É</a:t>
          </a:r>
          <a:r>
            <a:rPr lang="pap-029" sz="1800" b="1" kern="1200" noProof="0" dirty="0"/>
            <a:t> (v. 4)</a:t>
          </a:r>
          <a:endParaRPr lang="pap-029" sz="18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 dirty="0"/>
            <a:t>Dor di Su morto na e krus E ta provee pa nos salbashon (v. 5)</a:t>
          </a:r>
          <a:endParaRPr lang="pap-029" sz="18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 dirty="0"/>
            <a:t>Dios a pone tur nos pik</a:t>
          </a:r>
          <a:r>
            <a:rPr lang="pap-029" sz="1800" b="1" kern="1200" noProof="0" dirty="0">
              <a:latin typeface="Aptos" panose="020B0004020202020204" pitchFamily="34" charset="0"/>
            </a:rPr>
            <a:t>ánan riba djE</a:t>
          </a:r>
          <a:r>
            <a:rPr lang="pap-029" sz="1800" b="1" kern="1200" noProof="0" dirty="0"/>
            <a:t> (v. 6)</a:t>
          </a:r>
          <a:endParaRPr lang="pap-029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 dirty="0"/>
            <a:t>E no a defend</a:t>
          </a:r>
          <a:r>
            <a:rPr lang="pap-029" sz="1800" b="1" kern="1200" noProof="0" dirty="0">
              <a:latin typeface="Aptos" panose="020B0004020202020204" pitchFamily="34" charset="0"/>
            </a:rPr>
            <a:t>é Su mes dilanti di Su akusadónan</a:t>
          </a:r>
          <a:r>
            <a:rPr lang="pap-029" sz="1800" b="1" kern="1200" noProof="0" dirty="0"/>
            <a:t> (v. 7)</a:t>
          </a:r>
          <a:endParaRPr lang="pap-029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 dirty="0"/>
            <a:t>El a w</a:t>
          </a:r>
          <a:r>
            <a:rPr lang="pap-029" sz="1800" b="1" kern="1200" noProof="0" dirty="0">
              <a:latin typeface="Aptos" panose="020B0004020202020204" pitchFamily="34" charset="0"/>
            </a:rPr>
            <a:t>òrdu purbá i</a:t>
          </a:r>
          <a:r>
            <a:rPr lang="pap-029" sz="1800" b="1" kern="1200" noProof="0" dirty="0"/>
            <a:t> konden</a:t>
          </a:r>
          <a:r>
            <a:rPr lang="pap-029" sz="1800" b="1" kern="1200" noProof="0" dirty="0">
              <a:latin typeface="Aptos" panose="020B0004020202020204" pitchFamily="34" charset="0"/>
            </a:rPr>
            <a:t>á na morto</a:t>
          </a:r>
          <a:r>
            <a:rPr lang="pap-029" sz="1800" b="1" kern="1200" noProof="0" dirty="0"/>
            <a:t> (v. 8)</a:t>
          </a:r>
          <a:endParaRPr lang="pap-029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 dirty="0"/>
            <a:t>El a w</a:t>
          </a:r>
          <a:r>
            <a:rPr lang="pap-029" sz="1800" b="1" kern="1200" noProof="0" dirty="0">
              <a:latin typeface="Aptos" panose="020B0004020202020204" pitchFamily="34" charset="0"/>
            </a:rPr>
            <a:t>òrdu derá ku e rikunan</a:t>
          </a:r>
          <a:r>
            <a:rPr lang="pap-029" sz="1800" b="1" kern="1200" noProof="0" dirty="0"/>
            <a:t> (v. 9a)</a:t>
          </a:r>
          <a:endParaRPr lang="pap-029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 dirty="0"/>
            <a:t>Nunka El a peka</a:t>
          </a:r>
          <a:br>
            <a:rPr lang="pap-029" sz="1800" b="1" kern="1200" noProof="0" dirty="0"/>
          </a:br>
          <a:r>
            <a:rPr lang="pap-029" sz="1800" b="1" kern="1200" noProof="0" dirty="0"/>
            <a:t>(v. 9b)</a:t>
          </a:r>
          <a:endParaRPr lang="pap-029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 dirty="0"/>
            <a:t>El a lanta atrobe despues di Su morto ekspi</a:t>
          </a:r>
          <a:r>
            <a:rPr lang="pap-029" sz="1800" b="1" kern="1200" noProof="0" dirty="0">
              <a:latin typeface="Aptos" panose="020B0004020202020204" pitchFamily="34" charset="0"/>
            </a:rPr>
            <a:t>á(redemí) </a:t>
          </a:r>
          <a:r>
            <a:rPr lang="pap-029" sz="1800" b="1" kern="1200" noProof="0" dirty="0"/>
            <a:t> </a:t>
          </a:r>
          <a:br>
            <a:rPr lang="pap-029" sz="1800" b="1" kern="1200" noProof="0" dirty="0"/>
          </a:br>
          <a:r>
            <a:rPr lang="pap-029" sz="1800" b="1" kern="1200" noProof="0" dirty="0"/>
            <a:t>(v. 10)</a:t>
          </a:r>
          <a:endParaRPr lang="pap-029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 dirty="0"/>
            <a:t>Un dia E lo biba ku esnan ku El a redem</a:t>
          </a:r>
          <a:r>
            <a:rPr lang="pap-029" sz="1800" b="1" kern="1200" noProof="0" dirty="0">
              <a:latin typeface="Aptos" panose="020B0004020202020204" pitchFamily="34" charset="0"/>
            </a:rPr>
            <a:t>í</a:t>
          </a:r>
          <a:r>
            <a:rPr lang="pap-029" sz="1800" b="1" kern="1200" noProof="0" dirty="0"/>
            <a:t> (v. 11)</a:t>
          </a:r>
          <a:endParaRPr lang="pap-029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 dirty="0"/>
            <a:t>Entre tantu, E ta intersed</a:t>
          </a:r>
          <a:r>
            <a:rPr lang="pap-029" sz="1800" b="1" kern="1200" noProof="0" dirty="0">
              <a:latin typeface="Aptos" panose="020B0004020202020204" pitchFamily="34" charset="0"/>
            </a:rPr>
            <a:t>é pa nos</a:t>
          </a:r>
          <a:r>
            <a:rPr lang="pap-029" sz="1800" b="1" kern="1200" noProof="0" dirty="0"/>
            <a:t> (v. 12</a:t>
          </a:r>
          <a:r>
            <a:rPr lang="en-US" sz="1800" b="1" kern="1200" noProof="0" dirty="0"/>
            <a:t>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E YAMADA DI UN PROFETA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 err="1">
                <a:solidFill>
                  <a:srgbClr val="145423"/>
                </a:solidFill>
              </a:rPr>
              <a:t>L</a:t>
            </a:r>
            <a:r>
              <a:rPr lang="en-US" sz="1600" b="1" noProof="0" dirty="0" err="1">
                <a:solidFill>
                  <a:srgbClr val="145423"/>
                </a:solidFill>
                <a:latin typeface="Aptos" panose="020B0004020202020204" pitchFamily="34" charset="0"/>
              </a:rPr>
              <a:t>è</a:t>
            </a:r>
            <a:r>
              <a:rPr lang="en-US" sz="1600" b="1" noProof="0" dirty="0" err="1">
                <a:solidFill>
                  <a:srgbClr val="145423"/>
                </a:solidFill>
              </a:rPr>
              <a:t>s</a:t>
            </a:r>
            <a:r>
              <a:rPr lang="en-US" sz="1600" b="1" noProof="0" dirty="0">
                <a:solidFill>
                  <a:srgbClr val="145423"/>
                </a:solidFill>
              </a:rPr>
              <a:t> 2 pa </a:t>
            </a:r>
            <a:r>
              <a:rPr lang="en-US" sz="1600" b="1" noProof="0" dirty="0" err="1">
                <a:solidFill>
                  <a:srgbClr val="145423"/>
                </a:solidFill>
                <a:latin typeface="Aptos" panose="020B0004020202020204" pitchFamily="34" charset="0"/>
              </a:rPr>
              <a:t>Òk</a:t>
            </a:r>
            <a:r>
              <a:rPr lang="en-US" sz="1600" b="1" noProof="0" dirty="0" err="1">
                <a:solidFill>
                  <a:srgbClr val="145423"/>
                </a:solidFill>
              </a:rPr>
              <a:t>tober</a:t>
            </a:r>
            <a:r>
              <a:rPr lang="en-US" sz="1600" b="1" noProof="0" dirty="0">
                <a:solidFill>
                  <a:srgbClr val="145423"/>
                </a:solidFill>
              </a:rPr>
              <a:t> 10, 2026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2954655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 Tambe mi a </a:t>
            </a:r>
            <a:r>
              <a:rPr kumimoji="0" lang="en-US" sz="2400" b="1" i="0" u="none" strike="noStrike" kern="1200" cap="none" spc="0" normalizeH="0" baseline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tende</a:t>
            </a:r>
            <a:r>
              <a: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</a:t>
            </a:r>
            <a:r>
              <a:rPr kumimoji="0" lang="en-US" sz="2400" b="1" i="0" u="none" strike="noStrike" kern="1200" cap="none" spc="0" normalizeH="0" baseline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bos</a:t>
            </a:r>
            <a:r>
              <a: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 </a:t>
            </a:r>
            <a:r>
              <a:rPr kumimoji="0" lang="en-US" sz="2400" b="1" i="0" u="none" strike="noStrike" kern="1200" cap="none" spc="0" normalizeH="0" baseline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</a:t>
            </a:r>
            <a:r>
              <a:rPr kumimoji="0" lang="en-US" sz="2400" b="1" i="0" u="none" strike="noStrike" kern="1200" cap="none" spc="0" normalizeH="0" baseline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ño</a:t>
            </a:r>
            <a:r>
              <a: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bisando</a:t>
            </a:r>
            <a:r>
              <a: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 “ Ken lo Mi </a:t>
            </a:r>
            <a:r>
              <a:rPr kumimoji="0" lang="en-US" sz="2400" b="1" i="0" u="none" strike="noStrike" kern="1200" cap="none" spc="0" normalizeH="0" baseline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manda</a:t>
            </a:r>
            <a:r>
              <a: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ken lo bai pa Nos?” E </a:t>
            </a:r>
            <a:r>
              <a:rPr kumimoji="0" lang="en-US" sz="2400" b="1" i="0" u="none" strike="noStrike" kern="1200" cap="none" spc="0" normalizeH="0" baseline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ora</a:t>
            </a:r>
            <a:r>
              <a: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ei</a:t>
            </a:r>
            <a:r>
              <a: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mi a </a:t>
            </a:r>
            <a:r>
              <a:rPr kumimoji="0" lang="en-US" sz="2400" b="1" i="0" u="none" strike="noStrike" kern="1200" cap="none" spc="0" normalizeH="0" baseline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bisa</a:t>
            </a:r>
            <a:r>
              <a: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“ </a:t>
            </a:r>
            <a:r>
              <a:rPr kumimoji="0" lang="en-US" sz="2400" b="1" i="0" u="none" strike="noStrike" kern="1200" cap="none" spc="0" normalizeH="0" baseline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At’ami</a:t>
            </a:r>
            <a:r>
              <a: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aki</a:t>
            </a:r>
            <a:r>
              <a: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! Manda </a:t>
            </a:r>
            <a:r>
              <a:rPr kumimoji="0" lang="en-US" sz="2400" b="1" i="0" u="none" strike="noStrike" kern="1200" cap="none" spc="0" normalizeH="0" baseline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ami</a:t>
            </a:r>
            <a:r>
              <a: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.”»</a:t>
            </a:r>
            <a:br>
              <a: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(Isaias 6:8, </a:t>
            </a:r>
            <a:r>
              <a:rPr kumimoji="0" lang="en-US" sz="14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NKJV</a:t>
            </a:r>
            <a:r>
              <a:rPr kumimoji="0" lang="en-US" sz="1800" b="1" i="0" u="none" strike="noStrike" kern="1200" cap="none" spc="0" normalizeH="0" baseline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-US" sz="2400" b="1" i="0" u="none" strike="noStrike" kern="1200" cap="none" spc="0" normalizeH="0" baseline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pap-029" sz="2000" b="1" dirty="0">
                <a:solidFill>
                  <a:srgbClr val="373574"/>
                </a:solidFill>
              </a:rPr>
              <a:t>Abraham</a:t>
            </a:r>
            <a:r>
              <a:rPr lang="pap-029" sz="2000" b="1" dirty="0"/>
              <a:t>: E profeta di e pakto </a:t>
            </a:r>
          </a:p>
          <a:p>
            <a:pPr>
              <a:spcBef>
                <a:spcPts val="1800"/>
              </a:spcBef>
            </a:pPr>
            <a:r>
              <a:rPr lang="pap-029" sz="2000" b="1" dirty="0">
                <a:solidFill>
                  <a:srgbClr val="723574"/>
                </a:solidFill>
              </a:rPr>
              <a:t>Elias</a:t>
            </a:r>
            <a:r>
              <a:rPr lang="pap-029" sz="2000" b="1" dirty="0"/>
              <a:t>: E profeta di restorashon</a:t>
            </a:r>
          </a:p>
          <a:p>
            <a:pPr>
              <a:spcBef>
                <a:spcPts val="1800"/>
              </a:spcBef>
            </a:pPr>
            <a:r>
              <a:rPr lang="pap-029" sz="2000" b="1" dirty="0">
                <a:solidFill>
                  <a:srgbClr val="98465F"/>
                </a:solidFill>
              </a:rPr>
              <a:t>Isaias</a:t>
            </a:r>
            <a:r>
              <a:rPr lang="pap-029" sz="2000" b="1" dirty="0"/>
              <a:t>: E profeta mesi</a:t>
            </a:r>
            <a:r>
              <a:rPr lang="pap-029" sz="2000" b="1" dirty="0">
                <a:latin typeface="Aptos" panose="020B0004020202020204" pitchFamily="34" charset="0"/>
              </a:rPr>
              <a:t>ániko </a:t>
            </a:r>
            <a:endParaRPr lang="pap-029" sz="2000" b="1" dirty="0"/>
          </a:p>
          <a:p>
            <a:pPr>
              <a:spcBef>
                <a:spcPts val="1800"/>
              </a:spcBef>
            </a:pPr>
            <a:r>
              <a:rPr lang="pap-029" sz="2000" b="1" dirty="0">
                <a:solidFill>
                  <a:srgbClr val="744235"/>
                </a:solidFill>
              </a:rPr>
              <a:t>Daniel</a:t>
            </a:r>
            <a:r>
              <a:rPr lang="pap-029" sz="2000" b="1" dirty="0"/>
              <a:t>: E profeta di e futuro</a:t>
            </a:r>
          </a:p>
          <a:p>
            <a:pPr>
              <a:spcBef>
                <a:spcPts val="1800"/>
              </a:spcBef>
            </a:pPr>
            <a:r>
              <a:rPr lang="pap-029" sz="2000" b="1" dirty="0">
                <a:solidFill>
                  <a:srgbClr val="746435"/>
                </a:solidFill>
              </a:rPr>
              <a:t>Juan Boutista</a:t>
            </a:r>
            <a:r>
              <a:rPr lang="pap-029" sz="2000" b="1" dirty="0"/>
              <a:t>: E profeta ku ta bai nos </a:t>
            </a:r>
            <a:r>
              <a:rPr lang="pap-029" sz="2000" b="1" dirty="0">
                <a:latin typeface="Aptos" panose="020B0004020202020204" pitchFamily="34" charset="0"/>
              </a:rPr>
              <a:t> dilanti </a:t>
            </a:r>
            <a:endParaRPr lang="pap-029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28813"/>
            <a:ext cx="8801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b="1" noProof="0" dirty="0"/>
              <a:t>Aproksimadamente 1,900 a</a:t>
            </a:r>
            <a:r>
              <a:rPr lang="pap-029" b="1" noProof="0" dirty="0">
                <a:latin typeface="Aptos" panose="020B0004020202020204" pitchFamily="34" charset="0"/>
              </a:rPr>
              <a:t>ñanan ta separá </a:t>
            </a:r>
            <a:r>
              <a:rPr lang="pap-029" b="1" noProof="0" dirty="0"/>
              <a:t>Abraham ( e prom</a:t>
            </a:r>
            <a:r>
              <a:rPr lang="pap-029" b="1" noProof="0" dirty="0">
                <a:latin typeface="Aptos" panose="020B0004020202020204" pitchFamily="34" charset="0"/>
              </a:rPr>
              <a:t>é Profeta di e </a:t>
            </a:r>
            <a:r>
              <a:rPr lang="pap-029" b="1" dirty="0">
                <a:latin typeface="Aptos" panose="020B0004020202020204" pitchFamily="34" charset="0"/>
              </a:rPr>
              <a:t>Tèstamènt Bieu </a:t>
            </a:r>
            <a:r>
              <a:rPr lang="pap-029" b="1" noProof="0" dirty="0"/>
              <a:t>) for di Juan Boutista ( e prom</a:t>
            </a:r>
            <a:r>
              <a:rPr lang="pap-029" b="1" noProof="0" dirty="0">
                <a:latin typeface="Aptos" panose="020B0004020202020204" pitchFamily="34" charset="0"/>
              </a:rPr>
              <a:t>é Profeta di e Tèstamènt Nobo</a:t>
            </a:r>
            <a:r>
              <a:rPr lang="pap-029" b="1" noProof="0" dirty="0"/>
              <a:t>).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noProof="0" dirty="0" err="1"/>
                <a:t>a</a:t>
              </a:r>
              <a:r>
                <a:rPr lang="en-US" sz="1300" b="1" noProof="0" dirty="0" err="1">
                  <a:latin typeface="Aptos" panose="020B0004020202020204" pitchFamily="34" charset="0"/>
                </a:rPr>
                <a:t>ña</a:t>
              </a:r>
              <a:endParaRPr lang="en-US" sz="1300" b="1" noProof="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ABRAHAM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siglo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BC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Jua</a:t>
              </a:r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boutista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siglo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AD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696170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Kon e profetanan aki a w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òrdu skohí</a:t>
            </a:r>
            <a:r>
              <a:rPr lang="pap-029" sz="2000" b="1" dirty="0">
                <a:solidFill>
                  <a:prstClr val="black"/>
                </a:solidFill>
              </a:rPr>
              <a:t>? Kon nan a respond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é na nan yamada profétiko</a:t>
            </a:r>
            <a:r>
              <a:rPr lang="pap-029" sz="2000" b="1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704458"/>
            <a:ext cx="8786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noProof="0" dirty="0">
                <a:solidFill>
                  <a:prstClr val="black"/>
                </a:solidFill>
              </a:rPr>
              <a:t>Den e inter</a:t>
            </a:r>
            <a:r>
              <a:rPr lang="pap-029" sz="2000" b="1" dirty="0">
                <a:solidFill>
                  <a:prstClr val="black"/>
                </a:solidFill>
              </a:rPr>
              <a:t>in(intermedio)</a:t>
            </a:r>
            <a:r>
              <a:rPr lang="pap-029" sz="2000" b="1" noProof="0" dirty="0">
                <a:solidFill>
                  <a:prstClr val="black"/>
                </a:solidFill>
              </a:rPr>
              <a:t>, otro profetanan a w</a:t>
            </a:r>
            <a:r>
              <a:rPr lang="pap-029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òrdu yamá pa restorá e pueblo su komunion ku Dios i</a:t>
            </a:r>
            <a:r>
              <a:rPr lang="pap-029" sz="2000" b="1" noProof="0" dirty="0">
                <a:solidFill>
                  <a:prstClr val="black"/>
                </a:solidFill>
              </a:rPr>
              <a:t> pa manten</a:t>
            </a:r>
            <a:r>
              <a:rPr lang="pap-029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é antisipashon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(speransa) mesianiko</a:t>
            </a:r>
            <a:r>
              <a:rPr lang="pap-029" sz="2000" b="1" noProof="0" dirty="0">
                <a:solidFill>
                  <a:prstClr val="black"/>
                </a:solidFill>
              </a:rPr>
              <a:t>. Algun asta a anunsi</a:t>
            </a:r>
            <a:r>
              <a:rPr lang="pap-029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á e tempu eksakto di e Mesias Su yegada</a:t>
            </a:r>
            <a:r>
              <a:rPr lang="pap-029" sz="2000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712747"/>
            <a:ext cx="8801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Esun prom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é a anunsiá e pakto dor di e </a:t>
            </a:r>
            <a:r>
              <a:rPr lang="pap-029" sz="2000" b="1" dirty="0">
                <a:solidFill>
                  <a:prstClr val="black"/>
                </a:solidFill>
              </a:rPr>
              <a:t>“ simia.” Esun di dos a anunsi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á e yegada di e </a:t>
            </a:r>
            <a:r>
              <a:rPr lang="pap-029" sz="2000" b="1" dirty="0">
                <a:solidFill>
                  <a:prstClr val="black"/>
                </a:solidFill>
              </a:rPr>
              <a:t>“ simia ” ( Hesus), Kende lo kumpli e pakto primint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í</a:t>
            </a:r>
            <a:r>
              <a:rPr lang="pap-029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E PROFETA DI E PAKTO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Señor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bisa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Abram, ‘ Sali for di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tera, for di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famia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for di kas di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tata bai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e tera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Mi lo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mustrabo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’ 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(Genesis 12:1 </a:t>
            </a:r>
            <a:r>
              <a:rPr lang="en-US" sz="11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NIV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9" y="1462682"/>
            <a:ext cx="6474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Abraham ta e prom</a:t>
            </a:r>
            <a:r>
              <a:rPr lang="pap-029" sz="2000" b="1" dirty="0">
                <a:latin typeface="Aptos" panose="020B0004020202020204" pitchFamily="34" charset="0"/>
              </a:rPr>
              <a:t>é persona yamá un </a:t>
            </a:r>
            <a:r>
              <a:rPr lang="pap-029" sz="2000" b="1" dirty="0"/>
              <a:t> “profeta” (Gen. 20:7). El a w</a:t>
            </a:r>
            <a:r>
              <a:rPr lang="pap-029" sz="2000" b="1" dirty="0">
                <a:latin typeface="Aptos" panose="020B0004020202020204" pitchFamily="34" charset="0"/>
              </a:rPr>
              <a:t>òrdu yamá direktamente dor di Dios i</a:t>
            </a:r>
            <a:r>
              <a:rPr lang="pap-029" sz="2000" b="1" dirty="0"/>
              <a:t> pid</a:t>
            </a:r>
            <a:r>
              <a:rPr lang="pap-029" sz="2000" b="1" dirty="0">
                <a:latin typeface="Aptos" panose="020B0004020202020204" pitchFamily="34" charset="0"/>
              </a:rPr>
              <a:t>í pa bandona e idolatria i</a:t>
            </a:r>
            <a:r>
              <a:rPr lang="pap-029" sz="2000" b="1" dirty="0"/>
              <a:t> inmoralidat ku a rondon’</a:t>
            </a:r>
            <a:r>
              <a:rPr lang="pap-029" sz="2000" b="1" dirty="0">
                <a:latin typeface="Aptos" panose="020B0004020202020204" pitchFamily="34" charset="0"/>
              </a:rPr>
              <a:t>é pa bai na un lugá deskonosí</a:t>
            </a:r>
            <a:r>
              <a:rPr lang="pap-029" sz="2000" b="1" dirty="0"/>
              <a:t> (Gen. 12:1).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50" y="4742936"/>
            <a:ext cx="7791451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1900" b="1" noProof="0" dirty="0"/>
              <a:t>Kon el a respond</a:t>
            </a:r>
            <a:r>
              <a:rPr lang="pap-029" sz="1900" b="1" noProof="0" dirty="0">
                <a:latin typeface="Aptos" panose="020B0004020202020204" pitchFamily="34" charset="0"/>
              </a:rPr>
              <a:t>é na e yamada</a:t>
            </a:r>
            <a:r>
              <a:rPr lang="pap-029" sz="1900" b="1" noProof="0" dirty="0"/>
              <a:t>? </a:t>
            </a:r>
            <a:r>
              <a:rPr lang="pap-029" sz="1900" b="1" dirty="0"/>
              <a:t>“ Pa medio di fe Abraham a obedes</a:t>
            </a:r>
            <a:r>
              <a:rPr lang="pap-029" sz="1900" b="1" dirty="0">
                <a:latin typeface="Aptos" panose="020B0004020202020204" pitchFamily="34" charset="0"/>
              </a:rPr>
              <a:t>é ora el a wòrdu yamá pa sali bai na e lugá ku é tabata bai risibí komo un erensia</a:t>
            </a:r>
            <a:r>
              <a:rPr lang="pap-029" sz="1900" b="1" dirty="0"/>
              <a:t>. Y el a sali bai, sin sa unda </a:t>
            </a:r>
            <a:r>
              <a:rPr lang="pap-029" sz="1900" b="1" dirty="0">
                <a:latin typeface="Aptos" panose="020B0004020202020204" pitchFamily="34" charset="0"/>
              </a:rPr>
              <a:t>é tabata bai </a:t>
            </a:r>
            <a:r>
              <a:rPr lang="pap-029" sz="1900" b="1" dirty="0"/>
              <a:t>” </a:t>
            </a:r>
            <a:r>
              <a:rPr lang="pap-029" sz="1900" b="1" noProof="0" dirty="0"/>
              <a:t>(Hebreonan 11:8).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786121"/>
            <a:ext cx="63861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noProof="0" dirty="0">
                <a:solidFill>
                  <a:prstClr val="black"/>
                </a:solidFill>
              </a:rPr>
              <a:t>Ku e yamada a bini varios promesanan. E lo tin Dios Su bendishon, 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é lo wòrdu eksaltá, i</a:t>
            </a:r>
            <a:r>
              <a:rPr lang="pap-029" sz="2000" b="1" noProof="0" dirty="0">
                <a:solidFill>
                  <a:prstClr val="black"/>
                </a:solidFill>
              </a:rPr>
              <a:t> dor di dj</a:t>
            </a:r>
            <a:r>
              <a:rPr lang="pap-029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é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, e bendishon lo yega </a:t>
            </a:r>
            <a:r>
              <a:rPr lang="pap-029" sz="2000" b="1" noProof="0" dirty="0">
                <a:solidFill>
                  <a:prstClr val="black"/>
                </a:solidFill>
              </a:rPr>
              <a:t>“ tur e famianan di e tera ” (Gen. 12:2-3).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82424"/>
            <a:ext cx="7579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noProof="0" dirty="0">
                <a:solidFill>
                  <a:prstClr val="black"/>
                </a:solidFill>
              </a:rPr>
              <a:t>Komo un </a:t>
            </a:r>
            <a:r>
              <a:rPr lang="pap-029" sz="2000" b="1" dirty="0">
                <a:solidFill>
                  <a:prstClr val="black"/>
                </a:solidFill>
              </a:rPr>
              <a:t>p</a:t>
            </a:r>
            <a:r>
              <a:rPr lang="pap-029" sz="2000" b="1" noProof="0" dirty="0">
                <a:solidFill>
                  <a:prstClr val="black"/>
                </a:solidFill>
              </a:rPr>
              <a:t>rofeta, Abraham no a w</a:t>
            </a:r>
            <a:r>
              <a:rPr lang="pap-029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òrdu yamá pa anunsiá un katástrofe pendiente</a:t>
            </a:r>
            <a:r>
              <a:rPr lang="pap-029" sz="2000" b="1" noProof="0" dirty="0">
                <a:solidFill>
                  <a:prstClr val="black"/>
                </a:solidFill>
              </a:rPr>
              <a:t>, pero pa hasi konos</a:t>
            </a:r>
            <a:r>
              <a:rPr lang="pap-029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í e berdadero Dios i</a:t>
            </a:r>
            <a:r>
              <a:rPr lang="pap-029" sz="2000" b="1" noProof="0" dirty="0">
                <a:solidFill>
                  <a:prstClr val="black"/>
                </a:solidFill>
              </a:rPr>
              <a:t> pa revel</a:t>
            </a:r>
            <a:r>
              <a:rPr lang="pap-029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á e promesa di salbashon dor di e Mesias</a:t>
            </a:r>
            <a:r>
              <a:rPr lang="pap-029" sz="2000" b="1" noProof="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E PROFETA DI E PAKTO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Señor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bisa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Abram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“ Sali for di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tera, for di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famia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for di kas di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tata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bai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e tera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Mi lo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mustrabo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’ 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(Genesis 12:1 </a:t>
            </a:r>
            <a:r>
              <a:rPr lang="en-US" sz="11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NIV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8039365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6750447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noProof="0" dirty="0"/>
              <a:t>Durante su estadia na Kanaan, Abraham ( ken su n</a:t>
            </a:r>
            <a:r>
              <a:rPr lang="pap-029" sz="2000" b="1" dirty="0">
                <a:latin typeface="Aptos" panose="020B0004020202020204" pitchFamily="34" charset="0"/>
              </a:rPr>
              <a:t>ò</a:t>
            </a:r>
            <a:r>
              <a:rPr lang="pap-029" sz="2000" b="1" noProof="0" dirty="0">
                <a:latin typeface="Aptos" panose="020B0004020202020204" pitchFamily="34" charset="0"/>
              </a:rPr>
              <a:t>mber original tabata </a:t>
            </a:r>
            <a:r>
              <a:rPr lang="pap-029" sz="2000" b="1" noProof="0" dirty="0"/>
              <a:t>Abram) tabatin varios enkuentronan ku Dios, den kual el a risibi varios mensahenan: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-11430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ELIAS: E PROFETA DI RESTORASHON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519437"/>
            <a:ext cx="12191999" cy="861774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ap-029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pap-029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'Elías a bai serka henter pueblo i bisa: ‘Kuantu tempu mas boso ta keda bula djaki p'aya? Si SEÑOR ta Dios, siguiÉ, pero si ta Baal ta dios, sigui Baal!’ Pero pueblo no a kontest'é ni un pia di palabra.’</a:t>
            </a:r>
            <a:r>
              <a:rPr lang="pap-029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</a:t>
            </a:r>
          </a:p>
          <a:p>
            <a:pPr algn="ctr"/>
            <a:r>
              <a:rPr lang="pap-029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(1 Reinan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18:21)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0" y="1273220"/>
            <a:ext cx="65919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Akab i Jezebel a guia e nashon di Israel den un apostesia serio. Solamente un poko a sirbi Dios; e sobr</a:t>
            </a:r>
            <a:r>
              <a:rPr lang="pap-029" sz="2000" b="1" dirty="0">
                <a:latin typeface="Aptos" panose="020B0004020202020204" pitchFamily="34" charset="0"/>
              </a:rPr>
              <a:t>á a adorá Baal, </a:t>
            </a:r>
            <a:r>
              <a:rPr lang="pap-029" sz="2000" b="1" dirty="0"/>
              <a:t>Asherah, i otro diosnan. Den e konteksto ei, Dios a yama e profeta Elias pa restor</a:t>
            </a:r>
            <a:r>
              <a:rPr lang="pap-029" sz="2000" b="1" dirty="0">
                <a:latin typeface="Aptos" panose="020B0004020202020204" pitchFamily="34" charset="0"/>
              </a:rPr>
              <a:t>á Su relashon ku e pueblo skohí</a:t>
            </a:r>
            <a:r>
              <a:rPr lang="pap-029" sz="2000" b="1" dirty="0"/>
              <a:t> (1 Reinan 17:1).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339320"/>
            <a:ext cx="65919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noProof="0" dirty="0"/>
              <a:t>E mensahe di e </a:t>
            </a:r>
            <a:r>
              <a:rPr lang="pap-029" sz="2000" b="1" dirty="0"/>
              <a:t>p</a:t>
            </a:r>
            <a:r>
              <a:rPr lang="pap-029" sz="2000" b="1" noProof="0" dirty="0"/>
              <a:t>rofeta Elias — pa bandon</a:t>
            </a:r>
            <a:r>
              <a:rPr lang="pap-029" sz="2000" b="1" noProof="0" dirty="0">
                <a:latin typeface="Aptos" panose="020B0004020202020204" pitchFamily="34" charset="0"/>
              </a:rPr>
              <a:t>á idolatria i</a:t>
            </a:r>
            <a:r>
              <a:rPr lang="pap-029" sz="2000" b="1" noProof="0" dirty="0"/>
              <a:t> bira na Dios — lo w</a:t>
            </a:r>
            <a:r>
              <a:rPr lang="pap-029" sz="2000" b="1" noProof="0" dirty="0">
                <a:latin typeface="Aptos" panose="020B0004020202020204" pitchFamily="34" charset="0"/>
              </a:rPr>
              <a:t>òrdu proklamá atrobe ku poder promé ku e Segunda Binida. </a:t>
            </a:r>
            <a:r>
              <a:rPr lang="pap-029" sz="2000" b="1" dirty="0">
                <a:latin typeface="Aptos" panose="020B0004020202020204" pitchFamily="34" charset="0"/>
              </a:rPr>
              <a:t>Esaki su ophetivo prinsipal: pa restorá e altar di famia</a:t>
            </a:r>
            <a:r>
              <a:rPr lang="pap-029" sz="2000" b="1" noProof="0" dirty="0"/>
              <a:t> (Malakiasi 4:5-6).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40" y="2806270"/>
            <a:ext cx="652301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noProof="0" dirty="0">
                <a:solidFill>
                  <a:prstClr val="black"/>
                </a:solidFill>
              </a:rPr>
              <a:t>Despues di varios a</a:t>
            </a:r>
            <a:r>
              <a:rPr lang="pap-029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ñanan di sekura, </a:t>
            </a:r>
            <a:r>
              <a:rPr lang="pap-029" sz="2000" b="1" noProof="0" dirty="0">
                <a:solidFill>
                  <a:prstClr val="black"/>
                </a:solidFill>
              </a:rPr>
              <a:t>Elias a manda Israel na Seru Karmelo pa enkurasha nan pa bolbe na Dios, pero nan </a:t>
            </a:r>
            <a:r>
              <a:rPr lang="pap-029" sz="2000" b="1" dirty="0">
                <a:solidFill>
                  <a:prstClr val="black"/>
                </a:solidFill>
              </a:rPr>
              <a:t>no a respond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é</a:t>
            </a:r>
            <a:r>
              <a:rPr lang="pap-029" sz="2000" b="1" noProof="0" dirty="0">
                <a:solidFill>
                  <a:prstClr val="black"/>
                </a:solidFill>
              </a:rPr>
              <a:t> (1 Reinan 18:21). A tuma un milager pa nan rekonos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é e Dios berdadero </a:t>
            </a:r>
            <a:r>
              <a:rPr lang="pap-029" sz="2000" b="1" noProof="0" dirty="0">
                <a:solidFill>
                  <a:prstClr val="black"/>
                </a:solidFill>
              </a:rPr>
              <a:t>(1 Reinan 18:30-39).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16140" y="5564593"/>
            <a:ext cx="64874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Dor di e famia, adorashon lo w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òrdu restorá na e Iglesia, komunidatnan</a:t>
            </a:r>
            <a:r>
              <a:rPr lang="pap-029" sz="2000" b="1" dirty="0">
                <a:solidFill>
                  <a:prstClr val="black"/>
                </a:solidFill>
              </a:rPr>
              <a:t>, i nashonnan. Ken lo kumpli ku e trabou aki? Abo I ami ta e Elias ku sosiedat tin mester di dje awe.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ISAIAS: E PROFETA MESIANIKO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ap-029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Nos tur, manera karné, a kana dwal, kada un di nos a kohe nos mes kaminda; i Señor a pone riba djE e inikidat di nos tur.” </a:t>
            </a:r>
            <a:r>
              <a:rPr lang="pap-029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(Isaias 53:6)</a:t>
            </a:r>
            <a:endParaRPr lang="pap-029" b="1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6" y="1403928"/>
            <a:ext cx="6334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Isaias a w</a:t>
            </a:r>
            <a:r>
              <a:rPr lang="pap-029" sz="2000" b="1" dirty="0">
                <a:latin typeface="Aptos" panose="020B0004020202020204" pitchFamily="34" charset="0"/>
              </a:rPr>
              <a:t>òrdu yamá pa pidi e pueblo pa rekonosé nan piká i</a:t>
            </a:r>
            <a:r>
              <a:rPr lang="pap-029" sz="2000" b="1" dirty="0"/>
              <a:t> asept</a:t>
            </a:r>
            <a:r>
              <a:rPr lang="pap-029" sz="2000" b="1" dirty="0">
                <a:latin typeface="Aptos" panose="020B0004020202020204" pitchFamily="34" charset="0"/>
              </a:rPr>
              <a:t>á Dios Su pordon </a:t>
            </a:r>
            <a:r>
              <a:rPr lang="pap-029" sz="2000" b="1" dirty="0"/>
              <a:t>(Isaias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062586"/>
            <a:ext cx="88995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noProof="0" dirty="0"/>
              <a:t>Ora ku Rei Uzias a muri, Isaias a risib</a:t>
            </a:r>
            <a:r>
              <a:rPr lang="pap-029" sz="2000" b="1" noProof="0" dirty="0">
                <a:latin typeface="Aptos" panose="020B0004020202020204" pitchFamily="34" charset="0"/>
              </a:rPr>
              <a:t>í un vishon impreshonante ku é lo kòrda dor di henter su ministerio</a:t>
            </a:r>
            <a:r>
              <a:rPr lang="pap-029" sz="2000" b="1" noProof="0" dirty="0"/>
              <a:t>: Dios tabata den </a:t>
            </a:r>
            <a:r>
              <a:rPr lang="pap-029" sz="2000" b="1" dirty="0"/>
              <a:t>Su T</a:t>
            </a:r>
            <a:r>
              <a:rPr lang="pap-029" sz="2000" b="1" dirty="0">
                <a:latin typeface="Aptos" panose="020B0004020202020204" pitchFamily="34" charset="0"/>
              </a:rPr>
              <a:t>èmpel santu i</a:t>
            </a:r>
            <a:r>
              <a:rPr lang="pap-029" sz="2000" b="1" noProof="0" dirty="0"/>
              <a:t>,mientras e dr</a:t>
            </a:r>
            <a:r>
              <a:rPr lang="pap-029" sz="2000" b="1" noProof="0" dirty="0">
                <a:latin typeface="Aptos" panose="020B0004020202020204" pitchFamily="34" charset="0"/>
              </a:rPr>
              <a:t>èmpelnan a tembla, e Profeta su kurason a tembla pa motibu di su propio indignidat</a:t>
            </a:r>
            <a:r>
              <a:rPr lang="pap-029" sz="2000" b="1" noProof="0" dirty="0"/>
              <a:t> (Isaias 6:1-5).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777708"/>
            <a:ext cx="267443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No sorprendiente, e buki di Isaias ta w</a:t>
            </a:r>
            <a:r>
              <a:rPr lang="pap-029" sz="2000" b="1" dirty="0">
                <a:latin typeface="Aptos" panose="020B0004020202020204" pitchFamily="34" charset="0"/>
              </a:rPr>
              <a:t>òrdu yamá </a:t>
            </a:r>
            <a:r>
              <a:rPr lang="pap-029" sz="2000" b="1" dirty="0"/>
              <a:t>“ e proto-evangelio " ( esei ta, e Evangelio prom</a:t>
            </a:r>
            <a:r>
              <a:rPr lang="pap-029" sz="2000" b="1" dirty="0">
                <a:latin typeface="Aptos" panose="020B0004020202020204" pitchFamily="34" charset="0"/>
              </a:rPr>
              <a:t>é ku e Evangelio</a:t>
            </a:r>
            <a:r>
              <a:rPr lang="pap-029" sz="2000" b="1" dirty="0"/>
              <a:t>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Su ministerio largu no solamente a inklu</a:t>
            </a:r>
            <a:r>
              <a:rPr lang="pap-029" sz="2000" b="1" dirty="0">
                <a:latin typeface="Aptos" panose="020B0004020202020204" pitchFamily="34" charset="0"/>
              </a:rPr>
              <a:t>í e yamada na repentimentu, pero el a proklamá speshalmente e trabou di Hesus, e Mesias</a:t>
            </a:r>
            <a:r>
              <a:rPr lang="pap-029" sz="2000" b="1" dirty="0"/>
              <a:t>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Dor di a w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òrdu pordoná</a:t>
            </a:r>
            <a:r>
              <a:rPr lang="pap-029" sz="2000" b="1" dirty="0">
                <a:solidFill>
                  <a:prstClr val="black"/>
                </a:solidFill>
              </a:rPr>
              <a:t>, 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é tabata kapas pa proklamá sin temor(miedu) Dios Su mensahe</a:t>
            </a:r>
            <a:r>
              <a:rPr lang="pap-029" sz="2000" b="1" dirty="0">
                <a:solidFill>
                  <a:prstClr val="black"/>
                </a:solidFill>
              </a:rPr>
              <a:t>: “ At’ami aki, manda mi!” (Isaias 6:6-8).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ISAIAS: E PROFETA MESIANIKO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Nos tur,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manera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karné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a kana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dwal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kada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un di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nos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kohe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nos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mes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kaminda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Señor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pone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riba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djE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inikidat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nos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tur.”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 Isaias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5483284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ap-029" sz="2000" b="1" dirty="0"/>
              <a:t>Kap</a:t>
            </a:r>
            <a:r>
              <a:rPr lang="pap-029" sz="2000" b="1" dirty="0">
                <a:latin typeface="Aptos" panose="020B0004020202020204" pitchFamily="34" charset="0"/>
              </a:rPr>
              <a:t>ítulo </a:t>
            </a:r>
            <a:r>
              <a:rPr lang="pap-029" sz="2000" b="1" dirty="0"/>
              <a:t>53 di Isaias ta konten</a:t>
            </a:r>
            <a:r>
              <a:rPr lang="pap-029" sz="2000" b="1" dirty="0">
                <a:latin typeface="Aptos" panose="020B0004020202020204" pitchFamily="34" charset="0"/>
              </a:rPr>
              <a:t>é un splikashon detayá di e plan di redenshon realisá dor di Hesus</a:t>
            </a:r>
            <a:r>
              <a:rPr lang="en-US" sz="2000" b="1" noProof="0" dirty="0"/>
              <a:t>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DANIEL: E PROFETA DI E FUTURO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 Pero tin un Dios den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shelu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Kende ta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revelá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misterionan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 El a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mustra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Rei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Nabukodonosor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kiko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lo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sosodé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den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dianan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ku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ta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bini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(Daniel 2:28a)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262026"/>
            <a:ext cx="52863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b="1" dirty="0"/>
              <a:t>For di e prinsipio, Daniel tabata konos</a:t>
            </a:r>
            <a:r>
              <a:rPr lang="pap-029" b="1" dirty="0">
                <a:latin typeface="Aptos" panose="020B0004020202020204" pitchFamily="34" charset="0"/>
              </a:rPr>
              <a:t>í pa su fieldat. E tabata fiel den su komementu </a:t>
            </a:r>
            <a:r>
              <a:rPr lang="pap-029" b="1" dirty="0"/>
              <a:t>(Dan. 1:8); </a:t>
            </a:r>
            <a:r>
              <a:rPr lang="pap-029" b="1" dirty="0">
                <a:latin typeface="Aptos" panose="020B0004020202020204" pitchFamily="34" charset="0"/>
              </a:rPr>
              <a:t>é tabata fiel den duna gloria na Dios </a:t>
            </a:r>
            <a:r>
              <a:rPr lang="pap-029" b="1" dirty="0"/>
              <a:t>(Dan. 2:27-30); </a:t>
            </a:r>
            <a:r>
              <a:rPr lang="pap-029" b="1" dirty="0">
                <a:latin typeface="Aptos" panose="020B0004020202020204" pitchFamily="34" charset="0"/>
              </a:rPr>
              <a:t>é tabata fiel den pronostiká maldat pa </a:t>
            </a:r>
            <a:r>
              <a:rPr lang="pap-029" b="1" dirty="0"/>
              <a:t>Nabukodonosor (Dan. 4:19); </a:t>
            </a:r>
            <a:r>
              <a:rPr lang="pap-029" b="1" dirty="0">
                <a:latin typeface="Aptos" panose="020B0004020202020204" pitchFamily="34" charset="0"/>
              </a:rPr>
              <a:t>é tabata fiel den denunsiando </a:t>
            </a:r>
            <a:r>
              <a:rPr lang="pap-029" b="1" dirty="0"/>
              <a:t>Belsasar su pik</a:t>
            </a:r>
            <a:r>
              <a:rPr lang="pap-029" b="1" dirty="0">
                <a:latin typeface="Aptos" panose="020B0004020202020204" pitchFamily="34" charset="0"/>
              </a:rPr>
              <a:t>á </a:t>
            </a:r>
            <a:r>
              <a:rPr lang="pap-029" b="1" dirty="0"/>
              <a:t>(Dan. 5:22-23); </a:t>
            </a:r>
            <a:r>
              <a:rPr lang="pap-029" b="1" dirty="0">
                <a:latin typeface="Aptos" panose="020B0004020202020204" pitchFamily="34" charset="0"/>
              </a:rPr>
              <a:t>é tabata fiel den su bida di orashon </a:t>
            </a:r>
            <a:r>
              <a:rPr lang="pap-029" b="1" dirty="0"/>
              <a:t> </a:t>
            </a:r>
            <a:r>
              <a:rPr lang="en-US" b="1" noProof="0" dirty="0"/>
              <a:t>(Dan. 6:10).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322791"/>
            <a:ext cx="7421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b="1" dirty="0"/>
              <a:t>Agreg</a:t>
            </a:r>
            <a:r>
              <a:rPr lang="pap-029" b="1" dirty="0">
                <a:latin typeface="Aptos" panose="020B0004020202020204" pitchFamily="34" charset="0"/>
              </a:rPr>
              <a:t>á na e mensahe ku el a duna ku su propio bida, el a wòrdu yamá pa anunsiá </a:t>
            </a:r>
            <a:r>
              <a:rPr lang="pap-029" b="1" dirty="0"/>
              <a:t> e lantamentu i  kaida di e gran imperionan mundial: Babilonia, Persia, Gresia, Roma i Europa( Oropa</a:t>
            </a:r>
            <a:r>
              <a:rPr lang="en-US" b="1" noProof="0" dirty="0"/>
              <a:t>) (Dan. 2, 7-12).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70312" y="4275561"/>
            <a:ext cx="37108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b="1" dirty="0"/>
              <a:t>Meskl</a:t>
            </a:r>
            <a:r>
              <a:rPr lang="pap-029" b="1" dirty="0">
                <a:latin typeface="Aptos" panose="020B0004020202020204" pitchFamily="34" charset="0"/>
              </a:rPr>
              <a:t>á ku e profesianan di e imperionan, </a:t>
            </a:r>
            <a:r>
              <a:rPr lang="pap-029" b="1" dirty="0"/>
              <a:t>Daniel a anunsi</a:t>
            </a:r>
            <a:r>
              <a:rPr lang="pap-029" b="1" dirty="0">
                <a:latin typeface="Aptos" panose="020B0004020202020204" pitchFamily="34" charset="0"/>
              </a:rPr>
              <a:t>á e Huisio </a:t>
            </a:r>
            <a:r>
              <a:rPr lang="pap-029" b="1" dirty="0"/>
              <a:t>(Dan. 7:9-10) i e tempu eksakto di e prom</a:t>
            </a:r>
            <a:r>
              <a:rPr lang="pap-029" b="1" dirty="0">
                <a:latin typeface="Aptos" panose="020B0004020202020204" pitchFamily="34" charset="0"/>
              </a:rPr>
              <a:t>é binida d Hesus</a:t>
            </a:r>
            <a:r>
              <a:rPr lang="pap-029" b="1" dirty="0"/>
              <a:t> </a:t>
            </a:r>
            <a:r>
              <a:rPr lang="en-US" b="1" noProof="0" dirty="0"/>
              <a:t>(Dan. 9:24-27).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782330"/>
            <a:ext cx="5600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b="1" dirty="0"/>
              <a:t>Su profesianan ta yuda nos awe pa proklam</a:t>
            </a:r>
            <a:r>
              <a:rPr lang="pap-029" b="1" dirty="0">
                <a:latin typeface="Aptos" panose="020B0004020202020204" pitchFamily="34" charset="0"/>
              </a:rPr>
              <a:t>á e kumplimentu di e parti ku ainda mester wòrdu kumplí</a:t>
            </a:r>
            <a:r>
              <a:rPr lang="pap-029" b="1" dirty="0"/>
              <a:t>: e yegada di e Reino di Dios </a:t>
            </a:r>
            <a:r>
              <a:rPr lang="en-US" b="1" noProof="0" dirty="0"/>
              <a:t>(Dan. 2:44; 7:27).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247053" y="2232947"/>
            <a:ext cx="4001722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1900" b="1" noProof="0" dirty="0"/>
              <a:t>Su bida oustero, i su konvikshon den deklara piká i yamando urgentemente pa repentimentu, a hiba hopi pa wòrdu batisá               (Mark 1:4-6). Su ministerio a marka un punto di birada den Israel ku e diabel solamente por kontrarestá débilmente</a:t>
            </a:r>
            <a:r>
              <a:rPr lang="pap-029" sz="1900" b="1" dirty="0"/>
              <a:t>, kousando e profeta su morto</a:t>
            </a:r>
            <a:r>
              <a:rPr lang="pap-029" sz="1900" b="1" noProof="0" dirty="0"/>
              <a:t> </a:t>
            </a:r>
            <a:r>
              <a:rPr lang="en-US" sz="1900" b="1" noProof="0" dirty="0"/>
              <a:t>(Lukas 9:9).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1555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4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JUAN BOUTISTA: E PROFETA KU TA BAI NOS DILANTI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Juan a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kontest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á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 </a:t>
            </a:r>
            <a:r>
              <a:rPr lang="en-US" sz="16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sz="1600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palabranan</a:t>
            </a:r>
            <a:r>
              <a:rPr lang="en-US" sz="16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 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Isaias e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profeta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“Ami ta e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bos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 un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ta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yama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den e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desierto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 Hasi e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kaminda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Señor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stret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.’ 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(Juan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b="1" dirty="0"/>
              <a:t>Meskos ku otro profetanan — manera Samuel òf Jeremias — Juan a wòrdu apartá promé ku el a nase. El a wòrdu yamá pa hasi e trabou di Elias, komo un ku ta bai dilanti di e Mesias (Lukas </a:t>
            </a:r>
            <a:r>
              <a:rPr lang="en-US" b="1" noProof="0" dirty="0"/>
              <a:t>1:13-17).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Esaki no ta un kama di rosanan. E ta eksig</a:t>
            </a:r>
            <a:r>
              <a:rPr lang="pap-029" sz="2000" b="1" dirty="0">
                <a:latin typeface="Aptos" panose="020B0004020202020204" pitchFamily="34" charset="0"/>
              </a:rPr>
              <a:t>í fidelidat, konvikshon, i</a:t>
            </a:r>
            <a:r>
              <a:rPr lang="pap-029" sz="2000" b="1" dirty="0"/>
              <a:t> dedikashon. Siguridat no ta w</a:t>
            </a:r>
            <a:r>
              <a:rPr lang="pap-029" sz="2000" b="1" dirty="0">
                <a:latin typeface="Aptos" panose="020B0004020202020204" pitchFamily="34" charset="0"/>
              </a:rPr>
              <a:t>òrdu garantisá</a:t>
            </a:r>
            <a:r>
              <a:rPr lang="pap-029" sz="2000" b="1" dirty="0"/>
              <a:t>, pero bida et</a:t>
            </a:r>
            <a:r>
              <a:rPr lang="pap-029" sz="2000" b="1" dirty="0">
                <a:latin typeface="Aptos" panose="020B0004020202020204" pitchFamily="34" charset="0"/>
              </a:rPr>
              <a:t>è</a:t>
            </a:r>
            <a:r>
              <a:rPr lang="pap-029" sz="2000" b="1" dirty="0"/>
              <a:t>rno ta ( di nos, i esei di esnan kende ta asept</a:t>
            </a:r>
            <a:r>
              <a:rPr lang="pap-029" sz="2000" b="1" dirty="0">
                <a:latin typeface="Aptos" panose="020B0004020202020204" pitchFamily="34" charset="0"/>
              </a:rPr>
              <a:t>á e mensahe awe </a:t>
            </a:r>
            <a:r>
              <a:rPr lang="en-US" sz="2000" b="1" noProof="0" dirty="0"/>
              <a:t>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E trabou di Juan ( kual tambe ta e trabou di Elias ) ta awor nos trabou. Nos ta w</a:t>
            </a:r>
            <a:r>
              <a:rPr lang="pap-029" sz="2000" b="1" dirty="0">
                <a:latin typeface="Aptos" panose="020B0004020202020204" pitchFamily="34" charset="0"/>
              </a:rPr>
              <a:t>òrdu yamá pa prepara pa e binida di H</a:t>
            </a:r>
            <a:r>
              <a:rPr lang="pap-029" sz="2000" b="1" dirty="0"/>
              <a:t>esus dor di proklam</a:t>
            </a:r>
            <a:r>
              <a:rPr lang="pap-029" sz="2000" b="1" dirty="0">
                <a:latin typeface="Aptos" panose="020B0004020202020204" pitchFamily="34" charset="0"/>
              </a:rPr>
              <a:t>á na tur e evangelio di repentimentu i</a:t>
            </a:r>
            <a:r>
              <a:rPr lang="pap-029" sz="2000" b="1" dirty="0"/>
              <a:t> salbashon dor di e morto di ekspiashon di Hesus</a:t>
            </a:r>
            <a:r>
              <a:rPr lang="en-US" sz="2000" b="1" noProof="0" dirty="0"/>
              <a:t>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 Di balor speshal na Dios Su Iglesia riba tera awe — e wardadónan di Su kunuku di wendrùif — ta e mensahenan di konseho i spiertamentu duná dor di e profetanan kende a hasi kla Su propósito etèrno na nòmber di humanidat. Den e siñansanan di e profetanan, Su amor pa e rasa pèrdí i Su plan pa nan salbashon ta wòrdu revelá klaramente. […] Y awe Dios Su mensahe na Su iglesia — na esnan kende ta okupando Su kunuku di wendrùif komo vetonan fiel — no ta ningun otro sino e loke ta papiá dor di e profeta antiguo: “ Kanta na djé, Un kunuku di wendrùif. Ami Señor ta ward’é; Lo Mi muh’é </a:t>
            </a:r>
            <a:r>
              <a:rPr lang="pap-029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kada momentu</a:t>
            </a:r>
            <a:r>
              <a:rPr lang="pap-029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pa ningun hende no hasi daño na djé, lo Mi ward’é di dia i anochi.” (Isaias 27:2-3)”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289533" y="5634498"/>
            <a:ext cx="31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EGW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(Prophets and Kings, p.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AP</a:t>
            </a:r>
            <a:r>
              <a:rPr lang="en-US" sz="36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  <a:latin typeface="Aptos" panose="020B0004020202020204" pitchFamily="34" charset="0"/>
              </a:rPr>
              <a:t>ÈNDIS</a:t>
            </a:r>
            <a:r>
              <a:rPr lang="en-US" sz="36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:</a:t>
            </a:r>
            <a:r>
              <a:rPr lang="en-US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E YAMADA PROF</a:t>
            </a:r>
            <a:r>
              <a:rPr lang="en-US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ptos" panose="020B0004020202020204" pitchFamily="34" charset="0"/>
              </a:rPr>
              <a:t>ÉTIKO DI </a:t>
            </a:r>
            <a:r>
              <a:rPr lang="en-US" sz="3600" b="1" noProof="0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ELLEN G. WHITE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noProof="0" dirty="0"/>
              <a:t>Ellen Gould Harmon </a:t>
            </a:r>
            <a:r>
              <a:rPr lang="pap-029" sz="2000" b="1" dirty="0"/>
              <a:t>a risib</a:t>
            </a:r>
            <a:r>
              <a:rPr lang="pap-029" sz="2000" b="1" dirty="0">
                <a:latin typeface="Aptos" panose="020B0004020202020204" pitchFamily="34" charset="0"/>
              </a:rPr>
              <a:t>í su promé vishon na </a:t>
            </a:r>
            <a:r>
              <a:rPr lang="pap-029" sz="2000" b="1" noProof="0" dirty="0"/>
              <a:t>Dez</a:t>
            </a:r>
            <a:r>
              <a:rPr lang="pap-029" sz="2000" b="1" noProof="0" dirty="0">
                <a:latin typeface="Aptos" panose="020B0004020202020204" pitchFamily="34" charset="0"/>
              </a:rPr>
              <a:t>è</a:t>
            </a:r>
            <a:r>
              <a:rPr lang="pap-029" sz="2000" b="1" noProof="0" dirty="0"/>
              <a:t>mber 1844, ora ku </a:t>
            </a:r>
            <a:r>
              <a:rPr lang="pap-029" sz="2000" b="1" noProof="0" dirty="0">
                <a:latin typeface="Aptos" panose="020B0004020202020204" pitchFamily="34" charset="0"/>
              </a:rPr>
              <a:t>é tabatin </a:t>
            </a:r>
            <a:r>
              <a:rPr lang="pap-029" sz="2000" b="1" noProof="0" dirty="0"/>
              <a:t>17 a</a:t>
            </a:r>
            <a:r>
              <a:rPr lang="pap-029" sz="2000" b="1" noProof="0" dirty="0">
                <a:latin typeface="Aptos" panose="020B0004020202020204" pitchFamily="34" charset="0"/>
              </a:rPr>
              <a:t>ña</a:t>
            </a:r>
            <a:r>
              <a:rPr lang="en-US" sz="2000" b="1" noProof="0" dirty="0"/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2783834"/>
            <a:ext cx="102306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noProof="0" dirty="0">
                <a:solidFill>
                  <a:prstClr val="black"/>
                </a:solidFill>
              </a:rPr>
              <a:t>Ku e vishon aki, Dios a sigur</a:t>
            </a:r>
            <a:r>
              <a:rPr lang="pap-029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á kreyentenan ku nan tabata riba e kaminda korekto</a:t>
            </a:r>
            <a:r>
              <a:rPr lang="pap-029" sz="2000" b="1" noProof="0" dirty="0">
                <a:solidFill>
                  <a:prstClr val="black"/>
                </a:solidFill>
              </a:rPr>
              <a:t>. Ounke poko a kere Ellen na prinsipio, eventualmente el a w</a:t>
            </a:r>
            <a:r>
              <a:rPr lang="pap-029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ò</a:t>
            </a:r>
            <a:r>
              <a:rPr lang="pap-029" sz="2000" b="1" noProof="0" dirty="0">
                <a:solidFill>
                  <a:prstClr val="black"/>
                </a:solidFill>
              </a:rPr>
              <a:t>rdu asept</a:t>
            </a:r>
            <a:r>
              <a:rPr lang="pap-029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á komo un profeta. Su mensahenan a enkurashá i</a:t>
            </a:r>
            <a:r>
              <a:rPr lang="pap-029" sz="2000" b="1" noProof="0" dirty="0">
                <a:solidFill>
                  <a:prstClr val="black"/>
                </a:solidFill>
              </a:rPr>
              <a:t> gui</a:t>
            </a:r>
            <a:r>
              <a:rPr lang="pap-029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á e pueblo </a:t>
            </a:r>
            <a:r>
              <a:rPr lang="pap-029" sz="2000" b="1" noProof="0" dirty="0">
                <a:solidFill>
                  <a:prstClr val="black"/>
                </a:solidFill>
              </a:rPr>
              <a:t>Atventista for di </a:t>
            </a:r>
            <a:r>
              <a:rPr lang="pap-029" sz="2000" b="1" dirty="0">
                <a:solidFill>
                  <a:prstClr val="black"/>
                </a:solidFill>
              </a:rPr>
              <a:t>esaki su kuminsamentunan</a:t>
            </a:r>
            <a:r>
              <a:rPr lang="pap-029" sz="2000" b="1" noProof="0" dirty="0">
                <a:solidFill>
                  <a:prstClr val="black"/>
                </a:solidFill>
              </a:rPr>
              <a:t>, i nan a kontinu</a:t>
            </a:r>
            <a:r>
              <a:rPr lang="pap-029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á ta hasi asina awe</a:t>
            </a:r>
            <a:r>
              <a:rPr lang="pap-029" sz="2000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835255"/>
            <a:ext cx="116528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b="1" dirty="0">
                <a:solidFill>
                  <a:prstClr val="black"/>
                </a:solidFill>
              </a:rPr>
              <a:t>Den e konteksto ei, Ellen a w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òrdu mustrá un kaminda guiando for di e tera aki na e </a:t>
            </a:r>
            <a:r>
              <a:rPr lang="pap-029" b="1" dirty="0">
                <a:solidFill>
                  <a:prstClr val="black"/>
                </a:solidFill>
              </a:rPr>
              <a:t>Jerusal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è</a:t>
            </a:r>
            <a:r>
              <a:rPr lang="pap-029" b="1" dirty="0">
                <a:solidFill>
                  <a:prstClr val="black"/>
                </a:solidFill>
              </a:rPr>
              <a:t>m selestial i  e kreyenenan Atventista tabata biahando pa e Siudat Santu, gui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á</a:t>
            </a:r>
            <a:r>
              <a:rPr lang="pap-029" b="1" dirty="0">
                <a:solidFill>
                  <a:prstClr val="black"/>
                </a:solidFill>
              </a:rPr>
              <a:t> dor di Hesus. Si nan wowonan a keda fih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á riba H</a:t>
            </a:r>
            <a:r>
              <a:rPr lang="pap-029" b="1" dirty="0">
                <a:solidFill>
                  <a:prstClr val="black"/>
                </a:solidFill>
              </a:rPr>
              <a:t>esus, nan a avans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á riba e kaminda</a:t>
            </a:r>
            <a:r>
              <a:rPr lang="pap-029" b="1" dirty="0">
                <a:solidFill>
                  <a:prstClr val="black"/>
                </a:solidFill>
              </a:rPr>
              <a:t>. Si nan kita nan bista af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ó</a:t>
            </a:r>
            <a:r>
              <a:rPr lang="pap-029" b="1" dirty="0">
                <a:solidFill>
                  <a:prstClr val="black"/>
                </a:solidFill>
              </a:rPr>
              <a:t>, nan tabata kai for di dje</a:t>
            </a:r>
            <a:r>
              <a:rPr lang="en-US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noProof="0" dirty="0">
                <a:solidFill>
                  <a:prstClr val="black"/>
                </a:solidFill>
              </a:rPr>
              <a:t>William Miller a interpret</a:t>
            </a:r>
            <a:r>
              <a:rPr lang="pap-029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á e profesia di </a:t>
            </a:r>
            <a:r>
              <a:rPr lang="pap-029" sz="2000" b="1" noProof="0" dirty="0">
                <a:solidFill>
                  <a:prstClr val="black"/>
                </a:solidFill>
              </a:rPr>
              <a:t>Daniel 8:14 komo anunsiando e regreso di Hesus na 1843. Mas despues, e fecha di 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Òk</a:t>
            </a:r>
            <a:r>
              <a:rPr lang="pap-029" sz="2000" b="1" noProof="0" dirty="0">
                <a:solidFill>
                  <a:prstClr val="black"/>
                </a:solidFill>
              </a:rPr>
              <a:t>tober 22, 1844, a w</a:t>
            </a:r>
            <a:r>
              <a:rPr lang="pap-029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òrdu butá</a:t>
            </a:r>
            <a:r>
              <a:rPr lang="pap-029" sz="2000" b="1" noProof="0" dirty="0">
                <a:solidFill>
                  <a:prstClr val="black"/>
                </a:solidFill>
              </a:rPr>
              <a:t>. Pero Hesus no a bini.</a:t>
            </a: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2216</Words>
  <Application>Microsoft Office PowerPoint</Application>
  <PresentationFormat>Panorámica</PresentationFormat>
  <Paragraphs>82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Constantia</vt:lpstr>
      <vt:lpstr>Aptos Display</vt:lpstr>
      <vt:lpstr>Comic Sans MS</vt:lpstr>
      <vt:lpstr>Aptos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157</cp:revision>
  <dcterms:created xsi:type="dcterms:W3CDTF">2026-09-11T15:58:36Z</dcterms:created>
  <dcterms:modified xsi:type="dcterms:W3CDTF">2026-10-05T06:31:09Z</dcterms:modified>
</cp:coreProperties>
</file>