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notesMasterIdLst>
    <p:notesMasterId r:id="rId16"/>
  </p:notesMasterIdLst>
  <p:sldIdLst>
    <p:sldId id="300" r:id="rId4"/>
    <p:sldId id="307" r:id="rId5"/>
    <p:sldId id="257" r:id="rId6"/>
    <p:sldId id="258" r:id="rId7"/>
    <p:sldId id="259" r:id="rId8"/>
    <p:sldId id="260" r:id="rId9"/>
    <p:sldId id="308" r:id="rId10"/>
    <p:sldId id="309" r:id="rId11"/>
    <p:sldId id="310" r:id="rId12"/>
    <p:sldId id="311" r:id="rId13"/>
    <p:sldId id="312" r:id="rId14"/>
    <p:sldId id="313" r:id="rId15"/>
  </p:sldIdLst>
  <p:sldSz cx="12192000" cy="6858000"/>
  <p:notesSz cx="6858000" cy="9144000"/>
  <p:embeddedFontLst>
    <p:embeddedFont>
      <p:font typeface="Comic Sans MS" pitchFamily="66" charset="0"/>
      <p:regular r:id="rId17"/>
      <p:bold r:id="rId18"/>
      <p:italic r:id="rId19"/>
      <p:boldItalic r:id="rId20"/>
    </p:embeddedFont>
    <p:embeddedFont>
      <p:font typeface="Constantia" pitchFamily="18" charset="0"/>
      <p:regular r:id="rId21"/>
      <p:bold r:id="rId22"/>
      <p:italic r:id="rId23"/>
      <p:bold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ED0"/>
    <a:srgbClr val="345E80"/>
    <a:srgbClr val="69795B"/>
    <a:srgbClr val="926D36"/>
    <a:srgbClr val="C89800"/>
    <a:srgbClr val="FFF0C1"/>
    <a:srgbClr val="FFE593"/>
    <a:srgbClr val="FFE7B1"/>
    <a:srgbClr val="FBF5A1"/>
    <a:srgbClr val="654B2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1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497AD1-813F-4250-BC43-2983C10A89A7}" type="doc">
      <dgm:prSet loTypeId="urn:microsoft.com/office/officeart/2008/layout/PictureAccentList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es-ES"/>
        </a:p>
      </dgm:t>
    </dgm:pt>
    <dgm:pt modelId="{A76991B6-5F6E-4B14-8E46-BAA8CE6D11EE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pl-P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Podążanie za arką</a:t>
          </a:r>
          <a:endParaRPr lang="en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38D4-367B-4881-9CD5-4EC28F62E1A0}" type="parTrans" cxnId="{8BCA052D-9B38-4D1B-9EBA-5D8B41536D04}">
      <dgm:prSet/>
      <dgm:spPr/>
      <dgm:t>
        <a:bodyPr/>
        <a:lstStyle/>
        <a:p>
          <a:endParaRPr lang="es-ES" sz="2000" b="1"/>
        </a:p>
      </dgm:t>
    </dgm:pt>
    <dgm:pt modelId="{930A9A90-59EC-49FF-A6B4-044A47608ACE}" type="sibTrans" cxnId="{8BCA052D-9B38-4D1B-9EBA-5D8B41536D04}">
      <dgm:prSet/>
      <dgm:spPr/>
      <dgm:t>
        <a:bodyPr/>
        <a:lstStyle/>
        <a:p>
          <a:endParaRPr lang="es-ES" sz="2000" b="1"/>
        </a:p>
      </dgm:t>
    </dgm:pt>
    <dgm:pt modelId="{4B4FFAE0-51EA-4D2B-A544-E864A141AB02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Posłuszeństwo Bogu (10 przykazań)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C54568-C4DA-46E8-89EA-4CA4CD9F1258}" type="parTrans" cxnId="{B2BC22C2-FE8C-4860-8191-856A6DB46177}">
      <dgm:prSet/>
      <dgm:spPr/>
      <dgm:t>
        <a:bodyPr/>
        <a:lstStyle/>
        <a:p>
          <a:endParaRPr lang="es-ES" sz="2000" b="1"/>
        </a:p>
      </dgm:t>
    </dgm:pt>
    <dgm:pt modelId="{AE7D922C-3C64-4220-9211-8E888689D8A8}" type="sibTrans" cxnId="{B2BC22C2-FE8C-4860-8191-856A6DB46177}">
      <dgm:prSet/>
      <dgm:spPr/>
      <dgm:t>
        <a:bodyPr/>
        <a:lstStyle/>
        <a:p>
          <a:endParaRPr lang="es-ES" sz="2000" b="1"/>
        </a:p>
      </dgm:t>
    </dgm:pt>
    <dgm:pt modelId="{22BACF2F-220F-49E9-91B2-13230CE6C339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Zaufanie w Bożą opiekę (naczynie z manną)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83C144-F147-4C8A-8D75-A90FFD38F67C}" type="parTrans" cxnId="{1490743D-0BD5-4C07-8EAD-0130F4D690DB}">
      <dgm:prSet/>
      <dgm:spPr/>
      <dgm:t>
        <a:bodyPr/>
        <a:lstStyle/>
        <a:p>
          <a:endParaRPr lang="es-ES" sz="2000" b="1"/>
        </a:p>
      </dgm:t>
    </dgm:pt>
    <dgm:pt modelId="{A419EB90-0A9B-4D14-B36D-C2FB91663C8C}" type="sibTrans" cxnId="{1490743D-0BD5-4C07-8EAD-0130F4D690DB}">
      <dgm:prSet/>
      <dgm:spPr/>
      <dgm:t>
        <a:bodyPr/>
        <a:lstStyle/>
        <a:p>
          <a:endParaRPr lang="es-ES" sz="2000" b="1"/>
        </a:p>
      </dgm:t>
    </dgm:pt>
    <dgm:pt modelId="{73C484F6-10A9-4207-9098-426C0555E4AD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Szanowanie przywódców wyznaczonych przez Boga (laska Aarona)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C87F81-4D05-4AB0-BD6D-611C7315B683}" type="parTrans" cxnId="{C34CE4A8-49DE-45AC-B797-EBE117288C35}">
      <dgm:prSet/>
      <dgm:spPr/>
      <dgm:t>
        <a:bodyPr/>
        <a:lstStyle/>
        <a:p>
          <a:endParaRPr lang="es-ES" sz="2000" b="1"/>
        </a:p>
      </dgm:t>
    </dgm:pt>
    <dgm:pt modelId="{E74A487F-7366-495F-8334-D5C5AE56986F}" type="sibTrans" cxnId="{C34CE4A8-49DE-45AC-B797-EBE117288C35}">
      <dgm:prSet/>
      <dgm:spPr/>
      <dgm:t>
        <a:bodyPr/>
        <a:lstStyle/>
        <a:p>
          <a:endParaRPr lang="es-ES" sz="2000" b="1"/>
        </a:p>
      </dgm:t>
    </dgm:pt>
    <dgm:pt modelId="{E5A79DE6-3D5A-4B3A-8BEE-3781F5BE9310}" type="pres">
      <dgm:prSet presAssocID="{83497AD1-813F-4250-BC43-2983C10A8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DC672227-EA61-4502-A89B-A9F8CD194F13}" type="pres">
      <dgm:prSet presAssocID="{A76991B6-5F6E-4B14-8E46-BAA8CE6D11EE}" presName="root" presStyleCnt="0">
        <dgm:presLayoutVars>
          <dgm:chMax/>
          <dgm:chPref val="4"/>
        </dgm:presLayoutVars>
      </dgm:prSet>
      <dgm:spPr/>
    </dgm:pt>
    <dgm:pt modelId="{135D1122-E54D-4976-8DBF-B3285BB0595E}" type="pres">
      <dgm:prSet presAssocID="{A76991B6-5F6E-4B14-8E46-BAA8CE6D11EE}" presName="rootComposite" presStyleCnt="0">
        <dgm:presLayoutVars/>
      </dgm:prSet>
      <dgm:spPr/>
    </dgm:pt>
    <dgm:pt modelId="{3B700EE6-F90D-44FA-9DA9-155E3DDF52C8}" type="pres">
      <dgm:prSet presAssocID="{A76991B6-5F6E-4B14-8E46-BAA8CE6D11EE}" presName="rootText" presStyleLbl="node0" presStyleIdx="0" presStyleCnt="1" custScaleY="56263">
        <dgm:presLayoutVars>
          <dgm:chMax/>
          <dgm:chPref val="4"/>
        </dgm:presLayoutVars>
      </dgm:prSet>
      <dgm:spPr/>
      <dgm:t>
        <a:bodyPr/>
        <a:lstStyle/>
        <a:p>
          <a:endParaRPr lang="pl-PL"/>
        </a:p>
      </dgm:t>
    </dgm:pt>
    <dgm:pt modelId="{19DC043D-1305-4CB4-9C8F-BA6ED851B124}" type="pres">
      <dgm:prSet presAssocID="{A76991B6-5F6E-4B14-8E46-BAA8CE6D11EE}" presName="childShape" presStyleCnt="0">
        <dgm:presLayoutVars>
          <dgm:chMax val="0"/>
          <dgm:chPref val="0"/>
        </dgm:presLayoutVars>
      </dgm:prSet>
      <dgm:spPr/>
    </dgm:pt>
    <dgm:pt modelId="{8B397925-9355-4A8B-B114-675373DC2FEA}" type="pres">
      <dgm:prSet presAssocID="{4B4FFAE0-51EA-4D2B-A544-E864A141AB02}" presName="childComposite" presStyleCnt="0">
        <dgm:presLayoutVars>
          <dgm:chMax val="0"/>
          <dgm:chPref val="0"/>
        </dgm:presLayoutVars>
      </dgm:prSet>
      <dgm:spPr/>
    </dgm:pt>
    <dgm:pt modelId="{3A3C2CE7-D117-4FDD-AA4D-036C9293A5CD}" type="pres">
      <dgm:prSet presAssocID="{4B4FFAE0-51EA-4D2B-A544-E864A141AB02}" presName="Image" presStyleLbl="node1" presStyleIdx="0" presStyleCnt="3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177AED7-6976-4950-8E6D-7D308EBE87D8}" type="pres">
      <dgm:prSet presAssocID="{4B4FFAE0-51EA-4D2B-A544-E864A141AB0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CBAA743-8D8B-4E49-8CA2-8952FA8E50E9}" type="pres">
      <dgm:prSet presAssocID="{22BACF2F-220F-49E9-91B2-13230CE6C339}" presName="childComposite" presStyleCnt="0">
        <dgm:presLayoutVars>
          <dgm:chMax val="0"/>
          <dgm:chPref val="0"/>
        </dgm:presLayoutVars>
      </dgm:prSet>
      <dgm:spPr/>
    </dgm:pt>
    <dgm:pt modelId="{125E4A80-B916-4674-86F6-0CBEA861CFCA}" type="pres">
      <dgm:prSet presAssocID="{22BACF2F-220F-49E9-91B2-13230CE6C339}" presName="Image" presStyleLbl="node1" presStyleIdx="1" presStyleCnt="3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D24E318-0B83-45D6-9383-872D859926FE}" type="pres">
      <dgm:prSet presAssocID="{22BACF2F-220F-49E9-91B2-13230CE6C33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93E8572-FDD5-403E-BC00-57DAE40FDAF0}" type="pres">
      <dgm:prSet presAssocID="{73C484F6-10A9-4207-9098-426C0555E4AD}" presName="childComposite" presStyleCnt="0">
        <dgm:presLayoutVars>
          <dgm:chMax val="0"/>
          <dgm:chPref val="0"/>
        </dgm:presLayoutVars>
      </dgm:prSet>
      <dgm:spPr/>
    </dgm:pt>
    <dgm:pt modelId="{0759605B-5584-4948-935D-6D3B7E321BF5}" type="pres">
      <dgm:prSet presAssocID="{73C484F6-10A9-4207-9098-426C0555E4AD}" presName="Image" presStyleLbl="node1" presStyleIdx="2" presStyleCnt="3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E0DCAB5-1783-4F64-AF28-E96BEE454A05}" type="pres">
      <dgm:prSet presAssocID="{73C484F6-10A9-4207-9098-426C0555E4A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347A786-8F74-4E49-9F6C-4A528FDD1016}" type="presOf" srcId="{73C484F6-10A9-4207-9098-426C0555E4AD}" destId="{FE0DCAB5-1783-4F64-AF28-E96BEE454A05}" srcOrd="0" destOrd="0" presId="urn:microsoft.com/office/officeart/2008/layout/PictureAccentList"/>
    <dgm:cxn modelId="{05F6202D-4CF7-4145-B0F0-585156AE325E}" type="presOf" srcId="{4B4FFAE0-51EA-4D2B-A544-E864A141AB02}" destId="{5177AED7-6976-4950-8E6D-7D308EBE87D8}" srcOrd="0" destOrd="0" presId="urn:microsoft.com/office/officeart/2008/layout/PictureAccentList"/>
    <dgm:cxn modelId="{136926FD-C069-40D0-8094-6410F3F0D59A}" type="presOf" srcId="{A76991B6-5F6E-4B14-8E46-BAA8CE6D11EE}" destId="{3B700EE6-F90D-44FA-9DA9-155E3DDF52C8}" srcOrd="0" destOrd="0" presId="urn:microsoft.com/office/officeart/2008/layout/PictureAccentList"/>
    <dgm:cxn modelId="{B2BC22C2-FE8C-4860-8191-856A6DB46177}" srcId="{A76991B6-5F6E-4B14-8E46-BAA8CE6D11EE}" destId="{4B4FFAE0-51EA-4D2B-A544-E864A141AB02}" srcOrd="0" destOrd="0" parTransId="{6BC54568-C4DA-46E8-89EA-4CA4CD9F1258}" sibTransId="{AE7D922C-3C64-4220-9211-8E888689D8A8}"/>
    <dgm:cxn modelId="{1490743D-0BD5-4C07-8EAD-0130F4D690DB}" srcId="{A76991B6-5F6E-4B14-8E46-BAA8CE6D11EE}" destId="{22BACF2F-220F-49E9-91B2-13230CE6C339}" srcOrd="1" destOrd="0" parTransId="{F383C144-F147-4C8A-8D75-A90FFD38F67C}" sibTransId="{A419EB90-0A9B-4D14-B36D-C2FB91663C8C}"/>
    <dgm:cxn modelId="{20C5D350-521D-4959-B7ED-C9CAED9AE04C}" type="presOf" srcId="{83497AD1-813F-4250-BC43-2983C10A89A7}" destId="{E5A79DE6-3D5A-4B3A-8BEE-3781F5BE9310}" srcOrd="0" destOrd="0" presId="urn:microsoft.com/office/officeart/2008/layout/PictureAccentList"/>
    <dgm:cxn modelId="{518A0783-8E60-41FF-A1C2-8B2CFF7A370B}" type="presOf" srcId="{22BACF2F-220F-49E9-91B2-13230CE6C339}" destId="{4D24E318-0B83-45D6-9383-872D859926FE}" srcOrd="0" destOrd="0" presId="urn:microsoft.com/office/officeart/2008/layout/PictureAccentList"/>
    <dgm:cxn modelId="{C34CE4A8-49DE-45AC-B797-EBE117288C35}" srcId="{A76991B6-5F6E-4B14-8E46-BAA8CE6D11EE}" destId="{73C484F6-10A9-4207-9098-426C0555E4AD}" srcOrd="2" destOrd="0" parTransId="{29C87F81-4D05-4AB0-BD6D-611C7315B683}" sibTransId="{E74A487F-7366-495F-8334-D5C5AE56986F}"/>
    <dgm:cxn modelId="{8BCA052D-9B38-4D1B-9EBA-5D8B41536D04}" srcId="{83497AD1-813F-4250-BC43-2983C10A89A7}" destId="{A76991B6-5F6E-4B14-8E46-BAA8CE6D11EE}" srcOrd="0" destOrd="0" parTransId="{601138D4-367B-4881-9CD5-4EC28F62E1A0}" sibTransId="{930A9A90-59EC-49FF-A6B4-044A47608ACE}"/>
    <dgm:cxn modelId="{CB70DDB2-CE37-4D8D-8AF7-0973E46742B4}" type="presParOf" srcId="{E5A79DE6-3D5A-4B3A-8BEE-3781F5BE9310}" destId="{DC672227-EA61-4502-A89B-A9F8CD194F13}" srcOrd="0" destOrd="0" presId="urn:microsoft.com/office/officeart/2008/layout/PictureAccentList"/>
    <dgm:cxn modelId="{66375F2A-2695-4B90-9E15-6CEB1AA4AC65}" type="presParOf" srcId="{DC672227-EA61-4502-A89B-A9F8CD194F13}" destId="{135D1122-E54D-4976-8DBF-B3285BB0595E}" srcOrd="0" destOrd="0" presId="urn:microsoft.com/office/officeart/2008/layout/PictureAccentList"/>
    <dgm:cxn modelId="{CE94E481-DE1A-4FA0-8130-4EB51F0B1BBE}" type="presParOf" srcId="{135D1122-E54D-4976-8DBF-B3285BB0595E}" destId="{3B700EE6-F90D-44FA-9DA9-155E3DDF52C8}" srcOrd="0" destOrd="0" presId="urn:microsoft.com/office/officeart/2008/layout/PictureAccentList"/>
    <dgm:cxn modelId="{6C5E605B-D1E7-4CC2-995F-1475F54D9B27}" type="presParOf" srcId="{DC672227-EA61-4502-A89B-A9F8CD194F13}" destId="{19DC043D-1305-4CB4-9C8F-BA6ED851B124}" srcOrd="1" destOrd="0" presId="urn:microsoft.com/office/officeart/2008/layout/PictureAccentList"/>
    <dgm:cxn modelId="{92B8C5FE-3D74-4C25-9115-E8E95AE32E19}" type="presParOf" srcId="{19DC043D-1305-4CB4-9C8F-BA6ED851B124}" destId="{8B397925-9355-4A8B-B114-675373DC2FEA}" srcOrd="0" destOrd="0" presId="urn:microsoft.com/office/officeart/2008/layout/PictureAccentList"/>
    <dgm:cxn modelId="{20C33F2D-428D-4A51-8C7E-F579F0033721}" type="presParOf" srcId="{8B397925-9355-4A8B-B114-675373DC2FEA}" destId="{3A3C2CE7-D117-4FDD-AA4D-036C9293A5CD}" srcOrd="0" destOrd="0" presId="urn:microsoft.com/office/officeart/2008/layout/PictureAccentList"/>
    <dgm:cxn modelId="{46A87C6B-AE3E-4173-9337-187EB7D1081B}" type="presParOf" srcId="{8B397925-9355-4A8B-B114-675373DC2FEA}" destId="{5177AED7-6976-4950-8E6D-7D308EBE87D8}" srcOrd="1" destOrd="0" presId="urn:microsoft.com/office/officeart/2008/layout/PictureAccentList"/>
    <dgm:cxn modelId="{D26FE5CA-8992-49FB-8ECE-0EA0864780A3}" type="presParOf" srcId="{19DC043D-1305-4CB4-9C8F-BA6ED851B124}" destId="{BCBAA743-8D8B-4E49-8CA2-8952FA8E50E9}" srcOrd="1" destOrd="0" presId="urn:microsoft.com/office/officeart/2008/layout/PictureAccentList"/>
    <dgm:cxn modelId="{3D39047D-B759-4CA5-B413-9190BA0E8077}" type="presParOf" srcId="{BCBAA743-8D8B-4E49-8CA2-8952FA8E50E9}" destId="{125E4A80-B916-4674-86F6-0CBEA861CFCA}" srcOrd="0" destOrd="0" presId="urn:microsoft.com/office/officeart/2008/layout/PictureAccentList"/>
    <dgm:cxn modelId="{2A919F03-C407-409C-9494-6E42755A226B}" type="presParOf" srcId="{BCBAA743-8D8B-4E49-8CA2-8952FA8E50E9}" destId="{4D24E318-0B83-45D6-9383-872D859926FE}" srcOrd="1" destOrd="0" presId="urn:microsoft.com/office/officeart/2008/layout/PictureAccentList"/>
    <dgm:cxn modelId="{F1D0E645-E883-4F9B-9D89-D819E7007621}" type="presParOf" srcId="{19DC043D-1305-4CB4-9C8F-BA6ED851B124}" destId="{A93E8572-FDD5-403E-BC00-57DAE40FDAF0}" srcOrd="2" destOrd="0" presId="urn:microsoft.com/office/officeart/2008/layout/PictureAccentList"/>
    <dgm:cxn modelId="{B47C4127-E7C5-4C08-94F5-9536A064BAB3}" type="presParOf" srcId="{A93E8572-FDD5-403E-BC00-57DAE40FDAF0}" destId="{0759605B-5584-4948-935D-6D3B7E321BF5}" srcOrd="0" destOrd="0" presId="urn:microsoft.com/office/officeart/2008/layout/PictureAccentList"/>
    <dgm:cxn modelId="{E664A121-1026-4206-8F66-8432187E3823}" type="presParOf" srcId="{A93E8572-FDD5-403E-BC00-57DAE40FDAF0}" destId="{FE0DCAB5-1783-4F64-AF28-E96BEE454A0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42AB69-1267-4C16-9589-64CAC3E1A38A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1#3" csCatId="colorful" phldr="1"/>
      <dgm:spPr/>
      <dgm:t>
        <a:bodyPr/>
        <a:lstStyle/>
        <a:p>
          <a:endParaRPr lang="es-ES"/>
        </a:p>
      </dgm:t>
    </dgm:pt>
    <dgm:pt modelId="{5E45C127-1C54-49FE-BA6B-50ED57610584}">
      <dgm:prSet custT="1"/>
      <dgm:spPr>
        <a:solidFill>
          <a:srgbClr val="345E8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pl-PL" sz="2000" b="1" dirty="0"/>
            <a:t>Bóg osuszył Morze Czerwone przed nami (</a:t>
          </a:r>
          <a:r>
            <a:rPr lang="pl-PL" sz="2000" b="1" dirty="0" err="1"/>
            <a:t>Jozue</a:t>
          </a:r>
          <a:r>
            <a:rPr lang="pl-PL" sz="2000" b="1" dirty="0"/>
            <a:t>, </a:t>
          </a:r>
          <a:r>
            <a:rPr lang="pl-PL" sz="2000" b="1" dirty="0" err="1"/>
            <a:t>Kaleb</a:t>
          </a:r>
          <a:r>
            <a:rPr lang="pl-PL" sz="2000" b="1" dirty="0"/>
            <a:t> i nieliczni, którzy jeszcze żyli z pokolenia, które wyszło z Egiptu).</a:t>
          </a:r>
          <a:endParaRPr lang="es-ES" sz="2000" dirty="0"/>
        </a:p>
      </dgm:t>
    </dgm:pt>
    <dgm:pt modelId="{B6F44EB8-D669-4330-AF55-262495F488F9}" type="parTrans" cxnId="{1628C3B3-C0A8-4EB9-8EEC-82913E744D41}">
      <dgm:prSet/>
      <dgm:spPr/>
      <dgm:t>
        <a:bodyPr/>
        <a:lstStyle/>
        <a:p>
          <a:endParaRPr lang="es-ES" sz="2000"/>
        </a:p>
      </dgm:t>
    </dgm:pt>
    <dgm:pt modelId="{126DBA58-4954-4E30-B044-CA2921D6B19D}" type="sibTrans" cxnId="{1628C3B3-C0A8-4EB9-8EEC-82913E744D41}">
      <dgm:prSet/>
      <dgm:spPr/>
      <dgm:t>
        <a:bodyPr/>
        <a:lstStyle/>
        <a:p>
          <a:endParaRPr lang="es-ES" sz="2000"/>
        </a:p>
      </dgm:t>
    </dgm:pt>
    <dgm:pt modelId="{A42455E6-483C-4078-BC0B-F8B8F22839CA}">
      <dgm:prSet custT="1"/>
      <dgm:spPr>
        <a:solidFill>
          <a:srgbClr val="69795B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pl-PL" sz="2000" b="1" dirty="0"/>
            <a:t>Bóg wysuszył Jordan przed wami (nowym pokoleniem urodzonym na pustyni i przeznaczonym do podboju </a:t>
          </a:r>
          <a:r>
            <a:rPr lang="pl-PL" sz="2000" b="1" dirty="0" err="1"/>
            <a:t>Kanaanu</a:t>
          </a:r>
          <a:r>
            <a:rPr lang="pl-PL" sz="2000" b="1" dirty="0"/>
            <a:t>).</a:t>
          </a:r>
          <a:endParaRPr lang="es-ES" sz="2000" dirty="0"/>
        </a:p>
      </dgm:t>
    </dgm:pt>
    <dgm:pt modelId="{79E1ED44-3317-4CC1-8A4C-69E977CFC486}" type="parTrans" cxnId="{864EEA15-1DC4-4840-AC14-BC1E9DA3B374}">
      <dgm:prSet/>
      <dgm:spPr/>
      <dgm:t>
        <a:bodyPr/>
        <a:lstStyle/>
        <a:p>
          <a:endParaRPr lang="es-ES" sz="2000"/>
        </a:p>
      </dgm:t>
    </dgm:pt>
    <dgm:pt modelId="{D674D218-94C9-4862-98AC-BDC18D6E2CA3}" type="sibTrans" cxnId="{864EEA15-1DC4-4840-AC14-BC1E9DA3B374}">
      <dgm:prSet/>
      <dgm:spPr/>
      <dgm:t>
        <a:bodyPr/>
        <a:lstStyle/>
        <a:p>
          <a:endParaRPr lang="es-ES" sz="2000"/>
        </a:p>
      </dgm:t>
    </dgm:pt>
    <dgm:pt modelId="{ED6BBF2B-A21E-46FA-A87E-9EA933D7C0A9}" type="pres">
      <dgm:prSet presAssocID="{A942AB69-1267-4C16-9589-64CAC3E1A38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659D50D-9853-4E12-BFD7-C30E907C945A}" type="pres">
      <dgm:prSet presAssocID="{5E45C127-1C54-49FE-BA6B-50ED57610584}" presName="composite" presStyleCnt="0"/>
      <dgm:spPr/>
    </dgm:pt>
    <dgm:pt modelId="{1DBC163E-CA53-47E2-A4F1-8FD0C1739CD9}" type="pres">
      <dgm:prSet presAssocID="{5E45C127-1C54-49FE-BA6B-50ED57610584}" presName="rect1" presStyleLbl="bgImgPlace1" presStyleIdx="0" presStyleCnt="2" custScaleX="665499" custScaleY="272614" custLinFactNeighborY="-66363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>
          <a:solidFill>
            <a:srgbClr val="345E80"/>
          </a:solidFill>
        </a:ln>
        <a:scene3d>
          <a:camera prst="orthographicFront"/>
          <a:lightRig rig="threePt" dir="t"/>
        </a:scene3d>
        <a:sp3d>
          <a:bevelT w="101600" prst="riblet"/>
        </a:sp3d>
      </dgm:spPr>
    </dgm:pt>
    <dgm:pt modelId="{9900CE34-8A0F-463C-ADF3-D4EF6BF119DC}" type="pres">
      <dgm:prSet presAssocID="{5E45C127-1C54-49FE-BA6B-50ED57610584}" presName="wedgeRectCallout1" presStyleLbl="node1" presStyleIdx="0" presStyleCnt="2" custScaleX="793996" custScaleY="379551" custLinFactY="100000" custLinFactNeighborY="11433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851AD4B-D91F-4DD8-A96C-84D264288ED7}" type="pres">
      <dgm:prSet presAssocID="{126DBA58-4954-4E30-B044-CA2921D6B19D}" presName="sibTrans" presStyleCnt="0"/>
      <dgm:spPr/>
    </dgm:pt>
    <dgm:pt modelId="{DECD0434-4D45-40E4-9342-22E6B8A133AB}" type="pres">
      <dgm:prSet presAssocID="{A42455E6-483C-4078-BC0B-F8B8F22839CA}" presName="composite" presStyleCnt="0"/>
      <dgm:spPr/>
    </dgm:pt>
    <dgm:pt modelId="{E24F0F28-3AFA-4E7A-8FCD-D0AD630BB311}" type="pres">
      <dgm:prSet presAssocID="{A42455E6-483C-4078-BC0B-F8B8F22839CA}" presName="rect1" presStyleLbl="bgImgPlace1" presStyleIdx="1" presStyleCnt="2" custScaleX="665499" custScaleY="272614" custLinFactNeighborY="-66363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>
          <a:solidFill>
            <a:srgbClr val="69795B"/>
          </a:solidFill>
        </a:ln>
        <a:scene3d>
          <a:camera prst="orthographicFront"/>
          <a:lightRig rig="threePt" dir="t"/>
        </a:scene3d>
        <a:sp3d>
          <a:bevelT w="101600" prst="riblet"/>
        </a:sp3d>
      </dgm:spPr>
    </dgm:pt>
    <dgm:pt modelId="{FEA02886-E86B-444D-B54B-A2D1D4A0311F}" type="pres">
      <dgm:prSet presAssocID="{A42455E6-483C-4078-BC0B-F8B8F22839CA}" presName="wedgeRectCallout1" presStyleLbl="node1" presStyleIdx="1" presStyleCnt="2" custScaleX="793996" custScaleY="379551" custLinFactY="100000" custLinFactNeighborY="11433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64EEA15-1DC4-4840-AC14-BC1E9DA3B374}" srcId="{A942AB69-1267-4C16-9589-64CAC3E1A38A}" destId="{A42455E6-483C-4078-BC0B-F8B8F22839CA}" srcOrd="1" destOrd="0" parTransId="{79E1ED44-3317-4CC1-8A4C-69E977CFC486}" sibTransId="{D674D218-94C9-4862-98AC-BDC18D6E2CA3}"/>
    <dgm:cxn modelId="{3525ED83-592B-4141-8FE9-2EA92B9C3FDE}" type="presOf" srcId="{A42455E6-483C-4078-BC0B-F8B8F22839CA}" destId="{FEA02886-E86B-444D-B54B-A2D1D4A0311F}" srcOrd="0" destOrd="0" presId="urn:microsoft.com/office/officeart/2008/layout/BendingPictureCaptionList"/>
    <dgm:cxn modelId="{E957C9F3-CF83-48ED-958F-6296F4B9C31A}" type="presOf" srcId="{5E45C127-1C54-49FE-BA6B-50ED57610584}" destId="{9900CE34-8A0F-463C-ADF3-D4EF6BF119DC}" srcOrd="0" destOrd="0" presId="urn:microsoft.com/office/officeart/2008/layout/BendingPictureCaptionList"/>
    <dgm:cxn modelId="{1628C3B3-C0A8-4EB9-8EEC-82913E744D41}" srcId="{A942AB69-1267-4C16-9589-64CAC3E1A38A}" destId="{5E45C127-1C54-49FE-BA6B-50ED57610584}" srcOrd="0" destOrd="0" parTransId="{B6F44EB8-D669-4330-AF55-262495F488F9}" sibTransId="{126DBA58-4954-4E30-B044-CA2921D6B19D}"/>
    <dgm:cxn modelId="{52749933-4AB5-4EE8-989A-EFCF157A4E63}" type="presOf" srcId="{A942AB69-1267-4C16-9589-64CAC3E1A38A}" destId="{ED6BBF2B-A21E-46FA-A87E-9EA933D7C0A9}" srcOrd="0" destOrd="0" presId="urn:microsoft.com/office/officeart/2008/layout/BendingPictureCaptionList"/>
    <dgm:cxn modelId="{AAA387D2-08C8-43FE-8BEE-0FC1199DBCCF}" type="presParOf" srcId="{ED6BBF2B-A21E-46FA-A87E-9EA933D7C0A9}" destId="{6659D50D-9853-4E12-BFD7-C30E907C945A}" srcOrd="0" destOrd="0" presId="urn:microsoft.com/office/officeart/2008/layout/BendingPictureCaptionList"/>
    <dgm:cxn modelId="{B8699D78-44AD-454A-B856-87E8333A3FA9}" type="presParOf" srcId="{6659D50D-9853-4E12-BFD7-C30E907C945A}" destId="{1DBC163E-CA53-47E2-A4F1-8FD0C1739CD9}" srcOrd="0" destOrd="0" presId="urn:microsoft.com/office/officeart/2008/layout/BendingPictureCaptionList"/>
    <dgm:cxn modelId="{773266AB-95DC-4BB4-840A-4A3628EB3857}" type="presParOf" srcId="{6659D50D-9853-4E12-BFD7-C30E907C945A}" destId="{9900CE34-8A0F-463C-ADF3-D4EF6BF119DC}" srcOrd="1" destOrd="0" presId="urn:microsoft.com/office/officeart/2008/layout/BendingPictureCaptionList"/>
    <dgm:cxn modelId="{19C7F001-1057-423F-9ACF-AC87340E51FF}" type="presParOf" srcId="{ED6BBF2B-A21E-46FA-A87E-9EA933D7C0A9}" destId="{1851AD4B-D91F-4DD8-A96C-84D264288ED7}" srcOrd="1" destOrd="0" presId="urn:microsoft.com/office/officeart/2008/layout/BendingPictureCaptionList"/>
    <dgm:cxn modelId="{757196B4-0E00-48D4-9248-50AA8BCDBD94}" type="presParOf" srcId="{ED6BBF2B-A21E-46FA-A87E-9EA933D7C0A9}" destId="{DECD0434-4D45-40E4-9342-22E6B8A133AB}" srcOrd="2" destOrd="0" presId="urn:microsoft.com/office/officeart/2008/layout/BendingPictureCaptionList"/>
    <dgm:cxn modelId="{5DA5129A-EF57-4E8E-96A2-B28AEED40ABB}" type="presParOf" srcId="{DECD0434-4D45-40E4-9342-22E6B8A133AB}" destId="{E24F0F28-3AFA-4E7A-8FCD-D0AD630BB311}" srcOrd="0" destOrd="0" presId="urn:microsoft.com/office/officeart/2008/layout/BendingPictureCaptionList"/>
    <dgm:cxn modelId="{D0978852-9429-4314-AE3E-4E17E15C9612}" type="presParOf" srcId="{DECD0434-4D45-40E4-9342-22E6B8A133AB}" destId="{FEA02886-E86B-444D-B54B-A2D1D4A0311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B700EE6-F90D-44FA-9DA9-155E3DDF52C8}">
      <dsp:nvSpPr>
        <dsp:cNvPr id="0" name=""/>
        <dsp:cNvSpPr/>
      </dsp:nvSpPr>
      <dsp:spPr>
        <a:xfrm>
          <a:off x="0" y="11353"/>
          <a:ext cx="4591049" cy="73552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Podążanie za arką</a:t>
          </a:r>
          <a:endParaRPr lang="en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1353"/>
        <a:ext cx="4591049" cy="735529"/>
      </dsp:txXfrm>
    </dsp:sp>
    <dsp:sp modelId="{3A3C2CE7-D117-4FDD-AA4D-036C9293A5CD}">
      <dsp:nvSpPr>
        <dsp:cNvPr id="0" name=""/>
        <dsp:cNvSpPr/>
      </dsp:nvSpPr>
      <dsp:spPr>
        <a:xfrm>
          <a:off x="0" y="982198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77AED7-6976-4950-8E6D-7D308EBE87D8}">
      <dsp:nvSpPr>
        <dsp:cNvPr id="0" name=""/>
        <dsp:cNvSpPr/>
      </dsp:nvSpPr>
      <dsp:spPr>
        <a:xfrm>
          <a:off x="1385744" y="982198"/>
          <a:ext cx="3205305" cy="1307306"/>
        </a:xfrm>
        <a:prstGeom prst="roundRect">
          <a:avLst>
            <a:gd name="adj" fmla="val 1667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Posłuszeństwo Bogu (10 przykazań)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85744" y="982198"/>
        <a:ext cx="3205305" cy="1307306"/>
      </dsp:txXfrm>
    </dsp:sp>
    <dsp:sp modelId="{125E4A80-B916-4674-86F6-0CBEA861CFCA}">
      <dsp:nvSpPr>
        <dsp:cNvPr id="0" name=""/>
        <dsp:cNvSpPr/>
      </dsp:nvSpPr>
      <dsp:spPr>
        <a:xfrm>
          <a:off x="0" y="2446381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D24E318-0B83-45D6-9383-872D859926FE}">
      <dsp:nvSpPr>
        <dsp:cNvPr id="0" name=""/>
        <dsp:cNvSpPr/>
      </dsp:nvSpPr>
      <dsp:spPr>
        <a:xfrm>
          <a:off x="1385744" y="2446381"/>
          <a:ext cx="3205305" cy="1307306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Zaufanie w Bożą opiekę (naczynie z manną)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85744" y="2446381"/>
        <a:ext cx="3205305" cy="1307306"/>
      </dsp:txXfrm>
    </dsp:sp>
    <dsp:sp modelId="{0759605B-5584-4948-935D-6D3B7E321BF5}">
      <dsp:nvSpPr>
        <dsp:cNvPr id="0" name=""/>
        <dsp:cNvSpPr/>
      </dsp:nvSpPr>
      <dsp:spPr>
        <a:xfrm>
          <a:off x="0" y="3910564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0DCAB5-1783-4F64-AF28-E96BEE454A05}">
      <dsp:nvSpPr>
        <dsp:cNvPr id="0" name=""/>
        <dsp:cNvSpPr/>
      </dsp:nvSpPr>
      <dsp:spPr>
        <a:xfrm>
          <a:off x="1385744" y="3910564"/>
          <a:ext cx="3205305" cy="1307306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Szanowanie przywódców wyznaczonych przez Boga (laska Aarona)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85744" y="3910564"/>
        <a:ext cx="3205305" cy="130730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BC163E-CA53-47E2-A4F1-8FD0C1739CD9}">
      <dsp:nvSpPr>
        <dsp:cNvPr id="0" name=""/>
        <dsp:cNvSpPr/>
      </dsp:nvSpPr>
      <dsp:spPr>
        <a:xfrm>
          <a:off x="146659" y="0"/>
          <a:ext cx="5492478" cy="179994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345E8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00CE34-8A0F-463C-ADF3-D4EF6BF119DC}">
      <dsp:nvSpPr>
        <dsp:cNvPr id="0" name=""/>
        <dsp:cNvSpPr/>
      </dsp:nvSpPr>
      <dsp:spPr>
        <a:xfrm>
          <a:off x="5706" y="1542249"/>
          <a:ext cx="5832158" cy="877100"/>
        </a:xfrm>
        <a:prstGeom prst="wedgeRectCallout">
          <a:avLst>
            <a:gd name="adj1" fmla="val 20250"/>
            <a:gd name="adj2" fmla="val -60700"/>
          </a:avLst>
        </a:prstGeom>
        <a:solidFill>
          <a:srgbClr val="345E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/>
            <a:t>Bóg osuszył Morze Czerwone przed nami (</a:t>
          </a:r>
          <a:r>
            <a:rPr lang="pl-PL" sz="2000" b="1" kern="1200" dirty="0" err="1"/>
            <a:t>Jozue</a:t>
          </a:r>
          <a:r>
            <a:rPr lang="pl-PL" sz="2000" b="1" kern="1200" dirty="0"/>
            <a:t>, </a:t>
          </a:r>
          <a:r>
            <a:rPr lang="pl-PL" sz="2000" b="1" kern="1200" dirty="0" err="1"/>
            <a:t>Kaleb</a:t>
          </a:r>
          <a:r>
            <a:rPr lang="pl-PL" sz="2000" b="1" kern="1200" dirty="0"/>
            <a:t> i nieliczni, którzy jeszcze żyli z pokolenia, które wyszło z Egiptu).</a:t>
          </a:r>
          <a:endParaRPr lang="es-ES" sz="2000" kern="1200" dirty="0"/>
        </a:p>
      </dsp:txBody>
      <dsp:txXfrm>
        <a:off x="5706" y="1542249"/>
        <a:ext cx="5832158" cy="877100"/>
      </dsp:txXfrm>
    </dsp:sp>
    <dsp:sp modelId="{E24F0F28-3AFA-4E7A-8FCD-D0AD630BB311}">
      <dsp:nvSpPr>
        <dsp:cNvPr id="0" name=""/>
        <dsp:cNvSpPr/>
      </dsp:nvSpPr>
      <dsp:spPr>
        <a:xfrm>
          <a:off x="6061349" y="0"/>
          <a:ext cx="5492478" cy="179994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69795B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A02886-E86B-444D-B54B-A2D1D4A0311F}">
      <dsp:nvSpPr>
        <dsp:cNvPr id="0" name=""/>
        <dsp:cNvSpPr/>
      </dsp:nvSpPr>
      <dsp:spPr>
        <a:xfrm>
          <a:off x="5920395" y="1542249"/>
          <a:ext cx="5832158" cy="877100"/>
        </a:xfrm>
        <a:prstGeom prst="wedgeRectCallout">
          <a:avLst>
            <a:gd name="adj1" fmla="val 20250"/>
            <a:gd name="adj2" fmla="val -60700"/>
          </a:avLst>
        </a:prstGeom>
        <a:solidFill>
          <a:srgbClr val="69795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/>
            <a:t>Bóg wysuszył Jordan przed wami (nowym pokoleniem urodzonym na pustyni i przeznaczonym do podboju </a:t>
          </a:r>
          <a:r>
            <a:rPr lang="pl-PL" sz="2000" b="1" kern="1200" dirty="0" err="1"/>
            <a:t>Kanaanu</a:t>
          </a:r>
          <a:r>
            <a:rPr lang="pl-PL" sz="2000" b="1" kern="1200" dirty="0"/>
            <a:t>).</a:t>
          </a:r>
          <a:endParaRPr lang="es-ES" sz="2000" kern="1200" dirty="0"/>
        </a:p>
      </dsp:txBody>
      <dsp:txXfrm>
        <a:off x="5920395" y="1542249"/>
        <a:ext cx="5832158" cy="877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57D11-6958-4A62-8BE6-DD27AAC2D1DA}" type="datetimeFigureOut">
              <a:rPr lang="es-ES" smtClean="0"/>
              <a:pPr/>
              <a:t>16/10/2025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1254A-0617-493E-B443-33B18904B6E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845599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033472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833032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D0A4AA-C307-837C-0BB2-0113EE618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BB33222A-8835-BDF2-1639-494F8A261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2CEB1391-EB70-FE3A-CF21-25C65E526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7A87A47-41C2-6B20-B87A-50EC6ABBF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2445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51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BCB056-C715-FEF6-AF83-414529B16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DAFF73E5-DCFA-0E41-7496-9BA648EDF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825A1711-59F0-57F9-E9A4-0718874F8D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FF7E65C1-9A3D-4754-0A65-180B5744C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6332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4631779-688C-A837-5D42-6B793CB5C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0B490F76-E3D8-F670-2716-096DF0166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5779905-FE61-F2DB-4FB7-734223D2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pPr/>
              <a:t>16/10/2025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57B14C4-CF70-9AE5-12C9-53149F5EB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2701573-8145-C11B-264D-69C11B7C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1189577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583C5BC-5443-94E2-A027-698DFD4E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94D6433B-05AD-C8BB-4540-C7D295C6B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0017CAF-440D-9181-1723-7D95B5C03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pPr/>
              <a:t>16/10/2025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C057C5C-965E-9D37-4300-B25A2219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2BAEF7E-8542-DCD3-334A-CE197329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1784294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7B6874D8-B1F3-9130-C222-9E3A5547C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06CCF2D0-FE05-747A-3751-F564A05E6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CB46106-CCF6-3A6D-8EA8-D0D6AE84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pPr/>
              <a:t>16/10/2025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5FB6C55-00AC-DDCA-530E-6AC1C202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622C39F-9A1F-FE92-C4F8-2122039D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228740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16/10/2025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8022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16/10/2025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4301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16/10/2025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2034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16/10/2025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3347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16/10/2025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2420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16/10/2025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6997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16/10/2025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5963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16/10/2025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3981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30724C9-0D52-DE74-6B3E-674628FF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522CE3E-9EBE-B78E-B152-6ADD6AE13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78AA2BF-8334-6738-A070-16E2FF321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pPr/>
              <a:t>16/10/2025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CFCE4BC-751D-BFA0-3489-2F802264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8956153-1B57-4DE3-01F9-5FF391256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659292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16/10/2025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3219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16/10/2025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926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16/10/2025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8634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4631779-688C-A837-5D42-6B793CB5C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B490F76-E3D8-F670-2716-096DF0166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5779905-FE61-F2DB-4FB7-734223D2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16/10/2025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57B14C4-CF70-9AE5-12C9-53149F5EB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2701573-8145-C11B-264D-69C11B7C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‹#›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895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30724C9-0D52-DE74-6B3E-674628FF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522CE3E-9EBE-B78E-B152-6ADD6AE13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78AA2BF-8334-6738-A070-16E2FF321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16/10/2025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CFCE4BC-751D-BFA0-3489-2F802264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8956153-1B57-4DE3-01F9-5FF391256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‹#›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929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200837-B5DB-91AB-FC65-366FEA97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A7EF9A2-1AA3-A78E-A7EB-BA6AB7BB6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C786337-0260-A5EF-E1C0-88B62C7F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16/10/2025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9C5D64A-96CD-0566-424A-B9AAB576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2776D72-1273-C293-E7E1-94CF9695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‹#›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818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3DE0B47-17E1-EA04-D8F0-9B24CF7F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74F8939-C092-BE56-ED7E-C2DEBCCD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D2B36540-5AC5-2090-A586-DD1FB3463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C388182-719D-B25E-E3AE-E127A001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16/10/2025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89D68CD-5A5A-0773-2B27-46E964FE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AD28B7F-1567-6772-0E7F-699FAB09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‹#›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680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EC42E9-A18B-55F4-5726-B85A709E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5418BA9-3282-7630-C7CE-F1749F691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F5D289C-BF29-67D3-988F-76A0DA6A9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2202FBAA-6E96-FEC7-D252-F909C2811B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1B5D12D6-151A-E348-2E38-B12A288B1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D3116CC4-BE41-4BC3-626C-973986C5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16/10/2025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43A480C-A596-13CF-F64C-9E6C7BAB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53173EA1-94A2-0C1B-706E-565F077E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‹#›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401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318C0D5-19FC-6ACE-1846-0AE4D931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DAD3449F-87E1-0FE6-8ED8-5477E801B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16/10/2025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14374007-4499-37CD-3623-A8CE662F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EA5EDB8-BBC4-AB06-34FB-C6139B26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‹#›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29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ADE82A7-C756-F91C-43CC-1C7B119CC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16/10/2025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0C3AD978-03FC-F97B-2191-5E4ECC973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572EF553-86D5-34BA-0752-8F4DBD46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‹#›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606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5200837-B5DB-91AB-FC65-366FEA97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A7EF9A2-1AA3-A78E-A7EB-BA6AB7BB6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C786337-0260-A5EF-E1C0-88B62C7F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pPr/>
              <a:t>16/10/2025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9C5D64A-96CD-0566-424A-B9AAB576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2776D72-1273-C293-E7E1-94CF9695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9581866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3EC9EDB-161E-A9D8-7A09-3059A660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CD49C3F-B7CD-FB1F-649B-4CAD9D31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96B9080-3040-6395-DC87-1F79D72A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12495E9-EE38-468B-02A6-E9995FFC9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16/10/2025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A97A625-9B82-3298-4C86-FCE9B3B5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2085A38-D4D4-107C-C400-873A36B3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‹#›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60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4D93B5-63FC-2E96-87BF-240842A39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02A6F436-E512-9ACF-6276-60CE883A1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BD119E7-25C1-3742-98EE-BBF3406CC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CA389CE-8E6E-33CF-C18E-608EB388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16/10/2025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5CE4F89-4A2F-C680-07FF-71B87DDC0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12E2380-18AD-A2B8-F939-253D4AEF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‹#›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615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83C5BC-5443-94E2-A027-698DFD4E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4D6433B-05AD-C8BB-4540-C7D295C6B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0017CAF-440D-9181-1723-7D95B5C03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16/10/2025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C057C5C-965E-9D37-4300-B25A2219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2BAEF7E-8542-DCD3-334A-CE197329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‹#›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842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7B6874D8-B1F3-9130-C222-9E3A5547C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6CCF2D0-FE05-747A-3751-F564A05E6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CB46106-CCF6-3A6D-8EA8-D0D6AE84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16/10/2025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5FB6C55-00AC-DDCA-530E-6AC1C202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622C39F-9A1F-FE92-C4F8-2122039D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‹#›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74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3DE0B47-17E1-EA04-D8F0-9B24CF7F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74F8939-C092-BE56-ED7E-C2DEBCCD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D2B36540-5AC5-2090-A586-DD1FB3463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C388182-719D-B25E-E3AE-E127A001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pPr/>
              <a:t>16/10/2025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589D68CD-5A5A-0773-2B27-46E964FE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AD28B7F-1567-6772-0E7F-699FAB09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7468011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0EC42E9-A18B-55F4-5726-B85A709E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5418BA9-3282-7630-C7CE-F1749F691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2F5D289C-BF29-67D3-988F-76A0DA6A9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2202FBAA-6E96-FEC7-D252-F909C2811B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1B5D12D6-151A-E348-2E38-B12A288B1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D3116CC4-BE41-4BC3-626C-973986C5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pPr/>
              <a:t>16/10/2025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743A480C-A596-13CF-F64C-9E6C7BAB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53173EA1-94A2-0C1B-706E-565F077E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1940191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318C0D5-19FC-6ACE-1846-0AE4D931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DAD3449F-87E1-0FE6-8ED8-5477E801B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pPr/>
              <a:t>16/10/2025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14374007-4499-37CD-3623-A8CE662F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7EA5EDB8-BBC4-AB06-34FB-C6139B26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2182913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FADE82A7-C756-F91C-43CC-1C7B119CC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pPr/>
              <a:t>16/10/2025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0C3AD978-03FC-F97B-2191-5E4ECC973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572EF553-86D5-34BA-0752-8F4DBD46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7060682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3EC9EDB-161E-A9D8-7A09-3059A660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CD49C3F-B7CD-FB1F-649B-4CAD9D31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996B9080-3040-6395-DC87-1F79D72A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B12495E9-EE38-468B-02A6-E9995FFC9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pPr/>
              <a:t>16/10/2025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A97A625-9B82-3298-4C86-FCE9B3B5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2085A38-D4D4-107C-C400-873A36B3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7946080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D4D93B5-63FC-2E96-87BF-240842A39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02A6F436-E512-9ACF-6276-60CE883A1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1BD119E7-25C1-3742-98EE-BBF3406CC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CA389CE-8E6E-33CF-C18E-608EB388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pPr/>
              <a:t>16/10/2025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5CE4F89-4A2F-C680-07FF-71B87DDC0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712E2380-18AD-A2B8-F939-253D4AEF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8661553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82E4A8DE-4263-9DD3-73DE-AC963F301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324CBA9-CF15-790C-9656-B201C6935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500CAEF-9B72-3BE0-92BE-504A52C47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C8DB71-E707-450B-803D-18E9ECD6E7C8}" type="datetimeFigureOut">
              <a:rPr lang="es-ES" smtClean="0"/>
              <a:pPr/>
              <a:t>16/10/2025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EB219BF-D3F5-73C1-7BBD-933BCB74D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0B399A2-C110-9968-59D4-625AD218B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019195-8575-4EC0-BFC6-3D316C6E126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86232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16/10/2025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2E4A8DE-4263-9DD3-73DE-AC963F301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324CBA9-CF15-790C-9656-B201C6935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500CAEF-9B72-3BE0-92BE-504A52C47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C8DB71-E707-450B-803D-18E9ECD6E7C8}" type="datetimeFigureOut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16/10/2025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EB219BF-D3F5-73C1-7BBD-933BCB74D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0B399A2-C110-9968-59D4-625AD218B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019195-8575-4EC0-BFC6-3D316C6E1261}" type="slidenum">
              <a:rPr lang="es-ES" smtClean="0">
                <a:solidFill>
                  <a:srgbClr val="000000">
                    <a:tint val="82000"/>
                  </a:srgbClr>
                </a:solidFill>
              </a:rPr>
              <a:pPr/>
              <a:t>‹#›</a:t>
            </a:fld>
            <a:endParaRPr lang="es-ES">
              <a:solidFill>
                <a:srgbClr val="000000">
                  <a:tint val="82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232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peg"/><Relationship Id="rId5" Type="http://schemas.microsoft.com/office/2007/relationships/hdphoto" Target="../media/hdphoto1.wdp"/><Relationship Id="rId10" Type="http://schemas.openxmlformats.org/officeDocument/2006/relationships/image" Target="../media/image36.jpeg"/><Relationship Id="rId4" Type="http://schemas.openxmlformats.org/officeDocument/2006/relationships/image" Target="../media/image32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2.xml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2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41.jpeg"/><Relationship Id="rId4" Type="http://schemas.openxmlformats.org/officeDocument/2006/relationships/diagramData" Target="../diagrams/data2.xml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DA07CD7B-1F90-1A80-A722-70468215B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upo de personas en una playa&#10;&#10;El contenido generado por IA puede ser incorrecto.">
            <a:extLst>
              <a:ext uri="{FF2B5EF4-FFF2-40B4-BE49-F238E27FC236}">
                <a16:creationId xmlns="" xmlns:a16="http://schemas.microsoft.com/office/drawing/2014/main" id="{3D8541A5-46C4-465D-6E99-B907C570E8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-72"/>
          <a:stretch>
            <a:fillRect/>
          </a:stretch>
        </p:blipFill>
        <p:spPr>
          <a:xfrm>
            <a:off x="6191780" y="350322"/>
            <a:ext cx="5825560" cy="49114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Dibujo de un grupo de personas en una playa&#10;&#10;El contenido generado por IA puede ser incorrecto.">
            <a:extLst>
              <a:ext uri="{FF2B5EF4-FFF2-40B4-BE49-F238E27FC236}">
                <a16:creationId xmlns="" xmlns:a16="http://schemas.microsoft.com/office/drawing/2014/main" id="{F0F051E8-4461-A954-184C-F06B0367DA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-72"/>
          <a:stretch>
            <a:fillRect/>
          </a:stretch>
        </p:blipFill>
        <p:spPr>
          <a:xfrm>
            <a:off x="174659" y="336608"/>
            <a:ext cx="5797589" cy="4928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280ABF5E-7797-9523-BEE2-7AA71385C31F}"/>
              </a:ext>
            </a:extLst>
          </p:cNvPr>
          <p:cNvSpPr txBox="1"/>
          <p:nvPr/>
        </p:nvSpPr>
        <p:spPr>
          <a:xfrm>
            <a:off x="0" y="552917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/>
            </a:scene3d>
            <a:sp3d extrusionH="57150" contourW="38100">
              <a:bevelT h="25400" prst="softRound"/>
              <a:contourClr>
                <a:srgbClr val="6A534F"/>
              </a:contourClr>
            </a:sp3d>
          </a:bodyPr>
          <a:lstStyle/>
          <a:p>
            <a:pPr algn="ctr"/>
            <a:r>
              <a:rPr lang="pl-PL" sz="7200" b="1" dirty="0" smtClean="0">
                <a:ln w="9525">
                  <a:noFill/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outerShdw blurRad="12700" dist="25400" dir="2700000" algn="tl" rotWithShape="0">
                    <a:srgbClr val="FFFF00"/>
                  </a:outerShdw>
                </a:effectLst>
              </a:rPr>
              <a:t>POMNIKI ŁASKI</a:t>
            </a:r>
            <a:endParaRPr lang="en" sz="7200" b="1" dirty="0">
              <a:ln w="9525">
                <a:noFill/>
                <a:prstDash val="solid"/>
              </a:ln>
              <a:blipFill dpi="0" rotWithShape="1">
                <a:blip r:embed="rId6"/>
                <a:srcRect/>
                <a:tile tx="0" ty="0" sx="100000" sy="100000" flip="none" algn="tl"/>
              </a:blipFill>
              <a:effectLst>
                <a:outerShdw blurRad="12700" dist="25400" dir="2700000" algn="tl" rotWithShape="0">
                  <a:srgbClr val="FFFF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1BEE2F60-0A3B-D6D2-DE2B-55D47D2616BB}"/>
              </a:ext>
            </a:extLst>
          </p:cNvPr>
          <p:cNvSpPr txBox="1"/>
          <p:nvPr/>
        </p:nvSpPr>
        <p:spPr>
          <a:xfrm>
            <a:off x="0" y="-921"/>
            <a:ext cx="12191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Lekcja 3 na 18. października </a:t>
            </a:r>
            <a:r>
              <a:rPr lang="en" sz="1600" b="1" dirty="0" smtClean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endParaRPr lang="en" sz="1600" b="1" dirty="0">
              <a:solidFill>
                <a:srgbClr val="AAF4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80296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4272DF6-A8A0-2CD5-1EB5-7DA0F73AB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ombre, persona, viejo, micrófono&#10;&#10;El contenido generado por IA puede ser incorrecto.">
            <a:extLst>
              <a:ext uri="{FF2B5EF4-FFF2-40B4-BE49-F238E27FC236}">
                <a16:creationId xmlns:a16="http://schemas.microsoft.com/office/drawing/2014/main" xmlns="" id="{39678A3E-ADD1-E58B-F839-A0291783BB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8429" y="431183"/>
            <a:ext cx="6074109" cy="6334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persona, hombre, pastel, agua&#10;&#10;El contenido generado por IA puede ser incorrecto.">
            <a:extLst>
              <a:ext uri="{FF2B5EF4-FFF2-40B4-BE49-F238E27FC236}">
                <a16:creationId xmlns:a16="http://schemas.microsoft.com/office/drawing/2014/main" xmlns="" id="{ADD322CC-83EB-C881-91E1-1F01A1F4FE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07664" y="1838848"/>
            <a:ext cx="6784336" cy="5019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6CCFED5-E53B-E8FD-7186-0FA230096D1C}"/>
              </a:ext>
            </a:extLst>
          </p:cNvPr>
          <p:cNvSpPr txBox="1"/>
          <p:nvPr/>
        </p:nvSpPr>
        <p:spPr>
          <a:xfrm>
            <a:off x="5407664" y="2306703"/>
            <a:ext cx="4217049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5400" b="1" dirty="0" smtClean="0">
                <a:ln w="0"/>
                <a:gradFill>
                  <a:gsLst>
                    <a:gs pos="0">
                      <a:srgbClr val="1A5992"/>
                    </a:gs>
                    <a:gs pos="50000">
                      <a:srgbClr val="4997DF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KAMIE</a:t>
            </a:r>
            <a:r>
              <a:rPr lang="pl-PL" sz="5400" b="1" dirty="0" smtClean="0">
                <a:ln w="0"/>
                <a:gradFill>
                  <a:gsLst>
                    <a:gs pos="0">
                      <a:srgbClr val="1A5992"/>
                    </a:gs>
                    <a:gs pos="50000">
                      <a:srgbClr val="4997DF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NIE</a:t>
            </a:r>
            <a:r>
              <a:rPr lang="es-ES" sz="5400" b="1" dirty="0" smtClean="0">
                <a:ln w="0"/>
                <a:gradFill>
                  <a:gsLst>
                    <a:gs pos="0">
                      <a:srgbClr val="1A5992"/>
                    </a:gs>
                    <a:gs pos="50000">
                      <a:srgbClr val="4997DF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MILOW</a:t>
            </a:r>
            <a:r>
              <a:rPr lang="pl-PL" sz="5400" b="1" dirty="0" smtClean="0">
                <a:ln w="0"/>
                <a:gradFill>
                  <a:gsLst>
                    <a:gs pos="0">
                      <a:srgbClr val="1A5992"/>
                    </a:gs>
                    <a:gs pos="50000">
                      <a:srgbClr val="4997DF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</a:t>
            </a:r>
            <a:r>
              <a:rPr lang="es-ES" sz="5400" b="1" dirty="0" smtClean="0">
                <a:ln w="0"/>
                <a:gradFill>
                  <a:gsLst>
                    <a:gs pos="0">
                      <a:srgbClr val="1A5992"/>
                    </a:gs>
                    <a:gs pos="50000">
                      <a:srgbClr val="4997DF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s-ES" sz="5400" b="1" dirty="0">
                <a:ln w="0"/>
                <a:gradFill>
                  <a:gsLst>
                    <a:gs pos="0">
                      <a:srgbClr val="1A5992"/>
                    </a:gs>
                    <a:gs pos="50000">
                      <a:srgbClr val="4997DF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JORDANU</a:t>
            </a:r>
          </a:p>
        </p:txBody>
      </p:sp>
    </p:spTree>
    <p:extLst>
      <p:ext uri="{BB962C8B-B14F-4D97-AF65-F5344CB8AC3E}">
        <p14:creationId xmlns:p14="http://schemas.microsoft.com/office/powerpoint/2010/main" xmlns="" val="177072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3E32BC5-0B24-6914-3C1D-2604E062212D}"/>
              </a:ext>
            </a:extLst>
          </p:cNvPr>
          <p:cNvSpPr txBox="1"/>
          <p:nvPr/>
        </p:nvSpPr>
        <p:spPr>
          <a:xfrm>
            <a:off x="533399" y="255193"/>
            <a:ext cx="5419725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„Przemienił </a:t>
            </a:r>
            <a:r>
              <a:rPr lang="pl-PL" b="1" dirty="0">
                <a:solidFill>
                  <a:srgbClr val="000000"/>
                </a:solidFill>
                <a:latin typeface="Comic Sans MS" panose="030F0702030302020204" pitchFamily="66" charset="0"/>
              </a:rPr>
              <a:t>morze w suchy ląd, Przez rzekę przeszli suchą nogą. </a:t>
            </a:r>
            <a:r>
              <a:rPr lang="pl-PL" b="1" dirty="0">
                <a:solidFill>
                  <a:srgbClr val="000000"/>
                </a:solidFill>
                <a:latin typeface="Comic Sans MS" panose="030F0702030302020204" pitchFamily="66" charset="0"/>
              </a:rPr>
              <a:t>Dlatego radujmy się nim!</a:t>
            </a:r>
            <a:r>
              <a:rPr lang="es-ES" b="1" dirty="0">
                <a:solidFill>
                  <a:srgbClr val="00000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Psalm</a:t>
            </a:r>
            <a:r>
              <a:rPr lang="es-ES" sz="1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66</a:t>
            </a:r>
            <a:r>
              <a:rPr lang="pl-PL" sz="1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6</a:t>
            </a:r>
            <a:r>
              <a:rPr lang="es-ES" sz="1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314D661B-91FE-5129-1CC7-AEB12FEDD51C}"/>
              </a:ext>
            </a:extLst>
          </p:cNvPr>
          <p:cNvSpPr txBox="1"/>
          <p:nvPr/>
        </p:nvSpPr>
        <p:spPr>
          <a:xfrm>
            <a:off x="6617231" y="255193"/>
            <a:ext cx="5095273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„Morze </a:t>
            </a:r>
            <a:r>
              <a:rPr lang="pl-PL" b="1" dirty="0">
                <a:solidFill>
                  <a:srgbClr val="000000"/>
                </a:solidFill>
                <a:latin typeface="Comic Sans MS" panose="030F0702030302020204" pitchFamily="66" charset="0"/>
              </a:rPr>
              <a:t>widziało to i </a:t>
            </a:r>
            <a:r>
              <a:rPr lang="pl-PL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uciekło,</a:t>
            </a:r>
          </a:p>
          <a:p>
            <a:pPr algn="ctr"/>
            <a:r>
              <a:rPr lang="pl-PL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Jordan </a:t>
            </a:r>
            <a:r>
              <a:rPr lang="pl-PL" b="1" dirty="0">
                <a:solidFill>
                  <a:srgbClr val="000000"/>
                </a:solidFill>
                <a:latin typeface="Comic Sans MS" panose="030F0702030302020204" pitchFamily="66" charset="0"/>
              </a:rPr>
              <a:t>płynął </a:t>
            </a:r>
            <a:r>
              <a:rPr lang="pl-PL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wstecz</a:t>
            </a:r>
            <a:r>
              <a:rPr lang="es-ES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Psalm</a:t>
            </a:r>
            <a:r>
              <a:rPr lang="es-ES" sz="1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114</a:t>
            </a:r>
            <a:r>
              <a:rPr lang="pl-PL" sz="1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3</a:t>
            </a:r>
            <a:r>
              <a:rPr lang="es-ES" sz="1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753915E-8DAB-8459-A56D-8F737B54F88F}"/>
              </a:ext>
            </a:extLst>
          </p:cNvPr>
          <p:cNvSpPr txBox="1"/>
          <p:nvPr/>
        </p:nvSpPr>
        <p:spPr>
          <a:xfrm>
            <a:off x="468029" y="1140023"/>
            <a:ext cx="57980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srgbClr val="000000"/>
                </a:solidFill>
              </a:rPr>
              <a:t>Przeprawa przez Morze Czerwone i Jordan to dwa historyczne wydarzenia, które pozostały w pamięci jako kamienie milowe historii Odkupienia </a:t>
            </a:r>
            <a:r>
              <a:rPr lang="pl-PL" sz="2000" b="1" dirty="0" err="1">
                <a:solidFill>
                  <a:srgbClr val="000000"/>
                </a:solidFill>
              </a:rPr>
              <a:t>(P</a:t>
            </a:r>
            <a:r>
              <a:rPr lang="pl-PL" sz="2000" b="1" dirty="0">
                <a:solidFill>
                  <a:srgbClr val="000000"/>
                </a:solidFill>
              </a:rPr>
              <a:t>s </a:t>
            </a:r>
            <a:r>
              <a:rPr lang="pl-PL" sz="2000" b="1" dirty="0" smtClean="0">
                <a:solidFill>
                  <a:srgbClr val="000000"/>
                </a:solidFill>
              </a:rPr>
              <a:t>66,6</a:t>
            </a:r>
            <a:r>
              <a:rPr lang="pl-PL" sz="2000" b="1" dirty="0">
                <a:solidFill>
                  <a:srgbClr val="000000"/>
                </a:solidFill>
              </a:rPr>
              <a:t>; </a:t>
            </a:r>
            <a:r>
              <a:rPr lang="pl-PL" sz="2000" b="1" dirty="0" err="1">
                <a:solidFill>
                  <a:srgbClr val="000000"/>
                </a:solidFill>
              </a:rPr>
              <a:t>Ps</a:t>
            </a:r>
            <a:r>
              <a:rPr lang="pl-PL" sz="2000" b="1" dirty="0">
                <a:solidFill>
                  <a:srgbClr val="000000"/>
                </a:solidFill>
              </a:rPr>
              <a:t> 114). Razem symbolizują one nasze wyzwolenie od grzechu i dostęp do życia wiecznego.</a:t>
            </a:r>
            <a:endParaRPr lang="es-ES" sz="2000" b="1" dirty="0">
              <a:solidFill>
                <a:srgbClr val="000000"/>
              </a:solidFill>
            </a:endParaRPr>
          </a:p>
        </p:txBody>
      </p:sp>
      <p:pic>
        <p:nvPicPr>
          <p:cNvPr id="6" name="Imagen 5" descr="Grupo de personas en el agua&#10;&#10;El contenido generado por IA puede ser incorrecto.">
            <a:extLst>
              <a:ext uri="{FF2B5EF4-FFF2-40B4-BE49-F238E27FC236}">
                <a16:creationId xmlns:a16="http://schemas.microsoft.com/office/drawing/2014/main" xmlns="" id="{9D6E3C37-5995-5C6F-3649-6769B1E65B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22639" y="1140023"/>
            <a:ext cx="2437178" cy="3215001"/>
          </a:xfrm>
          <a:prstGeom prst="snip2DiagRect">
            <a:avLst>
              <a:gd name="adj1" fmla="val 15836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hombre con una tabla de surf en el agua&#10;&#10;El contenido generado por IA puede ser incorrecto.">
            <a:extLst>
              <a:ext uri="{FF2B5EF4-FFF2-40B4-BE49-F238E27FC236}">
                <a16:creationId xmlns:a16="http://schemas.microsoft.com/office/drawing/2014/main" xmlns="" id="{BA9AD13D-C23C-57FF-2D10-A6B8F1DE6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30476" y="1140023"/>
            <a:ext cx="2453003" cy="3215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1B567B2-AB2D-F880-B10C-BD79C3DF96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741763" y="4808666"/>
            <a:ext cx="5249466" cy="1757547"/>
          </a:xfrm>
          <a:prstGeom prst="snip2DiagRect">
            <a:avLst>
              <a:gd name="adj1" fmla="val 16802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ACBFD153-0A08-23C4-6F42-A1CC4126D636}"/>
              </a:ext>
            </a:extLst>
          </p:cNvPr>
          <p:cNvSpPr txBox="1"/>
          <p:nvPr/>
        </p:nvSpPr>
        <p:spPr>
          <a:xfrm>
            <a:off x="468029" y="5095528"/>
            <a:ext cx="62892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srgbClr val="000000"/>
                </a:solidFill>
              </a:rPr>
              <a:t>Wejście do wód Jordanu miało taki sam wpływ na Jezusa, który został wyposażony przez Ducha Świętego, aby wypełnić swoją misję: uwolnić nas od grzechu i dać nam życie wieczne (</a:t>
            </a:r>
            <a:r>
              <a:rPr lang="pl-PL" sz="2000" b="1" dirty="0" err="1">
                <a:solidFill>
                  <a:srgbClr val="000000"/>
                </a:solidFill>
              </a:rPr>
              <a:t>Mk</a:t>
            </a:r>
            <a:r>
              <a:rPr lang="pl-PL" sz="2000" b="1" dirty="0">
                <a:solidFill>
                  <a:srgbClr val="000000"/>
                </a:solidFill>
              </a:rPr>
              <a:t> 1,9-11</a:t>
            </a:r>
            <a:r>
              <a:rPr lang="pl-PL" sz="2000" b="1" dirty="0" smtClean="0">
                <a:solidFill>
                  <a:srgbClr val="000000"/>
                </a:solidFill>
              </a:rPr>
              <a:t>;    </a:t>
            </a:r>
            <a:r>
              <a:rPr lang="pl-PL" sz="2000" b="1" dirty="0">
                <a:solidFill>
                  <a:srgbClr val="000000"/>
                </a:solidFill>
              </a:rPr>
              <a:t>J 1,29; 3,16).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341044B0-4486-FF22-6333-F80EBF0096C2}"/>
              </a:ext>
            </a:extLst>
          </p:cNvPr>
          <p:cNvSpPr txBox="1"/>
          <p:nvPr/>
        </p:nvSpPr>
        <p:spPr>
          <a:xfrm>
            <a:off x="453187" y="4079865"/>
            <a:ext cx="65365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srgbClr val="000000"/>
                </a:solidFill>
              </a:rPr>
              <a:t>Dla Elizeusza jednak to samo wydarzenie było znakiem otrzymania Ducha Świętego, który umożliwił mu wypełnienie jego misji (2 </a:t>
            </a:r>
            <a:r>
              <a:rPr lang="pl-PL" sz="2000" b="1" dirty="0" err="1">
                <a:solidFill>
                  <a:srgbClr val="000000"/>
                </a:solidFill>
              </a:rPr>
              <a:t>Krl</a:t>
            </a:r>
            <a:r>
              <a:rPr lang="pl-PL" sz="2000" b="1" dirty="0">
                <a:solidFill>
                  <a:srgbClr val="000000"/>
                </a:solidFill>
              </a:rPr>
              <a:t> 2, 14-15).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629CD6C9-460F-BA90-E110-EDD6C85788D7}"/>
              </a:ext>
            </a:extLst>
          </p:cNvPr>
          <p:cNvSpPr txBox="1"/>
          <p:nvPr/>
        </p:nvSpPr>
        <p:spPr>
          <a:xfrm>
            <a:off x="468029" y="3035606"/>
            <a:ext cx="61497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srgbClr val="000000"/>
                </a:solidFill>
              </a:rPr>
              <a:t>Cudowne przekroczenie rzeki Jordan i przeniesienie się do samej obecności Boga stało się rzeczywistością dla Eliasza </a:t>
            </a:r>
            <a:r>
              <a:rPr lang="pl-PL" b="1" dirty="0">
                <a:solidFill>
                  <a:srgbClr val="000000"/>
                </a:solidFill>
              </a:rPr>
              <a:t>(2 </a:t>
            </a:r>
            <a:r>
              <a:rPr lang="pl-PL" b="1" dirty="0" err="1">
                <a:solidFill>
                  <a:srgbClr val="000000"/>
                </a:solidFill>
              </a:rPr>
              <a:t>Krl</a:t>
            </a:r>
            <a:r>
              <a:rPr lang="pl-PL" b="1" dirty="0">
                <a:solidFill>
                  <a:srgbClr val="000000"/>
                </a:solidFill>
              </a:rPr>
              <a:t> </a:t>
            </a:r>
            <a:r>
              <a:rPr lang="pl-PL" b="1" dirty="0" smtClean="0">
                <a:solidFill>
                  <a:srgbClr val="000000"/>
                </a:solidFill>
              </a:rPr>
              <a:t>2,1.7- 8.11</a:t>
            </a:r>
            <a:r>
              <a:rPr lang="pl-PL" b="1" dirty="0">
                <a:solidFill>
                  <a:srgbClr val="000000"/>
                </a:solidFill>
              </a:rPr>
              <a:t>).</a:t>
            </a:r>
            <a:endParaRPr lang="es-E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998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77C374FF-DACA-5ADA-AC4A-C5CA59483ACF}"/>
              </a:ext>
            </a:extLst>
          </p:cNvPr>
          <p:cNvSpPr txBox="1"/>
          <p:nvPr/>
        </p:nvSpPr>
        <p:spPr>
          <a:xfrm>
            <a:off x="649197" y="1359856"/>
            <a:ext cx="1078855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800" b="1" dirty="0">
                <a:solidFill>
                  <a:srgbClr val="000000"/>
                </a:solidFill>
                <a:latin typeface="Constantia" panose="02030602050306030303" pitchFamily="18" charset="0"/>
              </a:rPr>
              <a:t>„Pamiętajmy więc o dobroci Pana i o mnogości Jego łaskawości. Podobnie jak lud Izraela, wznieśmy nasze kamienie świadectwa i wyryjmy na nich cenną historię tego, co Bóg dla nas uczynił. </a:t>
            </a:r>
            <a:r>
              <a:rPr lang="pl-PL" sz="2800" b="1" dirty="0">
                <a:solidFill>
                  <a:srgbClr val="000000"/>
                </a:solidFill>
                <a:latin typeface="Constantia" panose="02030602050306030303" pitchFamily="18" charset="0"/>
              </a:rPr>
              <a:t>A gdy będziemy rozważać Jego postępowanie wobec nas podczas naszej pielgrzymki, wyznajmy z sercami poruszonymi wdzięcznością: </a:t>
            </a:r>
            <a:r>
              <a:rPr lang="pl-PL" sz="28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»Czym </a:t>
            </a:r>
            <a:r>
              <a:rPr lang="pl-PL" sz="2800" b="1" dirty="0">
                <a:solidFill>
                  <a:srgbClr val="000000"/>
                </a:solidFill>
                <a:latin typeface="Constantia" panose="02030602050306030303" pitchFamily="18" charset="0"/>
              </a:rPr>
              <a:t>odpłacę Panu za wszystkie Jego dobrodziejstwa wobec mnie? </a:t>
            </a:r>
            <a:r>
              <a:rPr lang="pl-PL" sz="2800" b="1" dirty="0">
                <a:solidFill>
                  <a:srgbClr val="000000"/>
                </a:solidFill>
                <a:latin typeface="Constantia" panose="02030602050306030303" pitchFamily="18" charset="0"/>
              </a:rPr>
              <a:t>Wezmę kielich zbawienia i będę wzywał imienia Pana. </a:t>
            </a:r>
            <a:r>
              <a:rPr lang="pl-PL" sz="2800" b="1" dirty="0">
                <a:solidFill>
                  <a:srgbClr val="000000"/>
                </a:solidFill>
                <a:latin typeface="Constantia" panose="02030602050306030303" pitchFamily="18" charset="0"/>
              </a:rPr>
              <a:t>Teraz odpłacę Panu moje śluby przed całym Jego </a:t>
            </a:r>
            <a:r>
              <a:rPr lang="pl-PL" sz="28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ludem” </a:t>
            </a:r>
            <a:r>
              <a:rPr lang="pl-PL" sz="2800" b="1" dirty="0" err="1">
                <a:solidFill>
                  <a:srgbClr val="000000"/>
                </a:solidFill>
                <a:latin typeface="Constantia" panose="02030602050306030303" pitchFamily="18" charset="0"/>
              </a:rPr>
              <a:t>(P</a:t>
            </a:r>
            <a:r>
              <a:rPr lang="pl-PL" sz="2800" b="1" dirty="0">
                <a:solidFill>
                  <a:srgbClr val="000000"/>
                </a:solidFill>
                <a:latin typeface="Constantia" panose="02030602050306030303" pitchFamily="18" charset="0"/>
              </a:rPr>
              <a:t>s </a:t>
            </a:r>
            <a:r>
              <a:rPr lang="pl-PL" sz="28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116,12-14</a:t>
            </a:r>
            <a:r>
              <a:rPr lang="pl-PL" sz="2800" b="1" dirty="0">
                <a:solidFill>
                  <a:srgbClr val="000000"/>
                </a:solidFill>
                <a:latin typeface="Constantia" panose="02030602050306030303" pitchFamily="18" charset="0"/>
              </a:rPr>
              <a:t>)”.</a:t>
            </a:r>
            <a:endParaRPr lang="es-ES" sz="2800" b="1" dirty="0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70DFBCBD-99AD-E0ED-5471-C12DE9C3B910}"/>
              </a:ext>
            </a:extLst>
          </p:cNvPr>
          <p:cNvSpPr txBox="1"/>
          <p:nvPr/>
        </p:nvSpPr>
        <p:spPr>
          <a:xfrm>
            <a:off x="8074074" y="5561049"/>
            <a:ext cx="309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600" b="1" dirty="0">
                <a:solidFill>
                  <a:srgbClr val="000000"/>
                </a:solidFill>
              </a:rPr>
              <a:t>E. G. </a:t>
            </a:r>
            <a:r>
              <a:rPr lang="pl-PL" sz="1600" b="1" dirty="0">
                <a:solidFill>
                  <a:srgbClr val="000000"/>
                </a:solidFill>
              </a:rPr>
              <a:t>W. </a:t>
            </a:r>
            <a:r>
              <a:rPr lang="pl-PL" sz="1600" b="1" dirty="0" smtClean="0">
                <a:solidFill>
                  <a:srgbClr val="000000"/>
                </a:solidFill>
              </a:rPr>
              <a:t>(</a:t>
            </a:r>
            <a:r>
              <a:rPr lang="pl-PL" sz="1600" b="1" i="1" dirty="0" smtClean="0">
                <a:solidFill>
                  <a:srgbClr val="000000"/>
                </a:solidFill>
              </a:rPr>
              <a:t>Życie </a:t>
            </a:r>
            <a:r>
              <a:rPr lang="pl-PL" sz="1600" b="1" i="1" dirty="0">
                <a:solidFill>
                  <a:srgbClr val="000000"/>
                </a:solidFill>
              </a:rPr>
              <a:t>Jezusa</a:t>
            </a:r>
            <a:r>
              <a:rPr lang="pl-PL" sz="1600" b="1" dirty="0">
                <a:solidFill>
                  <a:srgbClr val="000000"/>
                </a:solidFill>
              </a:rPr>
              <a:t>, s. </a:t>
            </a:r>
            <a:r>
              <a:rPr lang="pl-PL" sz="1600" b="1" dirty="0">
                <a:solidFill>
                  <a:srgbClr val="000000"/>
                </a:solidFill>
              </a:rPr>
              <a:t>314)</a:t>
            </a:r>
            <a:endParaRPr lang="es-E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809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3AFE8227-C443-417B-BA91-520EB1EF4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89C75E11-E303-C107-3B73-C50F5A02D589}"/>
              </a:ext>
            </a:extLst>
          </p:cNvPr>
          <p:cNvSpPr txBox="1"/>
          <p:nvPr/>
        </p:nvSpPr>
        <p:spPr>
          <a:xfrm>
            <a:off x="8048625" y="319309"/>
            <a:ext cx="4143375" cy="56938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pl-PL" sz="2600" b="1" dirty="0" smtClean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„Gdyż Pan, Bóg wasz, wysuszył wody Jordanu przed wami, aż się przeprawiliście, podobnie jak Pan, Bóg wasz, uczynił z Morzem Czerwonym, które wysuszył przed nami, aż się </a:t>
            </a:r>
            <a:r>
              <a:rPr lang="pl-PL" sz="2600" b="1" dirty="0" err="1" smtClean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przeprawiliśmy,Aby</a:t>
            </a:r>
            <a:r>
              <a:rPr lang="pl-PL" sz="2600" b="1" dirty="0" smtClean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poznały wszystkie ludy ziemi, że ręka Pana jest mocna, i abyście się bali Pana, Boga waszego, po wszystkie dni</a:t>
            </a:r>
            <a:r>
              <a:rPr lang="es-ES" sz="2600" b="1" dirty="0" smtClean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” </a:t>
            </a:r>
            <a:endParaRPr lang="es-ES" sz="2600" b="1" dirty="0">
              <a:ln w="12700" cmpd="sng">
                <a:noFill/>
                <a:prstDash val="solid"/>
              </a:ln>
              <a:solidFill>
                <a:srgbClr val="A3293D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B23D6669-D962-BB15-7E73-2E919264F88E}"/>
              </a:ext>
            </a:extLst>
          </p:cNvPr>
          <p:cNvSpPr txBox="1"/>
          <p:nvPr/>
        </p:nvSpPr>
        <p:spPr>
          <a:xfrm>
            <a:off x="8115296" y="6410605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Jozue </a:t>
            </a:r>
            <a:r>
              <a:rPr lang="es-ES" sz="2400" b="1" dirty="0" smtClean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pl-PL" sz="2400" b="1" dirty="0" smtClean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400" b="1" dirty="0" smtClean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23</a:t>
            </a:r>
            <a:r>
              <a:rPr lang="pl-PL" sz="2400" b="1" dirty="0" smtClean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400" b="1" dirty="0" smtClean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24</a:t>
            </a:r>
            <a:endParaRPr lang="es-ES" sz="2400" dirty="0">
              <a:solidFill>
                <a:srgbClr val="D5E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7033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3ACF670C-16CC-957A-8F45-91E6B251605C}"/>
              </a:ext>
            </a:extLst>
          </p:cNvPr>
          <p:cNvSpPr txBox="1"/>
          <p:nvPr/>
        </p:nvSpPr>
        <p:spPr>
          <a:xfrm>
            <a:off x="7335296" y="3743380"/>
            <a:ext cx="485670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Przeprawa przez Jordan (</a:t>
            </a:r>
            <a:r>
              <a:rPr lang="pl-PL" sz="2000" b="1" dirty="0" smtClean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Jozue </a:t>
            </a:r>
            <a:r>
              <a:rPr lang="pl-PL" sz="2000" b="1" dirty="0" smtClean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</a:t>
            </a:r>
            <a:r>
              <a:rPr lang="en" sz="2000" b="1" dirty="0" smtClean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" sz="2000" b="1" dirty="0">
              <a:solidFill>
                <a:srgbClr val="9AF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Potrzeba świętości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Cuda </a:t>
            </a: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Boże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pl-PL" sz="2000" b="1" dirty="0" smtClean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Pamiętanie </a:t>
            </a:r>
            <a:r>
              <a:rPr lang="pl-PL" sz="2000" b="1" smtClean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pl-PL" sz="2000" b="1" smtClean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zapominanie </a:t>
            </a:r>
            <a:r>
              <a:rPr lang="en" sz="2000" b="1" dirty="0" smtClean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l-PL" sz="2000" b="1" dirty="0" smtClean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Jozue </a:t>
            </a:r>
            <a:r>
              <a:rPr lang="pl-PL" sz="2000" b="1" dirty="0" smtClean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" sz="2000" b="1" dirty="0" smtClean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  <a:endParaRPr lang="en" sz="2000" b="1" dirty="0">
              <a:solidFill>
                <a:srgbClr val="8DFF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Znaki do zapamiętania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Niebezpieczeństwa zapominania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pl-PL" sz="2000" b="1" dirty="0" smtClean="0">
                <a:solidFill>
                  <a:srgbClr val="FFFF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Kamienie milowe Jordanu</a:t>
            </a:r>
            <a:endParaRPr lang="en" sz="2000" b="1" dirty="0">
              <a:solidFill>
                <a:srgbClr val="FFFF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55719E01-7E48-3CD0-F0D5-08F1BBB6069D}"/>
              </a:ext>
            </a:extLst>
          </p:cNvPr>
          <p:cNvSpPr txBox="1"/>
          <p:nvPr/>
        </p:nvSpPr>
        <p:spPr>
          <a:xfrm>
            <a:off x="282677" y="201892"/>
            <a:ext cx="6769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Wiosna. Deszcz i topniejący śnieg sprawiły, że rzeka Jordan wypełniła się do tego stopnia, że zaczęła wylewać. Jej wody pędzą szybko w kierunku Morza Martwego. Nawet w najpłytszych miejscach – brodach Jordanu – przeprawa przez rzekę jest niebezpiecznym przedsięwzięciem.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Imagen que contiene exterior, persona, montaña, pasto&#10;&#10;El contenido generado por IA puede ser incorrecto.">
            <a:extLst>
              <a:ext uri="{FF2B5EF4-FFF2-40B4-BE49-F238E27FC236}">
                <a16:creationId xmlns="" xmlns:a16="http://schemas.microsoft.com/office/drawing/2014/main" id="{75C4C8C7-1308-33B8-E725-FF023E9447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58" y="3737904"/>
            <a:ext cx="4508815" cy="2997856"/>
          </a:xfrm>
          <a:prstGeom prst="snip2DiagRect">
            <a:avLst>
              <a:gd name="adj1" fmla="val 1638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agua, grande, manada, montaña&#10;&#10;El contenido generado por IA puede ser incorrecto.">
            <a:extLst>
              <a:ext uri="{FF2B5EF4-FFF2-40B4-BE49-F238E27FC236}">
                <a16:creationId xmlns="" xmlns:a16="http://schemas.microsoft.com/office/drawing/2014/main" id="{18E7D1F0-5ED2-139C-9203-217F859921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329" y="377963"/>
            <a:ext cx="4574653" cy="28379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AF4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Imagen 47">
            <a:extLst>
              <a:ext uri="{FF2B5EF4-FFF2-40B4-BE49-F238E27FC236}">
                <a16:creationId xmlns="" xmlns:a16="http://schemas.microsoft.com/office/drawing/2014/main" id="{3F6C57C9-17EA-0EF3-697A-D40682BB3B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9492" y="4174233"/>
            <a:ext cx="355276" cy="3491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n 49">
            <a:extLst>
              <a:ext uri="{FF2B5EF4-FFF2-40B4-BE49-F238E27FC236}">
                <a16:creationId xmlns="" xmlns:a16="http://schemas.microsoft.com/office/drawing/2014/main" id="{81AEAFFF-4F15-63F7-62BA-8BCD8861E4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409492" y="4551236"/>
            <a:ext cx="355276" cy="3491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6" name="Imagen 55">
            <a:extLst>
              <a:ext uri="{FF2B5EF4-FFF2-40B4-BE49-F238E27FC236}">
                <a16:creationId xmlns="" xmlns:a16="http://schemas.microsoft.com/office/drawing/2014/main" id="{9638933F-DB01-D099-BC2B-22484D6AC5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404871" y="5834239"/>
            <a:ext cx="359897" cy="3474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1" name="Imagen 60">
            <a:extLst>
              <a:ext uri="{FF2B5EF4-FFF2-40B4-BE49-F238E27FC236}">
                <a16:creationId xmlns="" xmlns:a16="http://schemas.microsoft.com/office/drawing/2014/main" id="{606F5363-661C-959E-6A7C-61020ED557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409492" y="5458446"/>
            <a:ext cx="355276" cy="3491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4" name="Imagen 63" descr="Logotipo&#10;&#10;El contenido generado por IA puede ser incorrecto.">
            <a:extLst>
              <a:ext uri="{FF2B5EF4-FFF2-40B4-BE49-F238E27FC236}">
                <a16:creationId xmlns="" xmlns:a16="http://schemas.microsoft.com/office/drawing/2014/main" id="{8DE309A0-5920-6456-2BEA-34076BF9E7F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7" y="6344949"/>
            <a:ext cx="570681" cy="375250"/>
          </a:xfrm>
          <a:prstGeom prst="rect">
            <a:avLst/>
          </a:prstGeom>
        </p:spPr>
      </p:pic>
      <p:pic>
        <p:nvPicPr>
          <p:cNvPr id="68" name="Imagen 67" descr="Icono&#10;&#10;El contenido generado por IA puede ser incorrecto.">
            <a:extLst>
              <a:ext uri="{FF2B5EF4-FFF2-40B4-BE49-F238E27FC236}">
                <a16:creationId xmlns="" xmlns:a16="http://schemas.microsoft.com/office/drawing/2014/main" id="{06916564-6DB7-1FCC-C58E-486466A2E8B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7" y="5053838"/>
            <a:ext cx="570681" cy="375250"/>
          </a:xfrm>
          <a:prstGeom prst="rect">
            <a:avLst/>
          </a:prstGeom>
        </p:spPr>
      </p:pic>
      <p:pic>
        <p:nvPicPr>
          <p:cNvPr id="71" name="Imagen 70" descr="Icono&#10;&#10;El contenido generado por IA puede ser incorrecto.">
            <a:extLst>
              <a:ext uri="{FF2B5EF4-FFF2-40B4-BE49-F238E27FC236}">
                <a16:creationId xmlns="" xmlns:a16="http://schemas.microsoft.com/office/drawing/2014/main" id="{F825EE70-A3C3-BC30-B36D-AA4D1A5433D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7" y="3757104"/>
            <a:ext cx="570681" cy="3752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80005F48-1AD9-BA37-6821-77FF72B81841}"/>
              </a:ext>
            </a:extLst>
          </p:cNvPr>
          <p:cNvSpPr txBox="1"/>
          <p:nvPr/>
        </p:nvSpPr>
        <p:spPr>
          <a:xfrm>
            <a:off x="282678" y="2812324"/>
            <a:ext cx="5931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 człowieka niemożliwe. Dla Boga łatwe: „Uświęćcie się i przekroczcie Jordan”.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FE93F18-61F8-8AE1-E412-ED22C8FF508C}"/>
              </a:ext>
            </a:extLst>
          </p:cNvPr>
          <p:cNvSpPr txBox="1"/>
          <p:nvPr/>
        </p:nvSpPr>
        <p:spPr>
          <a:xfrm>
            <a:off x="231268" y="2104328"/>
            <a:ext cx="71614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cała wioska może ją przekroczyć, niosąc osoby starsze, kobiety w ciąży, dzieci i zwierzęta gospodarskie?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26317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CDEBDB06-5277-79FD-6295-1FC388DF74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99687" y="92889"/>
            <a:ext cx="4946340" cy="6672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F906D153-292F-B9C5-527D-2B68174019DD}"/>
              </a:ext>
            </a:extLst>
          </p:cNvPr>
          <p:cNvSpPr txBox="1"/>
          <p:nvPr/>
        </p:nvSpPr>
        <p:spPr>
          <a:xfrm>
            <a:off x="5146026" y="2329130"/>
            <a:ext cx="7045974" cy="218521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4800" b="1" dirty="0" smtClean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PRZEPRAWA PRZEZ JORDAN</a:t>
            </a:r>
            <a:endParaRPr lang="en" sz="4800" b="1" dirty="0">
              <a:ln w="0"/>
              <a:gradFill>
                <a:gsLst>
                  <a:gs pos="0">
                    <a:srgbClr val="99791F"/>
                  </a:gs>
                  <a:gs pos="50000">
                    <a:srgbClr val="DAB549"/>
                  </a:gs>
                  <a:gs pos="100000">
                    <a:srgbClr val="E8D190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" sz="4000" b="1" dirty="0" smtClean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</a:t>
            </a:r>
            <a:r>
              <a:rPr lang="pl-PL" sz="4000" b="1" dirty="0" smtClean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JOZUE</a:t>
            </a:r>
            <a:r>
              <a:rPr lang="en" sz="4000" b="1" dirty="0" smtClean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" sz="40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3)</a:t>
            </a:r>
          </a:p>
        </p:txBody>
      </p:sp>
    </p:spTree>
    <p:extLst>
      <p:ext uri="{BB962C8B-B14F-4D97-AF65-F5344CB8AC3E}">
        <p14:creationId xmlns="" xmlns:p14="http://schemas.microsoft.com/office/powerpoint/2010/main" val="39739018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3000"/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76B5E391-A444-0495-3324-88D026EA371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spc="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POTRZEBA ŚWIĘTOŚCI</a:t>
            </a:r>
            <a:endParaRPr lang="en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CDB887B5-B6AF-121C-9C2A-3B8B66646878}"/>
              </a:ext>
            </a:extLst>
          </p:cNvPr>
          <p:cNvSpPr txBox="1"/>
          <p:nvPr/>
        </p:nvSpPr>
        <p:spPr>
          <a:xfrm>
            <a:off x="1" y="703402"/>
            <a:ext cx="12191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„A </a:t>
            </a:r>
            <a:r>
              <a:rPr lang="pl-PL" sz="1600" b="1" dirty="0" smtClean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Jozue rzekł do ludu: Poświęćcie się, bo jutro Pan dokona wśród was cudów</a:t>
            </a:r>
            <a:r>
              <a:rPr lang="en-US" sz="1600" b="1" dirty="0" smtClean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n" sz="1600" b="1" dirty="0" smtClean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 smtClean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1400" b="1" dirty="0" smtClean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Jozue</a:t>
            </a:r>
            <a:r>
              <a:rPr lang="en" sz="1400" b="1" dirty="0" smtClean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pl-PL" sz="1400" b="1" dirty="0" smtClean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 smtClean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3C72C639-E722-B310-3CFF-8D92AD4C28E5}"/>
              </a:ext>
            </a:extLst>
          </p:cNvPr>
          <p:cNvSpPr txBox="1"/>
          <p:nvPr/>
        </p:nvSpPr>
        <p:spPr>
          <a:xfrm>
            <a:off x="390525" y="1219200"/>
            <a:ext cx="729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Przez 40 lat obłok sygnalizował czas, aby zwinąć obóz i wyruszyć w dalszą drogę, a arka prowadziła Izrael do nowego miejsca przeznaczenia (</a:t>
            </a:r>
            <a:r>
              <a:rPr lang="pl-PL" sz="2000" b="1" dirty="0" err="1" smtClean="0"/>
              <a:t>Lb</a:t>
            </a:r>
            <a:r>
              <a:rPr lang="pl-PL" sz="2000" b="1" dirty="0" smtClean="0"/>
              <a:t> </a:t>
            </a:r>
            <a:r>
              <a:rPr lang="pl-PL" sz="2000" b="1" dirty="0" smtClean="0"/>
              <a:t>9,17</a:t>
            </a:r>
            <a:r>
              <a:rPr lang="pl-PL" sz="2000" b="1" dirty="0" smtClean="0"/>
              <a:t>; </a:t>
            </a:r>
            <a:r>
              <a:rPr lang="pl-PL" sz="2000" b="1" dirty="0" smtClean="0"/>
              <a:t>10,33</a:t>
            </a:r>
            <a:r>
              <a:rPr lang="pl-PL" sz="2000" b="1" dirty="0" smtClean="0"/>
              <a:t>).</a:t>
            </a:r>
            <a:endParaRPr lang="en" sz="2000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="" xmlns:a16="http://schemas.microsoft.com/office/drawing/2014/main" id="{17A5C5C4-24A4-EBE3-9619-5757E30C8CF1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123088620"/>
              </p:ext>
            </p:extLst>
          </p:nvPr>
        </p:nvGraphicFramePr>
        <p:xfrm>
          <a:off x="7486650" y="1371600"/>
          <a:ext cx="4591050" cy="522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AA39B965-0B32-6D03-2522-ADAA1DCFFE21}"/>
              </a:ext>
            </a:extLst>
          </p:cNvPr>
          <p:cNvSpPr txBox="1"/>
          <p:nvPr/>
        </p:nvSpPr>
        <p:spPr>
          <a:xfrm>
            <a:off x="3170049" y="2179328"/>
            <a:ext cx="43243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Nadszedł czas, aby ruszyć w dalszą drogę. Zebrali obóz w </a:t>
            </a:r>
            <a:r>
              <a:rPr lang="pl-PL" sz="2000" b="1" dirty="0" err="1" smtClean="0"/>
              <a:t>Szittim</a:t>
            </a:r>
            <a:r>
              <a:rPr lang="pl-PL" sz="2000" b="1" dirty="0" smtClean="0"/>
              <a:t> i przez trzy dni obozowali po drugiej stronie Jordanu. Następnie otrzymali rozkaz, aby podążać za arką do Ziemi Obiecanej (</a:t>
            </a:r>
            <a:r>
              <a:rPr lang="pl-PL" sz="2000" b="1" dirty="0" err="1" smtClean="0"/>
              <a:t>Joz</a:t>
            </a:r>
            <a:r>
              <a:rPr lang="pl-PL" sz="2000" b="1" dirty="0" smtClean="0"/>
              <a:t> </a:t>
            </a:r>
            <a:r>
              <a:rPr lang="pl-PL" sz="2000" b="1" dirty="0" smtClean="0"/>
              <a:t>3,1-3</a:t>
            </a:r>
            <a:r>
              <a:rPr lang="pl-PL" sz="2000" b="1" dirty="0" smtClean="0"/>
              <a:t>).</a:t>
            </a:r>
            <a:endParaRPr lang="en" sz="2000" b="1" dirty="0"/>
          </a:p>
        </p:txBody>
      </p:sp>
      <p:pic>
        <p:nvPicPr>
          <p:cNvPr id="9" name="Imagen 8" descr="Imagen que contiene exterior, persona, oveja, grupo&#10;&#10;El contenido generado por IA puede ser incorrecto.">
            <a:extLst>
              <a:ext uri="{FF2B5EF4-FFF2-40B4-BE49-F238E27FC236}">
                <a16:creationId xmlns="" xmlns:a16="http://schemas.microsoft.com/office/drawing/2014/main" id="{DA39D169-22AC-D394-5D8B-7CFB83A1D6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2311064"/>
            <a:ext cx="2865638" cy="2727662"/>
          </a:xfrm>
          <a:prstGeom prst="rect">
            <a:avLst/>
          </a:prstGeom>
          <a:ln w="5715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dibujo de un árbol&#10;&#10;El contenido generado por IA puede ser incorrecto.">
            <a:extLst>
              <a:ext uri="{FF2B5EF4-FFF2-40B4-BE49-F238E27FC236}">
                <a16:creationId xmlns="" xmlns:a16="http://schemas.microsoft.com/office/drawing/2014/main" id="{F71B6FC3-4832-18AD-5810-EF4E0B97C4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5229224"/>
            <a:ext cx="2865638" cy="1503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2A665CEB-9462-F28C-EBFF-D37BE9405F4B}"/>
              </a:ext>
            </a:extLst>
          </p:cNvPr>
          <p:cNvSpPr txBox="1"/>
          <p:nvPr/>
        </p:nvSpPr>
        <p:spPr>
          <a:xfrm>
            <a:off x="3170050" y="4303455"/>
            <a:ext cx="426913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Był jednak jeden warunek: musieli być uświęceni (</a:t>
            </a:r>
            <a:r>
              <a:rPr lang="pl-PL" sz="2000" b="1" dirty="0" err="1" smtClean="0"/>
              <a:t>Joz</a:t>
            </a:r>
            <a:r>
              <a:rPr lang="pl-PL" sz="2000" b="1" dirty="0" smtClean="0"/>
              <a:t> </a:t>
            </a:r>
            <a:r>
              <a:rPr lang="pl-PL" sz="2000" b="1" dirty="0" smtClean="0"/>
              <a:t>3,5). Uświęcenie </a:t>
            </a:r>
            <a:r>
              <a:rPr lang="pl-PL" sz="2000" b="1" dirty="0" smtClean="0"/>
              <a:t>to obejmowało ceremonialne oczyszczenie (obmycie odzieży i ciała), porzucenie grzechu i przyjęcie postawy otwartości na wypełnianie Bożych przykazań.</a:t>
            </a:r>
            <a:endParaRPr lang="en" sz="2000" b="1" dirty="0"/>
          </a:p>
        </p:txBody>
      </p:sp>
    </p:spTree>
    <p:extLst>
      <p:ext uri="{BB962C8B-B14F-4D97-AF65-F5344CB8AC3E}">
        <p14:creationId xmlns="" xmlns:p14="http://schemas.microsoft.com/office/powerpoint/2010/main" val="18520392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>
        <p:bldSub>
          <a:bldDgm bld="one"/>
        </p:bldSub>
      </p:bldGraphic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3000"/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3E58591A-4319-1438-A224-AEB1B8D12542}"/>
              </a:ext>
            </a:extLst>
          </p:cNvPr>
          <p:cNvSpPr txBox="1"/>
          <p:nvPr/>
        </p:nvSpPr>
        <p:spPr>
          <a:xfrm>
            <a:off x="209549" y="0"/>
            <a:ext cx="117729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spc="30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CUDA BOŻE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36B1BDF9-F71B-88C0-8CC3-C2DD7588CA4E}"/>
              </a:ext>
            </a:extLst>
          </p:cNvPr>
          <p:cNvSpPr txBox="1"/>
          <p:nvPr/>
        </p:nvSpPr>
        <p:spPr>
          <a:xfrm>
            <a:off x="438149" y="618548"/>
            <a:ext cx="11315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„Wody </a:t>
            </a:r>
            <a:r>
              <a:rPr lang="pl-PL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zatrzymały się: płynące z góry stanęły jak jeden wał w znacznej odległości od miasta Adam, położonego w bok od </a:t>
            </a:r>
            <a:r>
              <a:rPr lang="pl-PL" sz="16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Zartan</a:t>
            </a:r>
            <a:r>
              <a:rPr lang="pl-PL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 płynące w kierunku morza stepowego, Morza Słonego, znikły zupełnie i lud przeprawił się naprzeciw Jerycha</a:t>
            </a:r>
            <a:r>
              <a:rPr lang="en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Jozue</a:t>
            </a:r>
            <a:r>
              <a:rPr lang="en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pl-PL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</a:t>
            </a:r>
            <a:r>
              <a:rPr lang="en" sz="12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0B32CA84-A8A9-0F80-16A3-84944AD60BB2}"/>
              </a:ext>
            </a:extLst>
          </p:cNvPr>
          <p:cNvSpPr txBox="1"/>
          <p:nvPr/>
        </p:nvSpPr>
        <p:spPr>
          <a:xfrm>
            <a:off x="6438900" y="1576387"/>
            <a:ext cx="5753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Bóg jest „Tym, który sam jeden czyni cuda” </a:t>
            </a:r>
            <a:r>
              <a:rPr lang="pl-PL" sz="2000" b="1" dirty="0" err="1" smtClean="0"/>
              <a:t>(</a:t>
            </a:r>
            <a:r>
              <a:rPr lang="pl-PL" sz="2000" b="1" dirty="0" err="1" smtClean="0"/>
              <a:t>P</a:t>
            </a:r>
            <a:r>
              <a:rPr lang="pl-PL" sz="2000" b="1" dirty="0" smtClean="0"/>
              <a:t>s 72,18</a:t>
            </a:r>
            <a:r>
              <a:rPr lang="pl-PL" sz="2000" b="1" dirty="0" smtClean="0"/>
              <a:t>). Dlatego uznajemy Go za jedynego Boga </a:t>
            </a:r>
            <a:r>
              <a:rPr lang="pl-PL" sz="2000" b="1" dirty="0" err="1" smtClean="0"/>
              <a:t>(</a:t>
            </a:r>
            <a:r>
              <a:rPr lang="pl-PL" sz="2000" b="1" dirty="0" err="1" smtClean="0"/>
              <a:t>P</a:t>
            </a:r>
            <a:r>
              <a:rPr lang="pl-PL" sz="2000" b="1" dirty="0" smtClean="0"/>
              <a:t>s 86,10</a:t>
            </a:r>
            <a:r>
              <a:rPr lang="pl-PL" sz="2000" b="1" dirty="0" smtClean="0"/>
              <a:t>); pamiętamy Jego cuda </a:t>
            </a:r>
            <a:r>
              <a:rPr lang="pl-PL" sz="2000" b="1" dirty="0" err="1" smtClean="0"/>
              <a:t>(</a:t>
            </a:r>
            <a:r>
              <a:rPr lang="pl-PL" sz="2000" b="1" dirty="0" err="1" smtClean="0"/>
              <a:t>P</a:t>
            </a:r>
            <a:r>
              <a:rPr lang="pl-PL" sz="2000" b="1" dirty="0" smtClean="0"/>
              <a:t>s 77,11</a:t>
            </a:r>
            <a:r>
              <a:rPr lang="pl-PL" sz="2000" b="1" dirty="0" smtClean="0"/>
              <a:t>) i opowiadamy o Jego niesamowitych czynach </a:t>
            </a:r>
            <a:r>
              <a:rPr lang="pl-PL" sz="2000" b="1" dirty="0" err="1" smtClean="0"/>
              <a:t>(</a:t>
            </a:r>
            <a:r>
              <a:rPr lang="pl-PL" sz="2000" b="1" dirty="0" err="1" smtClean="0"/>
              <a:t>P</a:t>
            </a:r>
            <a:r>
              <a:rPr lang="pl-PL" sz="2000" b="1" dirty="0" smtClean="0"/>
              <a:t>s 96,3</a:t>
            </a:r>
            <a:r>
              <a:rPr lang="pl-PL" sz="2000" b="1" dirty="0" smtClean="0"/>
              <a:t>).</a:t>
            </a:r>
            <a:endParaRPr lang="en" sz="2000" b="1" dirty="0"/>
          </a:p>
        </p:txBody>
      </p:sp>
      <p:pic>
        <p:nvPicPr>
          <p:cNvPr id="4" name="Imagen 3" descr="Imagen que contiene tabla, hecho de madera, viejo, grande&#10;&#10;El contenido generado por IA puede ser incorrecto.">
            <a:extLst>
              <a:ext uri="{FF2B5EF4-FFF2-40B4-BE49-F238E27FC236}">
                <a16:creationId xmlns="" xmlns:a16="http://schemas.microsoft.com/office/drawing/2014/main" id="{DDD47B7F-6019-71F0-12B2-C12C62670C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1" y="1702607"/>
            <a:ext cx="5945022" cy="3752796"/>
          </a:xfrm>
          <a:prstGeom prst="rect">
            <a:avLst/>
          </a:prstGeom>
          <a:ln w="88900" cap="sq" cmpd="thickThin">
            <a:solidFill>
              <a:srgbClr val="926D3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05D4EEF-1520-14E4-D6D3-FA034A480F38}"/>
              </a:ext>
            </a:extLst>
          </p:cNvPr>
          <p:cNvSpPr txBox="1"/>
          <p:nvPr/>
        </p:nvSpPr>
        <p:spPr>
          <a:xfrm>
            <a:off x="128587" y="5530007"/>
            <a:ext cx="67198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Przeprawa przez Jordan jest jednym z cudów Boga, który proroczo wskazuje na kolejny wielki cud, który Bóg obiecał dokonać w nas: wejście do niebiańskiej </a:t>
            </a:r>
            <a:r>
              <a:rPr lang="pl-PL" sz="2000" b="1" dirty="0" err="1" smtClean="0"/>
              <a:t>Kanaanu</a:t>
            </a:r>
            <a:r>
              <a:rPr lang="pl-PL" sz="2000" b="1" dirty="0" smtClean="0"/>
              <a:t> (</a:t>
            </a:r>
            <a:r>
              <a:rPr lang="pl-PL" sz="2000" b="1" dirty="0" smtClean="0"/>
              <a:t>Za 8,6-8</a:t>
            </a:r>
            <a:r>
              <a:rPr lang="pl-PL" sz="2000" b="1" dirty="0" smtClean="0"/>
              <a:t>).</a:t>
            </a:r>
            <a:endParaRPr lang="en" sz="2000" b="1" dirty="0"/>
          </a:p>
        </p:txBody>
      </p:sp>
      <p:pic>
        <p:nvPicPr>
          <p:cNvPr id="10" name="Imagen 9" descr="Un grupo de personas en medio de varios árboles&#10;&#10;El contenido generado por IA puede ser incorrecto.">
            <a:extLst>
              <a:ext uri="{FF2B5EF4-FFF2-40B4-BE49-F238E27FC236}">
                <a16:creationId xmlns="" xmlns:a16="http://schemas.microsoft.com/office/drawing/2014/main" id="{A538EC3F-93EF-B448-A06B-B06D882EE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27486" y="4825681"/>
            <a:ext cx="5119689" cy="1858442"/>
          </a:xfrm>
          <a:prstGeom prst="rect">
            <a:avLst/>
          </a:prstGeom>
          <a:ln w="88900" cap="sq" cmpd="thickThin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3B297A29-913F-E0CE-D7A1-D102B22DD393}"/>
              </a:ext>
            </a:extLst>
          </p:cNvPr>
          <p:cNvSpPr txBox="1"/>
          <p:nvPr/>
        </p:nvSpPr>
        <p:spPr>
          <a:xfrm>
            <a:off x="6438900" y="3130111"/>
            <a:ext cx="5753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Nie ma dla Niego rzeczy zbyt trudnych ani zbyt cudownych, ponieważ On stworzył wszystko (</a:t>
            </a:r>
            <a:r>
              <a:rPr lang="pl-PL" sz="2000" b="1" dirty="0" err="1" smtClean="0"/>
              <a:t>Jr</a:t>
            </a:r>
            <a:r>
              <a:rPr lang="pl-PL" sz="2000" b="1" dirty="0" smtClean="0"/>
              <a:t> 32,17</a:t>
            </a:r>
            <a:r>
              <a:rPr lang="pl-PL" sz="2000" b="1" dirty="0" smtClean="0"/>
              <a:t>; </a:t>
            </a:r>
            <a:r>
              <a:rPr lang="pl-PL" sz="2000" b="1" dirty="0" err="1" smtClean="0"/>
              <a:t>Łk</a:t>
            </a:r>
            <a:r>
              <a:rPr lang="pl-PL" sz="2000" b="1" dirty="0" smtClean="0"/>
              <a:t> 1,37). Możemy </a:t>
            </a:r>
            <a:r>
              <a:rPr lang="pl-PL" sz="2000" b="1" dirty="0" smtClean="0"/>
              <a:t>więc ufać, że On może również dokonywać cudów w naszym życiu </a:t>
            </a:r>
            <a:r>
              <a:rPr lang="pl-PL" sz="2000" b="1" dirty="0" err="1" smtClean="0"/>
              <a:t>(</a:t>
            </a:r>
            <a:r>
              <a:rPr lang="pl-PL" sz="2000" b="1" dirty="0" err="1" smtClean="0"/>
              <a:t>P</a:t>
            </a:r>
            <a:r>
              <a:rPr lang="pl-PL" sz="2000" b="1" dirty="0" smtClean="0"/>
              <a:t>s 107,8</a:t>
            </a:r>
            <a:r>
              <a:rPr lang="pl-PL" sz="2000" b="1" dirty="0" smtClean="0"/>
              <a:t>).</a:t>
            </a:r>
            <a:endParaRPr lang="en" sz="2000" b="1" dirty="0"/>
          </a:p>
        </p:txBody>
      </p:sp>
    </p:spTree>
    <p:extLst>
      <p:ext uri="{BB962C8B-B14F-4D97-AF65-F5344CB8AC3E}">
        <p14:creationId xmlns="" xmlns:p14="http://schemas.microsoft.com/office/powerpoint/2010/main" val="2451376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97A87FA-955C-C6BD-19DA-E2570729E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3204D56-6CBE-FF8F-2258-E1939E6BE6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81724" y="1973359"/>
            <a:ext cx="6350805" cy="4795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2C00827E-BC99-8061-2A79-1C9CD6C30B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71039" y="639011"/>
            <a:ext cx="949974" cy="2128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7F67824F-84D0-05EB-DFD3-131616173D33}"/>
              </a:ext>
            </a:extLst>
          </p:cNvPr>
          <p:cNvSpPr txBox="1"/>
          <p:nvPr/>
        </p:nvSpPr>
        <p:spPr>
          <a:xfrm>
            <a:off x="5146027" y="2286832"/>
            <a:ext cx="7045973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4800" b="1" dirty="0" smtClean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PAMIĘTANIE                            I ZAPOMINANIE</a:t>
            </a:r>
            <a:r>
              <a:rPr lang="pl-PL" sz="4800" b="1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/>
            </a:r>
            <a:br>
              <a:rPr lang="pl-PL" sz="4800" b="1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pl-PL" sz="4800" b="1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(JOZUE 4)</a:t>
            </a:r>
            <a:endParaRPr lang="es-ES" sz="4000" b="1" dirty="0">
              <a:ln w="0"/>
              <a:gradFill>
                <a:gsLst>
                  <a:gs pos="0">
                    <a:srgbClr val="A47E64"/>
                  </a:gs>
                  <a:gs pos="50000">
                    <a:srgbClr val="D1BDB0"/>
                  </a:gs>
                  <a:gs pos="100000">
                    <a:srgbClr val="C5BBCF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938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89F61B8-CB93-D056-BB29-A90CCDEF2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6E44BFA-A5F9-1E96-B1CD-A5E54C88A43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spc="300" dirty="0" smtClean="0">
                <a:ln w="12700" cmpd="sng">
                  <a:solidFill>
                    <a:srgbClr val="33CCCC"/>
                  </a:solidFill>
                  <a:prstDash val="solid"/>
                </a:ln>
                <a:gradFill>
                  <a:gsLst>
                    <a:gs pos="0">
                      <a:srgbClr val="33CCCC"/>
                    </a:gs>
                    <a:gs pos="4000">
                      <a:srgbClr val="33CCCC">
                        <a:lumMod val="60000"/>
                        <a:lumOff val="40000"/>
                      </a:srgbClr>
                    </a:gs>
                    <a:gs pos="87000">
                      <a:srgbClr val="33CCCC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ZNAKI</a:t>
            </a:r>
            <a:r>
              <a:rPr lang="es-ES" sz="4400" b="1" spc="300" dirty="0" smtClean="0">
                <a:ln w="12700" cmpd="sng">
                  <a:solidFill>
                    <a:srgbClr val="33CCCC"/>
                  </a:solidFill>
                  <a:prstDash val="solid"/>
                </a:ln>
                <a:gradFill>
                  <a:gsLst>
                    <a:gs pos="0">
                      <a:srgbClr val="33CCCC"/>
                    </a:gs>
                    <a:gs pos="4000">
                      <a:srgbClr val="33CCCC">
                        <a:lumMod val="60000"/>
                        <a:lumOff val="40000"/>
                      </a:srgbClr>
                    </a:gs>
                    <a:gs pos="87000">
                      <a:srgbClr val="33CCCC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400" b="1" spc="300" dirty="0">
                <a:ln w="12700" cmpd="sng">
                  <a:solidFill>
                    <a:srgbClr val="33CCCC"/>
                  </a:solidFill>
                  <a:prstDash val="solid"/>
                </a:ln>
                <a:gradFill>
                  <a:gsLst>
                    <a:gs pos="0">
                      <a:srgbClr val="33CCCC"/>
                    </a:gs>
                    <a:gs pos="4000">
                      <a:srgbClr val="33CCCC">
                        <a:lumMod val="60000"/>
                        <a:lumOff val="40000"/>
                      </a:srgbClr>
                    </a:gs>
                    <a:gs pos="87000">
                      <a:srgbClr val="33CCCC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pl-PL" sz="4400" b="1" spc="300" dirty="0" smtClean="0">
                <a:ln w="12700" cmpd="sng">
                  <a:solidFill>
                    <a:srgbClr val="33CCCC"/>
                  </a:solidFill>
                  <a:prstDash val="solid"/>
                </a:ln>
                <a:gradFill>
                  <a:gsLst>
                    <a:gs pos="0">
                      <a:srgbClr val="33CCCC"/>
                    </a:gs>
                    <a:gs pos="4000">
                      <a:srgbClr val="33CCCC">
                        <a:lumMod val="60000"/>
                        <a:lumOff val="40000"/>
                      </a:srgbClr>
                    </a:gs>
                    <a:gs pos="87000">
                      <a:srgbClr val="33CCCC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4400" b="1" spc="300" dirty="0" smtClean="0">
                <a:ln w="12700" cmpd="sng">
                  <a:solidFill>
                    <a:srgbClr val="33CCCC"/>
                  </a:solidFill>
                  <a:prstDash val="solid"/>
                </a:ln>
                <a:gradFill>
                  <a:gsLst>
                    <a:gs pos="0">
                      <a:srgbClr val="33CCCC"/>
                    </a:gs>
                    <a:gs pos="4000">
                      <a:srgbClr val="33CCCC">
                        <a:lumMod val="60000"/>
                        <a:lumOff val="40000"/>
                      </a:srgbClr>
                    </a:gs>
                    <a:gs pos="87000">
                      <a:srgbClr val="33CCCC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PAMIĘ</a:t>
            </a:r>
            <a:r>
              <a:rPr lang="pl-PL" sz="4400" b="1" spc="300" dirty="0" smtClean="0">
                <a:ln w="12700" cmpd="sng">
                  <a:solidFill>
                    <a:srgbClr val="33CCCC"/>
                  </a:solidFill>
                  <a:prstDash val="solid"/>
                </a:ln>
                <a:gradFill>
                  <a:gsLst>
                    <a:gs pos="0">
                      <a:srgbClr val="33CCCC"/>
                    </a:gs>
                    <a:gs pos="4000">
                      <a:srgbClr val="33CCCC">
                        <a:lumMod val="60000"/>
                        <a:lumOff val="40000"/>
                      </a:srgbClr>
                    </a:gs>
                    <a:gs pos="87000">
                      <a:srgbClr val="33CCCC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TANIA</a:t>
            </a:r>
            <a:endParaRPr lang="es-ES" sz="4400" b="1" spc="300" dirty="0">
              <a:ln w="12700" cmpd="sng">
                <a:solidFill>
                  <a:srgbClr val="33CCCC"/>
                </a:solidFill>
                <a:prstDash val="solid"/>
              </a:ln>
              <a:gradFill>
                <a:gsLst>
                  <a:gs pos="0">
                    <a:srgbClr val="33CCCC"/>
                  </a:gs>
                  <a:gs pos="4000">
                    <a:srgbClr val="33CCCC">
                      <a:lumMod val="60000"/>
                      <a:lumOff val="40000"/>
                    </a:srgbClr>
                  </a:gs>
                  <a:gs pos="87000">
                    <a:srgbClr val="33CCCC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45A30FC-2FE4-190D-F756-1049BC89C6E2}"/>
              </a:ext>
            </a:extLst>
          </p:cNvPr>
          <p:cNvSpPr txBox="1"/>
          <p:nvPr/>
        </p:nvSpPr>
        <p:spPr>
          <a:xfrm>
            <a:off x="976311" y="583760"/>
            <a:ext cx="10239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FFFF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„Aby </a:t>
            </a:r>
            <a:r>
              <a:rPr lang="pl-PL" b="1" dirty="0">
                <a:solidFill>
                  <a:srgbClr val="FFFF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było znakiem pośród was, gdy wasze dzieci w przyszłości pytać się będą</a:t>
            </a:r>
            <a:r>
              <a:rPr lang="pl-PL" b="1" dirty="0" smtClean="0">
                <a:solidFill>
                  <a:srgbClr val="FFFF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      </a:t>
            </a:r>
            <a:r>
              <a:rPr lang="pl-PL" b="1" dirty="0">
                <a:solidFill>
                  <a:srgbClr val="FFFF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 znaczą dla was te kamienie</a:t>
            </a:r>
            <a:r>
              <a:rPr lang="pl-PL" b="1" dirty="0" smtClean="0">
                <a:solidFill>
                  <a:srgbClr val="FFFF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 Odpowiecie im</a:t>
            </a:r>
            <a:r>
              <a:rPr lang="es-ES" b="1" dirty="0" smtClean="0">
                <a:solidFill>
                  <a:srgbClr val="FFFF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…” </a:t>
            </a:r>
            <a:r>
              <a:rPr lang="es-ES" sz="1400" b="1" dirty="0">
                <a:solidFill>
                  <a:srgbClr val="FFFF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</a:t>
            </a:r>
            <a:r>
              <a:rPr lang="pl-PL" sz="1400" b="1" dirty="0" err="1">
                <a:solidFill>
                  <a:srgbClr val="FFFF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ozue</a:t>
            </a:r>
            <a:r>
              <a:rPr lang="pl-PL" sz="1400" b="1" dirty="0">
                <a:solidFill>
                  <a:srgbClr val="FFFF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 smtClean="0">
                <a:solidFill>
                  <a:srgbClr val="FFFF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pl-PL" sz="1400" b="1" dirty="0" smtClean="0">
                <a:solidFill>
                  <a:srgbClr val="FFFF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 smtClean="0">
                <a:solidFill>
                  <a:srgbClr val="FFFF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6-7a</a:t>
            </a:r>
            <a:r>
              <a:rPr lang="es-ES" sz="1400" b="1" dirty="0">
                <a:solidFill>
                  <a:srgbClr val="FFFF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05704F5E-C7F1-E1E5-FC3C-68853C69F0C6}"/>
              </a:ext>
            </a:extLst>
          </p:cNvPr>
          <p:cNvSpPr txBox="1"/>
          <p:nvPr/>
        </p:nvSpPr>
        <p:spPr>
          <a:xfrm>
            <a:off x="171450" y="1395270"/>
            <a:ext cx="687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srgbClr val="000000"/>
                </a:solidFill>
              </a:rPr>
              <a:t>W Biblii znak może mieć różne znaczenia:</a:t>
            </a:r>
            <a:endParaRPr lang="es-ES" sz="2000" b="1" dirty="0">
              <a:solidFill>
                <a:srgbClr val="000000"/>
              </a:solidFill>
            </a:endParaRPr>
          </a:p>
        </p:txBody>
      </p:sp>
      <p:grpSp>
        <p:nvGrpSpPr>
          <p:cNvPr id="2" name="Grupo 24">
            <a:extLst>
              <a:ext uri="{FF2B5EF4-FFF2-40B4-BE49-F238E27FC236}">
                <a16:creationId xmlns:a16="http://schemas.microsoft.com/office/drawing/2014/main" xmlns="" id="{50DFF90F-28DE-F238-90B7-0104F9FABA30}"/>
              </a:ext>
            </a:extLst>
          </p:cNvPr>
          <p:cNvGrpSpPr/>
          <p:nvPr/>
        </p:nvGrpSpPr>
        <p:grpSpPr>
          <a:xfrm>
            <a:off x="92990" y="1868782"/>
            <a:ext cx="2442012" cy="1374889"/>
            <a:chOff x="84212" y="1861033"/>
            <a:chExt cx="2442012" cy="1374889"/>
          </a:xfrm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xmlns="" id="{02EB1938-2CF1-1102-06CB-BC2EA37432B5}"/>
                </a:ext>
              </a:extLst>
            </p:cNvPr>
            <p:cNvSpPr/>
            <p:nvPr/>
          </p:nvSpPr>
          <p:spPr>
            <a:xfrm>
              <a:off x="754300" y="1866859"/>
              <a:ext cx="1771924" cy="1369063"/>
            </a:xfrm>
            <a:custGeom>
              <a:avLst/>
              <a:gdLst>
                <a:gd name="connsiteX0" fmla="*/ 0 w 1848157"/>
                <a:gd name="connsiteY0" fmla="*/ 0 h 1161427"/>
                <a:gd name="connsiteX1" fmla="*/ 1848157 w 1848157"/>
                <a:gd name="connsiteY1" fmla="*/ 0 h 1161427"/>
                <a:gd name="connsiteX2" fmla="*/ 1848157 w 1848157"/>
                <a:gd name="connsiteY2" fmla="*/ 1161427 h 1161427"/>
                <a:gd name="connsiteX3" fmla="*/ 0 w 1848157"/>
                <a:gd name="connsiteY3" fmla="*/ 1161427 h 1161427"/>
                <a:gd name="connsiteX4" fmla="*/ 0 w 1848157"/>
                <a:gd name="connsiteY4" fmla="*/ 0 h 116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8157" h="1161427">
                  <a:moveTo>
                    <a:pt x="0" y="0"/>
                  </a:moveTo>
                  <a:lnTo>
                    <a:pt x="1848157" y="0"/>
                  </a:lnTo>
                  <a:lnTo>
                    <a:pt x="1848157" y="1161427"/>
                  </a:lnTo>
                  <a:lnTo>
                    <a:pt x="0" y="11614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9681" tIns="76200" rIns="76200" bIns="762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Cudowne wydarzenie (1 </a:t>
              </a:r>
              <a:r>
                <a:rPr lang="pl-PL" b="1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Krl</a:t>
              </a:r>
              <a:r>
                <a:rPr lang="pl-PL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 </a:t>
              </a:r>
              <a:r>
                <a:rPr lang="pl-PL" b="1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13,3</a:t>
              </a:r>
              <a:r>
                <a:rPr lang="pl-PL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)</a:t>
              </a:r>
              <a:endParaRPr lang="es-ES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xmlns="" id="{BF915D9F-B31D-F85D-731C-A607BA578C20}"/>
                </a:ext>
              </a:extLst>
            </p:cNvPr>
            <p:cNvSpPr/>
            <p:nvPr/>
          </p:nvSpPr>
          <p:spPr>
            <a:xfrm>
              <a:off x="84212" y="1861033"/>
              <a:ext cx="1022075" cy="1362067"/>
            </a:xfrm>
            <a:prstGeom prst="rect">
              <a:avLst/>
            </a:prstGeom>
            <a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9" name="Grupo 23">
            <a:extLst>
              <a:ext uri="{FF2B5EF4-FFF2-40B4-BE49-F238E27FC236}">
                <a16:creationId xmlns:a16="http://schemas.microsoft.com/office/drawing/2014/main" xmlns="" id="{5FD581DE-9BC7-0C8A-B145-17CD02B0855B}"/>
              </a:ext>
            </a:extLst>
          </p:cNvPr>
          <p:cNvGrpSpPr/>
          <p:nvPr/>
        </p:nvGrpSpPr>
        <p:grpSpPr>
          <a:xfrm>
            <a:off x="2579606" y="1869390"/>
            <a:ext cx="2366028" cy="1369584"/>
            <a:chOff x="2517614" y="1861641"/>
            <a:chExt cx="2366028" cy="1369584"/>
          </a:xfrm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xmlns="" id="{0D1D8166-B2BC-FCF9-0B7F-58A262100318}"/>
                </a:ext>
              </a:extLst>
            </p:cNvPr>
            <p:cNvSpPr/>
            <p:nvPr/>
          </p:nvSpPr>
          <p:spPr>
            <a:xfrm>
              <a:off x="3189053" y="1866859"/>
              <a:ext cx="1694589" cy="1364366"/>
            </a:xfrm>
            <a:custGeom>
              <a:avLst/>
              <a:gdLst>
                <a:gd name="connsiteX0" fmla="*/ 0 w 1844395"/>
                <a:gd name="connsiteY0" fmla="*/ 0 h 1157443"/>
                <a:gd name="connsiteX1" fmla="*/ 1844395 w 1844395"/>
                <a:gd name="connsiteY1" fmla="*/ 0 h 1157443"/>
                <a:gd name="connsiteX2" fmla="*/ 1844395 w 1844395"/>
                <a:gd name="connsiteY2" fmla="*/ 1157443 h 1157443"/>
                <a:gd name="connsiteX3" fmla="*/ 0 w 1844395"/>
                <a:gd name="connsiteY3" fmla="*/ 1157443 h 1157443"/>
                <a:gd name="connsiteX4" fmla="*/ 0 w 1844395"/>
                <a:gd name="connsiteY4" fmla="*/ 0 h 1157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4395" h="1157443">
                  <a:moveTo>
                    <a:pt x="0" y="0"/>
                  </a:moveTo>
                  <a:lnTo>
                    <a:pt x="1844395" y="0"/>
                  </a:lnTo>
                  <a:lnTo>
                    <a:pt x="1844395" y="1157443"/>
                  </a:lnTo>
                  <a:lnTo>
                    <a:pt x="0" y="1157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9404" tIns="76200" rIns="76200" bIns="762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Symbol czegoś</a:t>
              </a:r>
              <a:br>
                <a:rPr lang="pl-PL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</a:br>
              <a:r>
                <a:rPr lang="pl-PL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(Rdz </a:t>
              </a:r>
              <a:r>
                <a:rPr lang="pl-PL" b="1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9,13</a:t>
              </a:r>
              <a:r>
                <a:rPr lang="pl-PL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)</a:t>
              </a:r>
              <a:endParaRPr lang="es-ES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xmlns="" id="{F1302451-25C8-601A-78B5-6C9B19B361E5}"/>
                </a:ext>
              </a:extLst>
            </p:cNvPr>
            <p:cNvSpPr/>
            <p:nvPr/>
          </p:nvSpPr>
          <p:spPr>
            <a:xfrm>
              <a:off x="2517614" y="1861641"/>
              <a:ext cx="1020786" cy="1360344"/>
            </a:xfrm>
            <a:prstGeom prst="rect">
              <a:avLst/>
            </a:prstGeom>
            <a:blipFill rotWithShape="1">
              <a:blip r:embed="rId4" cstate="print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 t="-7000" b="-7000"/>
              </a:stretch>
            </a:blip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dirty="0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21" name="Grupo 22">
            <a:extLst>
              <a:ext uri="{FF2B5EF4-FFF2-40B4-BE49-F238E27FC236}">
                <a16:creationId xmlns:a16="http://schemas.microsoft.com/office/drawing/2014/main" xmlns="" id="{CD2A3CBD-2410-EC68-70A9-7B1A16D8E02F}"/>
              </a:ext>
            </a:extLst>
          </p:cNvPr>
          <p:cNvGrpSpPr/>
          <p:nvPr/>
        </p:nvGrpSpPr>
        <p:grpSpPr>
          <a:xfrm>
            <a:off x="5003971" y="1865266"/>
            <a:ext cx="2351134" cy="1352800"/>
            <a:chOff x="4949727" y="1865266"/>
            <a:chExt cx="2351134" cy="1352800"/>
          </a:xfrm>
        </p:grpSpPr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xmlns="" id="{CB60D68B-6838-1997-9807-6F2437053877}"/>
                </a:ext>
              </a:extLst>
            </p:cNvPr>
            <p:cNvSpPr/>
            <p:nvPr/>
          </p:nvSpPr>
          <p:spPr>
            <a:xfrm>
              <a:off x="5620350" y="1866859"/>
              <a:ext cx="1680511" cy="1351207"/>
            </a:xfrm>
            <a:custGeom>
              <a:avLst/>
              <a:gdLst>
                <a:gd name="connsiteX0" fmla="*/ 0 w 1829073"/>
                <a:gd name="connsiteY0" fmla="*/ 0 h 1146279"/>
                <a:gd name="connsiteX1" fmla="*/ 1829073 w 1829073"/>
                <a:gd name="connsiteY1" fmla="*/ 0 h 1146279"/>
                <a:gd name="connsiteX2" fmla="*/ 1829073 w 1829073"/>
                <a:gd name="connsiteY2" fmla="*/ 1146279 h 1146279"/>
                <a:gd name="connsiteX3" fmla="*/ 0 w 1829073"/>
                <a:gd name="connsiteY3" fmla="*/ 1146279 h 1146279"/>
                <a:gd name="connsiteX4" fmla="*/ 0 w 1829073"/>
                <a:gd name="connsiteY4" fmla="*/ 0 h 114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9073" h="1146279">
                  <a:moveTo>
                    <a:pt x="0" y="0"/>
                  </a:moveTo>
                  <a:lnTo>
                    <a:pt x="1829073" y="0"/>
                  </a:lnTo>
                  <a:lnTo>
                    <a:pt x="1829073" y="1146279"/>
                  </a:lnTo>
                  <a:lnTo>
                    <a:pt x="0" y="1146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Znak </a:t>
              </a:r>
              <a:r>
                <a:rPr lang="es-ES" b="1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ostrzega</a:t>
              </a:r>
              <a:r>
                <a:rPr lang="pl-PL" b="1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-</a:t>
              </a:r>
              <a:r>
                <a:rPr lang="es-ES" b="1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wczy </a:t>
              </a:r>
              <a:r>
                <a:rPr lang="pl-PL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/>
              </a:r>
              <a:br>
                <a:rPr lang="pl-PL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</a:br>
              <a:r>
                <a:rPr lang="es-ES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(Wj 12,13)</a:t>
              </a:r>
              <a:endParaRPr lang="es-ES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xmlns="" id="{B7E29DFF-B7A1-069B-AC30-85D6A5284602}"/>
                </a:ext>
              </a:extLst>
            </p:cNvPr>
            <p:cNvSpPr/>
            <p:nvPr/>
          </p:nvSpPr>
          <p:spPr>
            <a:xfrm>
              <a:off x="4949727" y="1865266"/>
              <a:ext cx="1013067" cy="1350057"/>
            </a:xfrm>
            <a:prstGeom prst="rect">
              <a:avLst/>
            </a:prstGeom>
            <a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xmlns="" id="{6605A4DA-0CD4-3F1A-2884-5082D14C1FBA}"/>
              </a:ext>
            </a:extLst>
          </p:cNvPr>
          <p:cNvGrpSpPr/>
          <p:nvPr/>
        </p:nvGrpSpPr>
        <p:grpSpPr>
          <a:xfrm>
            <a:off x="7405118" y="1873016"/>
            <a:ext cx="2342743" cy="1350057"/>
            <a:chOff x="7374121" y="1865266"/>
            <a:chExt cx="2342743" cy="1350057"/>
          </a:xfrm>
        </p:grpSpPr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xmlns="" id="{4516A642-64F6-5E3A-F96E-69E710E3973A}"/>
                </a:ext>
              </a:extLst>
            </p:cNvPr>
            <p:cNvSpPr/>
            <p:nvPr/>
          </p:nvSpPr>
          <p:spPr>
            <a:xfrm>
              <a:off x="8037569" y="1866859"/>
              <a:ext cx="1679295" cy="1348464"/>
            </a:xfrm>
            <a:custGeom>
              <a:avLst/>
              <a:gdLst>
                <a:gd name="connsiteX0" fmla="*/ 0 w 1827749"/>
                <a:gd name="connsiteY0" fmla="*/ 0 h 1143952"/>
                <a:gd name="connsiteX1" fmla="*/ 1827749 w 1827749"/>
                <a:gd name="connsiteY1" fmla="*/ 0 h 1143952"/>
                <a:gd name="connsiteX2" fmla="*/ 1827749 w 1827749"/>
                <a:gd name="connsiteY2" fmla="*/ 1143952 h 1143952"/>
                <a:gd name="connsiteX3" fmla="*/ 0 w 1827749"/>
                <a:gd name="connsiteY3" fmla="*/ 1143952 h 1143952"/>
                <a:gd name="connsiteX4" fmla="*/ 0 w 1827749"/>
                <a:gd name="connsiteY4" fmla="*/ 0 h 1143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7749" h="1143952">
                  <a:moveTo>
                    <a:pt x="0" y="0"/>
                  </a:moveTo>
                  <a:lnTo>
                    <a:pt x="1827749" y="0"/>
                  </a:lnTo>
                  <a:lnTo>
                    <a:pt x="1827749" y="1143952"/>
                  </a:lnTo>
                  <a:lnTo>
                    <a:pt x="0" y="11439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Znak </a:t>
              </a:r>
              <a:r>
                <a:rPr lang="es-ES" b="1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rozpozna</a:t>
              </a:r>
              <a:r>
                <a:rPr lang="pl-PL" b="1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-</a:t>
              </a:r>
              <a:r>
                <a:rPr lang="es-ES" b="1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wczy </a:t>
              </a:r>
              <a:r>
                <a:rPr lang="pl-PL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/>
              </a:r>
              <a:br>
                <a:rPr lang="pl-PL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</a:br>
              <a:r>
                <a:rPr lang="es-ES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(Ez 20,20)</a:t>
              </a:r>
              <a:endParaRPr lang="es-ES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xmlns="" id="{F9AD51C1-7962-05EF-2426-5684ACBF3899}"/>
                </a:ext>
              </a:extLst>
            </p:cNvPr>
            <p:cNvSpPr/>
            <p:nvPr/>
          </p:nvSpPr>
          <p:spPr>
            <a:xfrm>
              <a:off x="7374121" y="1865266"/>
              <a:ext cx="1013067" cy="1350057"/>
            </a:xfrm>
            <a:prstGeom prst="rect">
              <a:avLst/>
            </a:prstGeom>
            <a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23" name="Grupo 20">
            <a:extLst>
              <a:ext uri="{FF2B5EF4-FFF2-40B4-BE49-F238E27FC236}">
                <a16:creationId xmlns:a16="http://schemas.microsoft.com/office/drawing/2014/main" xmlns="" id="{B8FA4016-2674-40E6-1C9E-DC334F757A81}"/>
              </a:ext>
            </a:extLst>
          </p:cNvPr>
          <p:cNvGrpSpPr/>
          <p:nvPr/>
        </p:nvGrpSpPr>
        <p:grpSpPr>
          <a:xfrm>
            <a:off x="9798514" y="1865266"/>
            <a:ext cx="2333175" cy="1365960"/>
            <a:chOff x="9798514" y="1865266"/>
            <a:chExt cx="2333175" cy="1365960"/>
          </a:xfrm>
        </p:grpSpPr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xmlns="" id="{58255379-E3FF-FF42-E8EB-EDC65DCF0C98}"/>
                </a:ext>
              </a:extLst>
            </p:cNvPr>
            <p:cNvSpPr/>
            <p:nvPr/>
          </p:nvSpPr>
          <p:spPr>
            <a:xfrm>
              <a:off x="10453572" y="1866860"/>
              <a:ext cx="1678117" cy="1364366"/>
            </a:xfrm>
            <a:custGeom>
              <a:avLst/>
              <a:gdLst>
                <a:gd name="connsiteX0" fmla="*/ 0 w 1826467"/>
                <a:gd name="connsiteY0" fmla="*/ 0 h 1218157"/>
                <a:gd name="connsiteX1" fmla="*/ 1826467 w 1826467"/>
                <a:gd name="connsiteY1" fmla="*/ 0 h 1218157"/>
                <a:gd name="connsiteX2" fmla="*/ 1826467 w 1826467"/>
                <a:gd name="connsiteY2" fmla="*/ 1218157 h 1218157"/>
                <a:gd name="connsiteX3" fmla="*/ 0 w 1826467"/>
                <a:gd name="connsiteY3" fmla="*/ 1218157 h 1218157"/>
                <a:gd name="connsiteX4" fmla="*/ 0 w 1826467"/>
                <a:gd name="connsiteY4" fmla="*/ 0 h 121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6467" h="1218157">
                  <a:moveTo>
                    <a:pt x="0" y="0"/>
                  </a:moveTo>
                  <a:lnTo>
                    <a:pt x="1826467" y="0"/>
                  </a:lnTo>
                  <a:lnTo>
                    <a:pt x="1826467" y="1218157"/>
                  </a:lnTo>
                  <a:lnTo>
                    <a:pt x="0" y="1218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0C1"/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Pomnik (</a:t>
              </a:r>
              <a:r>
                <a:rPr lang="es-ES" b="1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Rdz</a:t>
              </a:r>
              <a:r>
                <a:rPr lang="pl-PL" b="1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 </a:t>
              </a:r>
              <a:r>
                <a:rPr lang="es-ES" b="1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28</a:t>
              </a:r>
              <a:r>
                <a:rPr lang="pl-PL" b="1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,</a:t>
              </a:r>
              <a:r>
                <a:rPr lang="es-ES" b="1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18</a:t>
              </a:r>
              <a:r>
                <a:rPr lang="es-ES" b="1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)</a:t>
              </a:r>
              <a:endParaRPr lang="es-ES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xmlns="" id="{A83EEF63-BC30-2CA5-DE0E-FE773D30DAEB}"/>
                </a:ext>
              </a:extLst>
            </p:cNvPr>
            <p:cNvSpPr/>
            <p:nvPr/>
          </p:nvSpPr>
          <p:spPr>
            <a:xfrm>
              <a:off x="9798514" y="1865266"/>
              <a:ext cx="1013067" cy="1350057"/>
            </a:xfrm>
            <a:prstGeom prst="rect">
              <a:avLst/>
            </a:prstGeom>
            <a:blipFill rotWithShape="1">
              <a:blip r:embed="rId8" cstate="print">
                <a:extLst>
                  <a:ext uri="{BEBA8EAE-BF5A-486C-A8C5-ECC9F3942E4B}">
                    <a14:imgProps xmlns:a14="http://schemas.microsoft.com/office/drawing/2010/main" xmlns="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C89800"/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0BA2DA80-26A1-D87D-AF1A-236BE048D0FC}"/>
              </a:ext>
            </a:extLst>
          </p:cNvPr>
          <p:cNvSpPr txBox="1"/>
          <p:nvPr/>
        </p:nvSpPr>
        <p:spPr>
          <a:xfrm>
            <a:off x="133350" y="3412391"/>
            <a:ext cx="6896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srgbClr val="000000"/>
                </a:solidFill>
              </a:rPr>
              <a:t>12 kamieni pobranych z Jordanu, które </a:t>
            </a:r>
            <a:r>
              <a:rPr lang="pl-PL" sz="2000" b="1" dirty="0" err="1">
                <a:solidFill>
                  <a:srgbClr val="000000"/>
                </a:solidFill>
              </a:rPr>
              <a:t>Jozue</a:t>
            </a:r>
            <a:r>
              <a:rPr lang="pl-PL" sz="2000" b="1" dirty="0">
                <a:solidFill>
                  <a:srgbClr val="000000"/>
                </a:solidFill>
              </a:rPr>
              <a:t> ustawił jako znak, należy do tej drugiej kategorii: pomnik.</a:t>
            </a:r>
            <a:endParaRPr lang="es-ES" sz="2000" b="1" dirty="0">
              <a:solidFill>
                <a:srgbClr val="0000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83E4246-8532-C88A-6FC8-F4885DF702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073938" y="3469422"/>
            <a:ext cx="5035474" cy="32099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85CEAC1-AD89-F10C-1F28-A1FFCE497BF2}"/>
              </a:ext>
            </a:extLst>
          </p:cNvPr>
          <p:cNvSpPr txBox="1"/>
          <p:nvPr/>
        </p:nvSpPr>
        <p:spPr>
          <a:xfrm>
            <a:off x="152400" y="4988816"/>
            <a:ext cx="6896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srgbClr val="000000"/>
                </a:solidFill>
              </a:rPr>
              <a:t>Nowe pokolenia musiały wiedzieć, co uczynił Bóg. Ich wiara powinna opierać się na cudach Boga. Obowiązkiem rodziców jest przekazanie tej wiedzy swoim dzieciom (</a:t>
            </a:r>
            <a:r>
              <a:rPr lang="pl-PL" sz="2000" b="1" dirty="0" err="1">
                <a:solidFill>
                  <a:srgbClr val="000000"/>
                </a:solidFill>
              </a:rPr>
              <a:t>Pwt</a:t>
            </a:r>
            <a:r>
              <a:rPr lang="pl-PL" sz="2000" b="1" dirty="0">
                <a:solidFill>
                  <a:srgbClr val="000000"/>
                </a:solidFill>
              </a:rPr>
              <a:t> </a:t>
            </a:r>
            <a:r>
              <a:rPr lang="pl-PL" sz="2000" b="1" dirty="0" smtClean="0">
                <a:solidFill>
                  <a:srgbClr val="000000"/>
                </a:solidFill>
              </a:rPr>
              <a:t>4,9</a:t>
            </a:r>
            <a:r>
              <a:rPr lang="pl-PL" sz="2000" b="1" dirty="0">
                <a:solidFill>
                  <a:srgbClr val="000000"/>
                </a:solidFill>
              </a:rPr>
              <a:t>). </a:t>
            </a:r>
            <a:r>
              <a:rPr lang="pl-PL" sz="2000" b="1" dirty="0">
                <a:solidFill>
                  <a:srgbClr val="000000"/>
                </a:solidFill>
              </a:rPr>
              <a:t>Dzięki tej wiedzy każdy z nas powinien żyć zgodnie ze swoją wiarą.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0F53E23-62AC-9185-B623-A662D735B334}"/>
              </a:ext>
            </a:extLst>
          </p:cNvPr>
          <p:cNvSpPr txBox="1"/>
          <p:nvPr/>
        </p:nvSpPr>
        <p:spPr>
          <a:xfrm>
            <a:off x="152400" y="4174521"/>
            <a:ext cx="6877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srgbClr val="000000"/>
                </a:solidFill>
              </a:rPr>
              <a:t>Poza samym wspomnieniem, jaki cel miał Bóg, prosząc o wzniesienie tych kamieni (</a:t>
            </a:r>
            <a:r>
              <a:rPr lang="pl-PL" sz="2000" b="1" dirty="0" err="1">
                <a:solidFill>
                  <a:srgbClr val="000000"/>
                </a:solidFill>
              </a:rPr>
              <a:t>Joz</a:t>
            </a:r>
            <a:r>
              <a:rPr lang="pl-PL" sz="2000" b="1" dirty="0">
                <a:solidFill>
                  <a:srgbClr val="000000"/>
                </a:solidFill>
              </a:rPr>
              <a:t> </a:t>
            </a:r>
            <a:r>
              <a:rPr lang="pl-PL" sz="2000" b="1" dirty="0" smtClean="0">
                <a:solidFill>
                  <a:srgbClr val="000000"/>
                </a:solidFill>
              </a:rPr>
              <a:t>4,6-7</a:t>
            </a:r>
            <a:r>
              <a:rPr lang="pl-PL" sz="2000" b="1" dirty="0">
                <a:solidFill>
                  <a:srgbClr val="000000"/>
                </a:solidFill>
              </a:rPr>
              <a:t>)?</a:t>
            </a:r>
            <a:endParaRPr lang="es-E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83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5A1D611-BBA3-0BE5-9E26-898D6542D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C000A15-7C5F-B7D0-5E47-0A0F98F62E82}"/>
              </a:ext>
            </a:extLst>
          </p:cNvPr>
          <p:cNvSpPr txBox="1"/>
          <p:nvPr/>
        </p:nvSpPr>
        <p:spPr>
          <a:xfrm>
            <a:off x="0" y="-47625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spc="600" dirty="0">
                <a:ln w="6600">
                  <a:solidFill>
                    <a:srgbClr val="92D050"/>
                  </a:solidFill>
                  <a:prstDash val="solid"/>
                </a:ln>
                <a:solidFill>
                  <a:srgbClr val="FFFF66">
                    <a:lumMod val="75000"/>
                  </a:srgbClr>
                </a:solidFill>
                <a:effectLst>
                  <a:outerShdw dist="38100" dir="2700000" algn="tl" rotWithShape="0">
                    <a:srgbClr val="33CCCC"/>
                  </a:outerShdw>
                </a:effectLst>
              </a:rPr>
              <a:t>NIEBEZPIECZEŃSTWA </a:t>
            </a:r>
            <a:r>
              <a:rPr lang="pl-PL" sz="2800" b="1" spc="600" dirty="0" smtClean="0">
                <a:ln w="6600">
                  <a:solidFill>
                    <a:srgbClr val="92D050"/>
                  </a:solidFill>
                  <a:prstDash val="solid"/>
                </a:ln>
                <a:solidFill>
                  <a:srgbClr val="FFFF66">
                    <a:lumMod val="75000"/>
                  </a:srgbClr>
                </a:solidFill>
                <a:effectLst>
                  <a:outerShdw dist="38100" dir="2700000" algn="tl" rotWithShape="0">
                    <a:srgbClr val="33CCCC"/>
                  </a:outerShdw>
                </a:effectLst>
              </a:rPr>
              <a:t>ZAPOMINANIA</a:t>
            </a:r>
            <a:endParaRPr lang="es-ES" sz="2800" b="1" spc="600" dirty="0">
              <a:ln w="6600">
                <a:solidFill>
                  <a:srgbClr val="92D050"/>
                </a:solidFill>
                <a:prstDash val="solid"/>
              </a:ln>
              <a:solidFill>
                <a:srgbClr val="FFFF66">
                  <a:lumMod val="75000"/>
                </a:srgbClr>
              </a:solidFill>
              <a:effectLst>
                <a:outerShdw dist="38100" dir="2700000" algn="tl" rotWithShape="0">
                  <a:srgbClr val="33CCCC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57D169C-540D-8A13-509E-F433C4CF0EAA}"/>
              </a:ext>
            </a:extLst>
          </p:cNvPr>
          <p:cNvSpPr txBox="1"/>
          <p:nvPr/>
        </p:nvSpPr>
        <p:spPr>
          <a:xfrm>
            <a:off x="485774" y="562272"/>
            <a:ext cx="11220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„Synowie </a:t>
            </a:r>
            <a:r>
              <a:rPr lang="pl-PL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izraelscy czynili tedy zło w oczach Pana i zapomnieli o </a:t>
            </a:r>
            <a:r>
              <a:rPr lang="pl-PL" b="1" dirty="0" smtClean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Panu,</a:t>
            </a:r>
          </a:p>
          <a:p>
            <a:pPr algn="ctr"/>
            <a:r>
              <a:rPr lang="pl-PL" b="1" dirty="0" smtClean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Bogu </a:t>
            </a:r>
            <a:r>
              <a:rPr lang="pl-PL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swoim, i służyli Baalom i </a:t>
            </a:r>
            <a:r>
              <a:rPr lang="pl-PL" b="1" dirty="0" err="1" smtClean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Aszerom</a:t>
            </a:r>
            <a:r>
              <a:rPr lang="es-ES" b="1" dirty="0" smtClean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Sędziów</a:t>
            </a:r>
            <a:r>
              <a:rPr lang="es-ES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 smtClean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pl-PL" sz="1400" b="1" dirty="0" smtClean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 smtClean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s-ES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29EBFAA3-4A3B-D9BE-B5E6-65BEC062B815}"/>
              </a:ext>
            </a:extLst>
          </p:cNvPr>
          <p:cNvSpPr txBox="1"/>
          <p:nvPr/>
        </p:nvSpPr>
        <p:spPr>
          <a:xfrm>
            <a:off x="257175" y="1381125"/>
            <a:ext cx="11934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srgbClr val="000000"/>
                </a:solidFill>
              </a:rPr>
              <a:t>Wznosząc dwanaście kamieni pamiątkowych w </a:t>
            </a:r>
            <a:r>
              <a:rPr lang="pl-PL" sz="2000" b="1" dirty="0" err="1">
                <a:solidFill>
                  <a:srgbClr val="000000"/>
                </a:solidFill>
              </a:rPr>
              <a:t>Gilgal</a:t>
            </a:r>
            <a:r>
              <a:rPr lang="pl-PL" sz="2000" b="1" dirty="0">
                <a:solidFill>
                  <a:srgbClr val="000000"/>
                </a:solidFill>
              </a:rPr>
              <a:t>, </a:t>
            </a:r>
            <a:r>
              <a:rPr lang="pl-PL" sz="2000" b="1" dirty="0" err="1">
                <a:solidFill>
                  <a:srgbClr val="000000"/>
                </a:solidFill>
              </a:rPr>
              <a:t>Jozue</a:t>
            </a:r>
            <a:r>
              <a:rPr lang="pl-PL" sz="2000" b="1" dirty="0">
                <a:solidFill>
                  <a:srgbClr val="000000"/>
                </a:solidFill>
              </a:rPr>
              <a:t> podkreślił dwie kwestie (</a:t>
            </a:r>
            <a:r>
              <a:rPr lang="pl-PL" sz="2000" b="1" dirty="0" err="1">
                <a:solidFill>
                  <a:srgbClr val="000000"/>
                </a:solidFill>
              </a:rPr>
              <a:t>Joz</a:t>
            </a:r>
            <a:r>
              <a:rPr lang="pl-PL" sz="2000" b="1" dirty="0">
                <a:solidFill>
                  <a:srgbClr val="000000"/>
                </a:solidFill>
              </a:rPr>
              <a:t> 4,23):</a:t>
            </a:r>
            <a:endParaRPr lang="es-ES" sz="2000" b="1" dirty="0">
              <a:solidFill>
                <a:srgbClr val="000000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6F814F0B-81C0-8DC1-00F2-206D9504F3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799726130"/>
              </p:ext>
            </p:extLst>
          </p:nvPr>
        </p:nvGraphicFramePr>
        <p:xfrm>
          <a:off x="257175" y="1798960"/>
          <a:ext cx="11758260" cy="241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EE958F7C-AF7F-E3CF-5155-7E4EDC6E332E}"/>
              </a:ext>
            </a:extLst>
          </p:cNvPr>
          <p:cNvSpPr txBox="1"/>
          <p:nvPr/>
        </p:nvSpPr>
        <p:spPr>
          <a:xfrm>
            <a:off x="2576513" y="4226510"/>
            <a:ext cx="6637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srgbClr val="000000"/>
                </a:solidFill>
              </a:rPr>
              <a:t>Nowe pokolenie było zagrożone popełnieniem tego samego błędu, co ich rodzice: zapomnieniem o cudownych czynach Boga. Niestety, zapomnieli i ponieśli tego konsekwencje (</a:t>
            </a:r>
            <a:r>
              <a:rPr lang="pl-PL" sz="2000" b="1" dirty="0" err="1">
                <a:solidFill>
                  <a:srgbClr val="000000"/>
                </a:solidFill>
              </a:rPr>
              <a:t>Sdz</a:t>
            </a:r>
            <a:r>
              <a:rPr lang="pl-PL" sz="2000" b="1" dirty="0">
                <a:solidFill>
                  <a:srgbClr val="000000"/>
                </a:solidFill>
              </a:rPr>
              <a:t> </a:t>
            </a:r>
            <a:r>
              <a:rPr lang="pl-PL" sz="2000" b="1" dirty="0" smtClean="0">
                <a:solidFill>
                  <a:srgbClr val="000000"/>
                </a:solidFill>
              </a:rPr>
              <a:t>3,7-8</a:t>
            </a:r>
            <a:r>
              <a:rPr lang="pl-PL" sz="2000" b="1" dirty="0">
                <a:solidFill>
                  <a:srgbClr val="000000"/>
                </a:solidFill>
              </a:rPr>
              <a:t>).</a:t>
            </a:r>
            <a:endParaRPr lang="es-ES" sz="2000" b="1" dirty="0">
              <a:solidFill>
                <a:srgbClr val="000000"/>
              </a:solidFill>
            </a:endParaRPr>
          </a:p>
        </p:txBody>
      </p:sp>
      <p:pic>
        <p:nvPicPr>
          <p:cNvPr id="8" name="Imagen 7" descr="Un grupo de hombres posando para una foto&#10;&#10;El contenido generado por IA puede ser incorrecto.">
            <a:extLst>
              <a:ext uri="{FF2B5EF4-FFF2-40B4-BE49-F238E27FC236}">
                <a16:creationId xmlns:a16="http://schemas.microsoft.com/office/drawing/2014/main" xmlns="" id="{2B6F04EC-309E-F609-E150-E60837AF63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6566" y="4478554"/>
            <a:ext cx="2328510" cy="2054078"/>
          </a:xfrm>
          <a:prstGeom prst="round2DiagRect">
            <a:avLst>
              <a:gd name="adj1" fmla="val 0"/>
              <a:gd name="adj2" fmla="val 14058"/>
            </a:avLst>
          </a:prstGeom>
          <a:ln w="38100" cap="sq">
            <a:gradFill flip="none" rotWithShape="1">
              <a:gsLst>
                <a:gs pos="0">
                  <a:srgbClr val="FFFF00"/>
                </a:gs>
                <a:gs pos="47000">
                  <a:srgbClr val="FFFF00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270000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par de personas de pie en la calle&#10;&#10;El contenido generado por IA puede ser incorrecto.">
            <a:extLst>
              <a:ext uri="{FF2B5EF4-FFF2-40B4-BE49-F238E27FC236}">
                <a16:creationId xmlns:a16="http://schemas.microsoft.com/office/drawing/2014/main" xmlns="" id="{5244E412-A237-0F7A-B904-8F5A6E1700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29875" y="4472208"/>
            <a:ext cx="1585560" cy="206042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gradFill flip="none" rotWithShape="1">
              <a:gsLst>
                <a:gs pos="0">
                  <a:srgbClr val="FFFF00"/>
                </a:gs>
                <a:gs pos="47000">
                  <a:srgbClr val="FFFF00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810000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40596663-F28C-81E2-BC99-544F48CA83B4}"/>
              </a:ext>
            </a:extLst>
          </p:cNvPr>
          <p:cNvSpPr txBox="1"/>
          <p:nvPr/>
        </p:nvSpPr>
        <p:spPr>
          <a:xfrm>
            <a:off x="2576513" y="5548914"/>
            <a:ext cx="7591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srgbClr val="000000"/>
                </a:solidFill>
              </a:rPr>
              <a:t>Jakże ważne jest zatem, abyśmy pamiętali, jak Bóg troszczył się o naszych przodków i jak wielokrotnie na własne oczy widzieliśmy Jego potężną rękę!</a:t>
            </a:r>
            <a:endParaRPr lang="es-ES" sz="2000" b="1" dirty="0">
              <a:solidFill>
                <a:srgbClr val="000000"/>
              </a:solidFill>
            </a:endParaRPr>
          </a:p>
        </p:txBody>
      </p:sp>
      <p:pic>
        <p:nvPicPr>
          <p:cNvPr id="13" name="Imagen 12" descr="Grupo de personas caminando en un parque&#10;&#10;El contenido generado por IA puede ser incorrecto.">
            <a:extLst>
              <a:ext uri="{FF2B5EF4-FFF2-40B4-BE49-F238E27FC236}">
                <a16:creationId xmlns:a16="http://schemas.microsoft.com/office/drawing/2014/main" xmlns="" id="{08D26641-E676-1A0C-7B94-492CF03AB4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8767761" y="4305300"/>
            <a:ext cx="1481136" cy="1201673"/>
          </a:xfrm>
          <a:prstGeom prst="ellipse">
            <a:avLst/>
          </a:prstGeom>
          <a:ln w="381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7689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1089</Words>
  <Application>Microsoft Office PowerPoint</Application>
  <PresentationFormat>Niestandardowy</PresentationFormat>
  <Paragraphs>65</Paragraphs>
  <Slides>12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12</vt:i4>
      </vt:variant>
    </vt:vector>
  </HeadingPairs>
  <TitlesOfParts>
    <vt:vector size="21" baseType="lpstr">
      <vt:lpstr>Arial</vt:lpstr>
      <vt:lpstr>Aptos</vt:lpstr>
      <vt:lpstr>Comic Sans MS</vt:lpstr>
      <vt:lpstr>Constantia</vt:lpstr>
      <vt:lpstr>Calibri</vt:lpstr>
      <vt:lpstr>Aptos Display</vt:lpstr>
      <vt:lpstr>Tema de Office</vt:lpstr>
      <vt:lpstr>2_Tema de Office</vt:lpstr>
      <vt:lpstr>1_Tema de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Wiesław Szwajcowski</cp:lastModifiedBy>
  <cp:revision>102</cp:revision>
  <dcterms:created xsi:type="dcterms:W3CDTF">2025-09-23T16:48:06Z</dcterms:created>
  <dcterms:modified xsi:type="dcterms:W3CDTF">2025-10-16T20:17:34Z</dcterms:modified>
</cp:coreProperties>
</file>