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74" r:id="rId4"/>
    <p:sldId id="277" r:id="rId5"/>
    <p:sldId id="257" r:id="rId6"/>
    <p:sldId id="258" r:id="rId7"/>
    <p:sldId id="259" r:id="rId8"/>
    <p:sldId id="260" r:id="rId9"/>
    <p:sldId id="270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#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Wierzyli w doktrynę Jezusa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Ci, którzy mieli dar, uzdrawiali chorych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Wszystko mieli wspólne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Dzielili się tym, co mieli, z potrzebującymi.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Organizowali publiczne spotkania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Spotykali się w domach, gdzie obchodzili Wieczerzę Pańską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Żyli w radości i prostocie serca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Wielbili Boga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F8DD51F6-DF87-4123-AE58-6A748425DC5C}" type="presOf" srcId="{088AA768-3988-4FE5-A467-5AD924F75B99}" destId="{8EF119AF-0E19-4A04-A7B6-9315C2CDF1BB}" srcOrd="0" destOrd="0" presId="urn:microsoft.com/office/officeart/2005/8/layout/vList3#2"/>
    <dgm:cxn modelId="{8AE09FD9-7A69-4D9A-BE62-C4260B4B6F82}" type="presOf" srcId="{8A6FD004-DDD0-4A34-A5E4-B8D617CFEB15}" destId="{812E446D-8663-47C2-BF6B-A0983D059049}" srcOrd="0" destOrd="0" presId="urn:microsoft.com/office/officeart/2005/8/layout/vList3#2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4BBDBAC0-A064-4F20-B9BA-5D2623925C48}" type="presOf" srcId="{93A148E9-B8AA-407B-B1F2-22A51E813557}" destId="{4E896A66-4610-42C5-8BC4-A177A6D9C65B}" srcOrd="0" destOrd="0" presId="urn:microsoft.com/office/officeart/2005/8/layout/vList3#2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64608C6B-7243-4CD0-91AB-434E386ACE5D}" type="presOf" srcId="{65413416-36FB-4EBF-A892-AB0B194B409A}" destId="{FC9F8CF2-3B20-4C2F-BDB2-BFDC4C9B239A}" srcOrd="0" destOrd="0" presId="urn:microsoft.com/office/officeart/2005/8/layout/vList3#2"/>
    <dgm:cxn modelId="{2426B196-53BA-41F9-9E6E-428C225FE878}" type="presOf" srcId="{4993E7D9-ADC1-4828-B208-EE6ACC549708}" destId="{89119926-C6C4-4EA9-880F-E3207FCFD84A}" srcOrd="0" destOrd="0" presId="urn:microsoft.com/office/officeart/2005/8/layout/vList3#2"/>
    <dgm:cxn modelId="{7405D0D1-2CCD-4A6C-BCC9-60FDF1B90561}" type="presOf" srcId="{141650AB-FF20-4BDD-969A-CFBDCEAF1BA6}" destId="{FC273BEF-115B-4D1F-847D-6649371DF806}" srcOrd="0" destOrd="0" presId="urn:microsoft.com/office/officeart/2005/8/layout/vList3#2"/>
    <dgm:cxn modelId="{AEC437F2-2BB4-4FCE-A6FD-6E5F2868452F}" type="presOf" srcId="{6A55718B-719A-4DCB-A9C6-5B21F0E125C2}" destId="{308687F3-EAA2-4ED6-B580-A75C6E326F1F}" srcOrd="0" destOrd="0" presId="urn:microsoft.com/office/officeart/2005/8/layout/vList3#2"/>
    <dgm:cxn modelId="{70F2CF5A-9DC0-4890-AE85-F31B5F978A25}" type="presOf" srcId="{F95CB98C-BF16-460D-969A-F34A202CA300}" destId="{E3358233-AB0B-499A-B985-326DDD53CC03}" srcOrd="0" destOrd="0" presId="urn:microsoft.com/office/officeart/2005/8/layout/vList3#2"/>
    <dgm:cxn modelId="{4675BE2B-C670-485D-A816-C639DD0BFD75}" type="presOf" srcId="{2D528160-BE34-47B7-80F9-866245272F21}" destId="{674355F8-F5A9-4CCC-80EA-6DD432903CF4}" srcOrd="0" destOrd="0" presId="urn:microsoft.com/office/officeart/2005/8/layout/vList3#2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C78A9C57-136B-4DE6-AEEB-DE943885EE8E}" type="presParOf" srcId="{812E446D-8663-47C2-BF6B-A0983D059049}" destId="{3FF5806F-FE3E-410C-8823-9AD392CB48D9}" srcOrd="0" destOrd="0" presId="urn:microsoft.com/office/officeart/2005/8/layout/vList3#2"/>
    <dgm:cxn modelId="{2475C4E3-93B1-40C9-BDB9-799EB7713D91}" type="presParOf" srcId="{3FF5806F-FE3E-410C-8823-9AD392CB48D9}" destId="{593C632F-6E4E-4DF9-875E-7FAFF6294EA5}" srcOrd="0" destOrd="0" presId="urn:microsoft.com/office/officeart/2005/8/layout/vList3#2"/>
    <dgm:cxn modelId="{48BD28DE-54E1-439F-8544-2F634C76953C}" type="presParOf" srcId="{3FF5806F-FE3E-410C-8823-9AD392CB48D9}" destId="{308687F3-EAA2-4ED6-B580-A75C6E326F1F}" srcOrd="1" destOrd="0" presId="urn:microsoft.com/office/officeart/2005/8/layout/vList3#2"/>
    <dgm:cxn modelId="{09C7442E-A79A-4DC8-AF7B-B2F2D005B90A}" type="presParOf" srcId="{812E446D-8663-47C2-BF6B-A0983D059049}" destId="{146623B5-77D2-4437-AA44-2981F69538AD}" srcOrd="1" destOrd="0" presId="urn:microsoft.com/office/officeart/2005/8/layout/vList3#2"/>
    <dgm:cxn modelId="{ABB5DA3D-79E4-44C4-9739-D39EE5E7ECBC}" type="presParOf" srcId="{812E446D-8663-47C2-BF6B-A0983D059049}" destId="{26FA3C60-BC5B-4D22-804C-DAE573AC0066}" srcOrd="2" destOrd="0" presId="urn:microsoft.com/office/officeart/2005/8/layout/vList3#2"/>
    <dgm:cxn modelId="{CA437A58-1FC5-4653-9505-C7C493E02AD8}" type="presParOf" srcId="{26FA3C60-BC5B-4D22-804C-DAE573AC0066}" destId="{B771A9FD-1A36-4F4E-B943-39A76BEC5DD4}" srcOrd="0" destOrd="0" presId="urn:microsoft.com/office/officeart/2005/8/layout/vList3#2"/>
    <dgm:cxn modelId="{EA4949CE-3B3D-4843-8373-22E209F0FC3F}" type="presParOf" srcId="{26FA3C60-BC5B-4D22-804C-DAE573AC0066}" destId="{8EF119AF-0E19-4A04-A7B6-9315C2CDF1BB}" srcOrd="1" destOrd="0" presId="urn:microsoft.com/office/officeart/2005/8/layout/vList3#2"/>
    <dgm:cxn modelId="{DC71FBEE-0A74-431D-ABED-F34D9FD532FB}" type="presParOf" srcId="{812E446D-8663-47C2-BF6B-A0983D059049}" destId="{C3B50C1E-5F5F-4FF8-AB15-F36318C3A70A}" srcOrd="3" destOrd="0" presId="urn:microsoft.com/office/officeart/2005/8/layout/vList3#2"/>
    <dgm:cxn modelId="{3AB464E7-D70F-4E35-8299-6ADA1291D44F}" type="presParOf" srcId="{812E446D-8663-47C2-BF6B-A0983D059049}" destId="{151CF5B0-A4DF-4FBD-99A3-B6F7C04D18FE}" srcOrd="4" destOrd="0" presId="urn:microsoft.com/office/officeart/2005/8/layout/vList3#2"/>
    <dgm:cxn modelId="{81A5576B-D9D2-42B1-9748-7FC0F87A46ED}" type="presParOf" srcId="{151CF5B0-A4DF-4FBD-99A3-B6F7C04D18FE}" destId="{B9DA2D1F-B724-43FA-9BD2-EB7F13A6627D}" srcOrd="0" destOrd="0" presId="urn:microsoft.com/office/officeart/2005/8/layout/vList3#2"/>
    <dgm:cxn modelId="{2A205F5C-EFB7-459A-9AB0-D08884AB03C2}" type="presParOf" srcId="{151CF5B0-A4DF-4FBD-99A3-B6F7C04D18FE}" destId="{674355F8-F5A9-4CCC-80EA-6DD432903CF4}" srcOrd="1" destOrd="0" presId="urn:microsoft.com/office/officeart/2005/8/layout/vList3#2"/>
    <dgm:cxn modelId="{88873DDA-D2B8-4E0A-B973-7E0941C7E27B}" type="presParOf" srcId="{812E446D-8663-47C2-BF6B-A0983D059049}" destId="{D48AD1C4-BA6E-4443-A547-860C39C86D62}" srcOrd="5" destOrd="0" presId="urn:microsoft.com/office/officeart/2005/8/layout/vList3#2"/>
    <dgm:cxn modelId="{92215E59-51E9-403F-9BC2-D34E64A12B51}" type="presParOf" srcId="{812E446D-8663-47C2-BF6B-A0983D059049}" destId="{CE9B2856-FD14-4FFD-8E97-460C6585173B}" srcOrd="6" destOrd="0" presId="urn:microsoft.com/office/officeart/2005/8/layout/vList3#2"/>
    <dgm:cxn modelId="{FCEA2E30-85F7-4EE5-8815-89553DB6FDAE}" type="presParOf" srcId="{CE9B2856-FD14-4FFD-8E97-460C6585173B}" destId="{36EA4B06-54A1-42F3-9F9F-6E6B3E2C1CAB}" srcOrd="0" destOrd="0" presId="urn:microsoft.com/office/officeart/2005/8/layout/vList3#2"/>
    <dgm:cxn modelId="{BA603E49-D510-44F6-815B-1E6B570BC06C}" type="presParOf" srcId="{CE9B2856-FD14-4FFD-8E97-460C6585173B}" destId="{E3358233-AB0B-499A-B985-326DDD53CC03}" srcOrd="1" destOrd="0" presId="urn:microsoft.com/office/officeart/2005/8/layout/vList3#2"/>
    <dgm:cxn modelId="{0055B604-F68E-4057-98EA-9ECD7EDA79AB}" type="presParOf" srcId="{812E446D-8663-47C2-BF6B-A0983D059049}" destId="{43C8B56E-6B07-42D6-8FF3-759EBE6428C6}" srcOrd="7" destOrd="0" presId="urn:microsoft.com/office/officeart/2005/8/layout/vList3#2"/>
    <dgm:cxn modelId="{3118E31B-C9B1-44E8-8F61-7A8BC6D3BABB}" type="presParOf" srcId="{812E446D-8663-47C2-BF6B-A0983D059049}" destId="{1ADFF835-C972-4E5F-9279-EFB35C807CC8}" srcOrd="8" destOrd="0" presId="urn:microsoft.com/office/officeart/2005/8/layout/vList3#2"/>
    <dgm:cxn modelId="{BD90E04E-EF37-4813-805D-172921CE3F69}" type="presParOf" srcId="{1ADFF835-C972-4E5F-9279-EFB35C807CC8}" destId="{8CC3E3EE-2716-4106-81EA-17A7E5630B27}" srcOrd="0" destOrd="0" presId="urn:microsoft.com/office/officeart/2005/8/layout/vList3#2"/>
    <dgm:cxn modelId="{EF429B67-CB2A-4528-8952-E5EAD6189419}" type="presParOf" srcId="{1ADFF835-C972-4E5F-9279-EFB35C807CC8}" destId="{FC9F8CF2-3B20-4C2F-BDB2-BFDC4C9B239A}" srcOrd="1" destOrd="0" presId="urn:microsoft.com/office/officeart/2005/8/layout/vList3#2"/>
    <dgm:cxn modelId="{4F6DA568-E0B7-4531-877C-C530D35F221B}" type="presParOf" srcId="{812E446D-8663-47C2-BF6B-A0983D059049}" destId="{4C36C3FE-A7B5-41D5-B208-797601BBEEB7}" srcOrd="9" destOrd="0" presId="urn:microsoft.com/office/officeart/2005/8/layout/vList3#2"/>
    <dgm:cxn modelId="{EBCB607D-629C-4C44-8D63-853DA80C1E0E}" type="presParOf" srcId="{812E446D-8663-47C2-BF6B-A0983D059049}" destId="{EECB047C-D43F-43A6-AFFD-E70AE3AC9ADB}" srcOrd="10" destOrd="0" presId="urn:microsoft.com/office/officeart/2005/8/layout/vList3#2"/>
    <dgm:cxn modelId="{DEB54139-ACC8-4B7E-A8D7-CFF114A4C9AB}" type="presParOf" srcId="{EECB047C-D43F-43A6-AFFD-E70AE3AC9ADB}" destId="{8B3316BC-2B74-4B7F-B9A7-E865537FF35F}" srcOrd="0" destOrd="0" presId="urn:microsoft.com/office/officeart/2005/8/layout/vList3#2"/>
    <dgm:cxn modelId="{63840C11-FB4E-4549-8E2D-41C2B17C4C01}" type="presParOf" srcId="{EECB047C-D43F-43A6-AFFD-E70AE3AC9ADB}" destId="{89119926-C6C4-4EA9-880F-E3207FCFD84A}" srcOrd="1" destOrd="0" presId="urn:microsoft.com/office/officeart/2005/8/layout/vList3#2"/>
    <dgm:cxn modelId="{803604CE-7382-4A2B-99AC-54DCE936713F}" type="presParOf" srcId="{812E446D-8663-47C2-BF6B-A0983D059049}" destId="{FED3F5C3-37EC-485A-B1DD-E81BE8B31259}" srcOrd="11" destOrd="0" presId="urn:microsoft.com/office/officeart/2005/8/layout/vList3#2"/>
    <dgm:cxn modelId="{97CD8629-DABF-439F-A247-6E12F7F6A99F}" type="presParOf" srcId="{812E446D-8663-47C2-BF6B-A0983D059049}" destId="{18AE61E7-E970-4DC3-8EFC-2F0E305FFB90}" srcOrd="12" destOrd="0" presId="urn:microsoft.com/office/officeart/2005/8/layout/vList3#2"/>
    <dgm:cxn modelId="{7E4E30D2-7CB0-4597-A895-FCA3E31ED665}" type="presParOf" srcId="{18AE61E7-E970-4DC3-8EFC-2F0E305FFB90}" destId="{D889E4A5-8C3E-4785-B1C9-3C540E8153A9}" srcOrd="0" destOrd="0" presId="urn:microsoft.com/office/officeart/2005/8/layout/vList3#2"/>
    <dgm:cxn modelId="{8D4EF54D-523B-459D-B4BA-B5CCFB709329}" type="presParOf" srcId="{18AE61E7-E970-4DC3-8EFC-2F0E305FFB90}" destId="{FC273BEF-115B-4D1F-847D-6649371DF806}" srcOrd="1" destOrd="0" presId="urn:microsoft.com/office/officeart/2005/8/layout/vList3#2"/>
    <dgm:cxn modelId="{6D04A8DB-F2A5-421E-87A7-EC98729F000B}" type="presParOf" srcId="{812E446D-8663-47C2-BF6B-A0983D059049}" destId="{A33506E4-3476-4900-B5A5-72DBA127CB93}" srcOrd="13" destOrd="0" presId="urn:microsoft.com/office/officeart/2005/8/layout/vList3#2"/>
    <dgm:cxn modelId="{C5427F3C-3401-4294-8C27-C93536ADE4F7}" type="presParOf" srcId="{812E446D-8663-47C2-BF6B-A0983D059049}" destId="{92DDBA11-50BA-484D-B49D-D35FE540EF88}" srcOrd="14" destOrd="0" presId="urn:microsoft.com/office/officeart/2005/8/layout/vList3#2"/>
    <dgm:cxn modelId="{C41F8CF4-135C-480A-AED9-12A9596FA5DD}" type="presParOf" srcId="{92DDBA11-50BA-484D-B49D-D35FE540EF88}" destId="{E89E5BB7-EFAE-4919-B748-BE6D906FFF66}" srcOrd="0" destOrd="0" presId="urn:microsoft.com/office/officeart/2005/8/layout/vList3#2"/>
    <dgm:cxn modelId="{20EC3A20-FBA1-45BD-83DB-2B1D6650C23A}" type="presParOf" srcId="{92DDBA11-50BA-484D-B49D-D35FE540EF88}" destId="{4E896A66-4610-42C5-8BC4-A177A6D9C65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Wierzyli w doktrynę Jezusa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3094"/>
        <a:ext cx="7947860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Ci, którzy mieli dar, uzdrawiali chorych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484240"/>
        <a:ext cx="7947860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Wszystko mieli wspólne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965386"/>
        <a:ext cx="7947860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Dzielili się tym, co mieli, z potrzebującymi.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1446533"/>
        <a:ext cx="7947860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Organizowali publiczne spotkania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1927679"/>
        <a:ext cx="7947860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Spotykali się w domach, gdzie obchodzili Wieczerzę Pańską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2408825"/>
        <a:ext cx="7947860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Żyli w radości i prostocie serca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2889971"/>
        <a:ext cx="7947860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Wielbili Boga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1984" y="3371117"/>
        <a:ext cx="7947860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713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851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706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35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87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50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75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5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94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27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73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12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44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39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13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42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1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99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37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85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52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51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06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842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901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799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92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285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952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pPr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34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07/04/2024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C3420C89-0B09-4632-A4AF-3971D08BF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xmlns="" id="{4E5CBA61-BF74-40B4-A3A8-366BBA626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300ACA1-4C65-4F60-B139-EA3F53C9C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xmlns="" id="{B79F55E3-994C-4E20-85AB-669EB4A11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xmlns="" id="{18ED73C6-80DF-4327-90E0-7F3F428C7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xmlns="" id="{E27AF472-EAE3-4572-AB69-B92BD10DB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xmlns="" id="{BF4DB9D2-6215-420C-874C-82EADF8C6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xmlns="" id="{1F003139-C97C-44FA-B139-32E4DFDCE9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CE4DD6E-8CEA-45EE-B630-DBC22144D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4372F7F-AA3C-470B-AA61-7C35B7722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4B605BF-D199-43DD-9328-E99F2ADFC6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5D42A77-7336-4A35-8922-8098A16AA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401EE7D-B85D-4C10-AB8C-71884EFB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E68CAC0-9BF5-0BEC-81AE-49EE60AFB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xmlns="" id="{CD7C2DAD-FD6F-5F66-B276-0460B51F41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xmlns="" id="{853170CD-F593-3621-B640-4FD469772B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75940FD2-398B-1415-E9C9-BAF355D893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xmlns="" id="{9F7CF94A-4E1D-4B94-21F2-70ACF6B2CC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xmlns="" id="{E2D496C3-E69A-B5C1-25C5-6E88CD78DF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xmlns="" id="{A2B9C5F1-3D53-5CBB-B21C-C2D155142D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xmlns="" id="{4BE4425C-DFF7-5D5C-18E3-1C36A32B6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C09B097-9604-B8DB-0375-08237E49713E}"/>
              </a:ext>
            </a:extLst>
          </p:cNvPr>
          <p:cNvSpPr txBox="1"/>
          <p:nvPr/>
        </p:nvSpPr>
        <p:spPr>
          <a:xfrm>
            <a:off x="1" y="1663656"/>
            <a:ext cx="5052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KLUCZOWE ZAGADNIENIE</a:t>
            </a:r>
            <a:r>
              <a:rPr lang="pl-PL" sz="5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" sz="5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490A739-E832-F5B4-555D-73381EE8941A}"/>
              </a:ext>
            </a:extLst>
          </p:cNvPr>
          <p:cNvSpPr txBox="1"/>
          <p:nvPr/>
        </p:nvSpPr>
        <p:spPr>
          <a:xfrm>
            <a:off x="0" y="3537741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200" b="1" spc="50" dirty="0" smtClean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MIŁOŚĆ CZY EGOIZM</a:t>
            </a:r>
            <a:r>
              <a:rPr lang="en-US" sz="5200" b="1" spc="50" dirty="0" smtClean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" sz="52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Lekcja 2 na 13. kwietnia </a:t>
            </a:r>
            <a:r>
              <a:rPr lang="en" sz="1600" b="1" dirty="0" smtClean="0">
                <a:solidFill>
                  <a:schemeClr val="accent1">
                    <a:lumMod val="75000"/>
                  </a:schemeClr>
                </a:solidFill>
              </a:rPr>
              <a:t>2024</a:t>
            </a:r>
            <a:endParaRPr lang="en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20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22225">
                  <a:solidFill>
                    <a:srgbClr val="CC9900"/>
                  </a:solidFill>
                  <a:prstDash val="solid"/>
                </a:ln>
                <a:solidFill>
                  <a:srgbClr val="CC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POTRZEBUJĄCYM</a:t>
            </a:r>
            <a:endParaRPr lang="en" sz="4400" b="1" spc="300" dirty="0">
              <a:ln w="22225">
                <a:solidFill>
                  <a:srgbClr val="CC9900"/>
                </a:solidFill>
                <a:prstDash val="solid"/>
              </a:ln>
              <a:solidFill>
                <a:srgbClr val="CC99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sprzedawali posiadłości i mienie, i rozdzielali je wszystkim, jak komu było </a:t>
            </a:r>
            <a:r>
              <a:rPr lang="pl-PL" b="1" dirty="0" smtClean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potrzeba</a:t>
            </a:r>
            <a:r>
              <a:rPr lang="en" b="1" dirty="0" smtClean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Dzieje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Jaki wpływ wywarła ewangelia na pierwszych chrześcijan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2,42-47</a:t>
            </a:r>
            <a:r>
              <a:rPr lang="pl-PL" sz="2000" b="1" dirty="0">
                <a:solidFill>
                  <a:prstClr val="black"/>
                </a:solidFill>
              </a:rPr>
              <a:t>)?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398412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Jako ambasadorzy Chrystusa naśladowali Jezusa. Troszcząc się o potrzeby ludzi wokół siebie, zyskali przychylność całego miasta.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xmlns="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xmlns="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xmlns="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Tak jak wtedy, obecnie Kościół musi charakteryzować się miłością chrześcijan do siebie nawzajem i troską o swoją wspólnotę.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3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xmlns="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pl-PL" sz="4400" b="1" dirty="0">
                <a:ln w="0"/>
                <a:gradFill>
                  <a:gsLst>
                    <a:gs pos="0">
                      <a:srgbClr val="993300">
                        <a:lumMod val="50000"/>
                      </a:srgbClr>
                    </a:gs>
                    <a:gs pos="50000">
                      <a:srgbClr val="993300"/>
                    </a:gs>
                    <a:gs pos="100000">
                      <a:srgbClr val="9933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MIŁOŚĆ</a:t>
            </a:r>
            <a:r>
              <a:rPr lang="pl-PL" sz="4400" b="1">
                <a:ln w="0"/>
                <a:gradFill>
                  <a:gsLst>
                    <a:gs pos="0">
                      <a:srgbClr val="993300">
                        <a:lumMod val="50000"/>
                      </a:srgbClr>
                    </a:gs>
                    <a:gs pos="50000">
                      <a:srgbClr val="993300"/>
                    </a:gs>
                    <a:gs pos="100000">
                      <a:srgbClr val="9933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ZNAK </a:t>
            </a:r>
            <a:r>
              <a:rPr lang="pl-PL" sz="4400" b="1" dirty="0">
                <a:ln w="0"/>
                <a:gradFill>
                  <a:gsLst>
                    <a:gs pos="0">
                      <a:srgbClr val="993300">
                        <a:lumMod val="50000"/>
                      </a:srgbClr>
                    </a:gs>
                    <a:gs pos="50000">
                      <a:srgbClr val="993300"/>
                    </a:gs>
                    <a:gs pos="100000">
                      <a:srgbClr val="9933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NASZEJ TOŻSAMOŚCI</a:t>
            </a:r>
            <a:endParaRPr lang="en" sz="4400" b="1" dirty="0">
              <a:ln w="0"/>
              <a:gradFill>
                <a:gsLst>
                  <a:gs pos="0">
                    <a:srgbClr val="993300">
                      <a:lumMod val="50000"/>
                    </a:srgbClr>
                  </a:gs>
                  <a:gs pos="50000">
                    <a:srgbClr val="993300"/>
                  </a:gs>
                  <a:gs pos="100000">
                    <a:srgbClr val="9933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„Po </a:t>
            </a:r>
            <a:r>
              <a:rPr lang="pl-P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tym wszyscy poznają, żeście uczniami moimi, jeśli miłość wzajemną mieć </a:t>
            </a:r>
            <a:r>
              <a:rPr lang="pl-PL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będziecie</a:t>
            </a:r>
            <a:r>
              <a:rPr lang="en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</a:t>
            </a:r>
            <a:r>
              <a:rPr lang="pl-P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  <a:r>
              <a:rPr lang="pl-P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35</a:t>
            </a:r>
            <a:r>
              <a:rPr lang="en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059A557-21E0-4FF3-9386-63B826EB9A95}"/>
              </a:ext>
            </a:extLst>
          </p:cNvPr>
          <p:cNvSpPr txBox="1"/>
          <p:nvPr/>
        </p:nvSpPr>
        <p:spPr>
          <a:xfrm>
            <a:off x="4997669" y="2103264"/>
            <a:ext cx="7194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Każda ze stron zaangażowanych w kosmiczny konflikt ma swoje własne cechy: Szatan nienawidzi i niszczy; Bóg kocha i naprawia.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C42C760-C346-61BE-52F4-7A18C943C037}"/>
              </a:ext>
            </a:extLst>
          </p:cNvPr>
          <p:cNvSpPr txBox="1"/>
          <p:nvPr/>
        </p:nvSpPr>
        <p:spPr>
          <a:xfrm>
            <a:off x="5005552" y="5521843"/>
            <a:ext cx="7186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Ofiarowali siebie z miłości i pomogli milionom ludzi. Nie zwracali przy tym uwagi na siebie, ale na Tego, za którego byli gotowi oddać życie, na swojego Zbawiciela: Jezusa.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EBCE36D-1D3D-5008-464F-43C06FA23B27}"/>
              </a:ext>
            </a:extLst>
          </p:cNvPr>
          <p:cNvSpPr txBox="1"/>
          <p:nvPr/>
        </p:nvSpPr>
        <p:spPr>
          <a:xfrm>
            <a:off x="5013434" y="4127082"/>
            <a:ext cx="7178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Chrześcijanie II i III wieku wcielili w życie bezinteresowną miłość. Podczas dwóch poważnych pandemii (w latach 160 i 265) poświęcili się opiece nad dotkniętymi chorobą, nie biorąc pod uwagę własnego bezpieczeństwa.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FE466F1-7C59-EE02-65FC-B0319E17748E}"/>
              </a:ext>
            </a:extLst>
          </p:cNvPr>
          <p:cNvSpPr txBox="1"/>
          <p:nvPr/>
        </p:nvSpPr>
        <p:spPr>
          <a:xfrm>
            <a:off x="4997669" y="3119304"/>
            <a:ext cx="7194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Wyznawcy tej czy innej opcji działają zgodnie z tymi wzorcami. </a:t>
            </a:r>
            <a:r>
              <a:rPr lang="pl-PL" sz="2000" b="1" dirty="0">
                <a:solidFill>
                  <a:prstClr val="black"/>
                </a:solidFill>
              </a:rPr>
              <a:t>Jeśli podążamy za Bogiem, pokażemy to poprzez miłość okazywaną innym (</a:t>
            </a:r>
            <a:r>
              <a:rPr lang="pl-PL" sz="2000" b="1" dirty="0" smtClean="0">
                <a:solidFill>
                  <a:prstClr val="black"/>
                </a:solidFill>
              </a:rPr>
              <a:t>1 J 4,20-21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„Przywilejem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każdej duszy jest bycie żywym kanałem, przez który Bóg może przekazywać światu skarby swojej łaski, niezgłębione bogactwa Chrystusa.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Nie ma niczego, czego Chrystus pragnąłby tak bardzo, jak przedstawicieli, którzy będą reprezentować światu Jego Ducha i charakter. Nie ma niczego, czego świat potrzebowałby tak bardzo, jak zamanifestowania przez ludzkość miłości Zbawiciela. </a:t>
            </a: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Całe niebo czeka na kanały, przez które można wylać święty olej, który będzie radością i błogosławieństwem dla ludzkich </a:t>
            </a:r>
            <a:r>
              <a:rPr lang="pl-PL" sz="28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serc.”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6434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Cudowna Boża łaska - Niezbadane bogactwa</a:t>
            </a:r>
            <a:r>
              <a:rPr lang="pl-PL" sz="1600" b="1" dirty="0">
                <a:solidFill>
                  <a:prstClr val="black"/>
                </a:solidFill>
              </a:rPr>
              <a:t>, 28 czerwca</a:t>
            </a:r>
            <a:r>
              <a:rPr lang="en" sz="1600" b="1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8537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38468727-63BE-4191-B4A6-C30C82C0E9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98" b="29934"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0" b="1020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8A4CE1B-E61E-38CE-EDC7-BD95B54762AF}"/>
              </a:ext>
            </a:extLst>
          </p:cNvPr>
          <p:cNvSpPr txBox="1"/>
          <p:nvPr/>
        </p:nvSpPr>
        <p:spPr>
          <a:xfrm>
            <a:off x="152410" y="135468"/>
            <a:ext cx="6096000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400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„Nie bój się, bom Ja z tobą, nie lękaj się, bom Ja Bogiem twoim! Wzmocnię cię, a dam ci pomoc, podeprę cię prawicą sprawiedliwości swojej</a:t>
            </a:r>
            <a:r>
              <a:rPr lang="es-ES" sz="2400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”</a:t>
            </a:r>
            <a:r>
              <a:rPr lang="pl-PL" sz="2400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  </a:t>
            </a:r>
            <a:r>
              <a:rPr lang="es-ES" sz="2400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pl-PL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Izajasz</a:t>
            </a:r>
            <a:r>
              <a:rPr lang="es-ES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 41</a:t>
            </a:r>
            <a:r>
              <a:rPr lang="pl-PL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,</a:t>
            </a:r>
            <a:r>
              <a:rPr lang="es-ES" b="1" dirty="0" smtClean="0">
                <a:solidFill>
                  <a:srgbClr val="166588"/>
                </a:solidFill>
                <a:latin typeface="Comic Sans MS" panose="030F0702030302020204" pitchFamily="66" charset="0"/>
              </a:rPr>
              <a:t>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07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Lekcje ze zniszczenia Jerozolimy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C2850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Odrzucenie miłości Boga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23292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Troska Boga o swój lud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1A54C"/>
                </a:glow>
              </a:effectLst>
            </a:endParaRP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Lekcje od pierwszych chrześcijan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C2850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Wierność w czasie prześladowań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C5600D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Pomoc potrzebującym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228F9E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Miłość, znak naszej tożsamości</a:t>
            </a:r>
            <a:r>
              <a:rPr lang="en" sz="2000" b="1" dirty="0" smtClean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68702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D72F1CE-064A-7660-04A1-ED3658A1B139}"/>
              </a:ext>
            </a:extLst>
          </p:cNvPr>
          <p:cNvSpPr txBox="1"/>
          <p:nvPr/>
        </p:nvSpPr>
        <p:spPr>
          <a:xfrm>
            <a:off x="190410" y="210325"/>
            <a:ext cx="6880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Rok 70 oznaczał koniec Izraela jako narodu. Chociaż to Rzym zniszczył Jerozolimę i Świątynię, inne </a:t>
            </a:r>
            <a:r>
              <a:rPr lang="pl-PL" sz="2000" b="1" dirty="0" smtClean="0"/>
              <a:t>moce </a:t>
            </a:r>
            <a:r>
              <a:rPr lang="pl-PL" sz="2000" b="1" dirty="0" smtClean="0"/>
              <a:t>były zamieszane w tę wojnę.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xmlns="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5427" y="155448"/>
            <a:ext cx="4836161" cy="32107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xmlns="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0411" y="3794668"/>
            <a:ext cx="4941265" cy="29009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xmlns="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xmlns="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xmlns="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xmlns="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xmlns="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xmlns="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xmlns="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60ED74-5B40-ADBD-FF7B-98AB6B6E1E4D}"/>
              </a:ext>
            </a:extLst>
          </p:cNvPr>
          <p:cNvSpPr txBox="1"/>
          <p:nvPr/>
        </p:nvSpPr>
        <p:spPr>
          <a:xfrm>
            <a:off x="182527" y="2139202"/>
            <a:ext cx="6880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drugiej strony, Bóg wielokrotnie ostrzegał przed konsekwencjami odrzucenia Go; opóźnił wykonanie wyroku; i przygotował ludzi, Kościół, aby podnieśli pochodnię prawdy i oświecili świat przesłaniem Bożej miłości.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1C1F80F-BC6F-5E60-3A61-754327326116}"/>
              </a:ext>
            </a:extLst>
          </p:cNvPr>
          <p:cNvSpPr txBox="1"/>
          <p:nvPr/>
        </p:nvSpPr>
        <p:spPr>
          <a:xfrm>
            <a:off x="190409" y="1189539"/>
            <a:ext cx="6904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jednej strony Szatan podżegał Izrael do odrzucenia Mesjasza, a następnie rościł sobie prawo do zniszczenia narodu.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3003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629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LEKCJE ZE ZNISZCZENIA JEROZOLIMY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01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ODRZUCENIE MIŁOŚCI BOGA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5B9B411-2013-EDB3-013A-C7E30FCFCF9A}"/>
              </a:ext>
            </a:extLst>
          </p:cNvPr>
          <p:cNvSpPr txBox="1"/>
          <p:nvPr/>
        </p:nvSpPr>
        <p:spPr>
          <a:xfrm>
            <a:off x="3405352" y="587659"/>
            <a:ext cx="8743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„Jeruzalem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Jeruzalem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które zabijasz proroków i kamienujesz tych, którzy do ciebie byli posłani, ileż to razy chciałem zgromadzić dzieci twoje, jak kokosz zgromadza pisklęta swoje pod skrzydła, a nie chcieliście!</a:t>
            </a: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Mt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23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37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 płakał, gdy zbliżał się do Jerozolimy (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Łk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19,41-44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Wiedział, że poniosą zasłużone konsekwencje upartego odrzucania Bożych wezwań (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23,37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xmlns="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xmlns="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3369" y="3783482"/>
            <a:ext cx="3868130" cy="290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89208" y="3419390"/>
            <a:ext cx="2749198" cy="333613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2094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mówi nam, że w 66 roku Żydzi zbuntowali się przeciwko rzymskim nadużyciom. Różne frakcje żydowskie walczyły między sobą, podczas gdy Rzymianie oblegali miasto. W roku 70 wszystko się skończyło. Tytus zniszczył Jerozolimę i Świątynię. Milion Żydów zginęło.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Płakał, ponieważ tej tragedii można było uniknąć. Ponieważ Bóg kocha nas tak bardzo, że nie chce, aby ktokolwiek umarł, ale aby każdy miał życie wieczne (J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5,39-40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l-PL" sz="2000" b="1" dirty="0" err="1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18,31-32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9AAB0A5-7075-5AAE-7F60-599C4387A376}"/>
              </a:ext>
            </a:extLst>
          </p:cNvPr>
          <p:cNvSpPr txBox="1"/>
          <p:nvPr/>
        </p:nvSpPr>
        <p:spPr>
          <a:xfrm>
            <a:off x="45038" y="5171675"/>
            <a:ext cx="72386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historia nie mówi nam, w jaki sposób szatan podżegał Żydów do buntu, a Rzymian do zemsty. Zniszczenie Jerozolimy było bezpośrednim dziełem szatana. Odwracając się od źródła życia, Izrael znalazł się na łasce wroga, który pragnie jedynie zniszczenia i śmierci.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2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TROSKA BOGA O SWÓJ LUD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Nie bój się, bom Ja z tobą, nie lękaj się, bom Ja Bogiem twoim! Wzmocnię cię, a dam ci pomoc, podeprę cię prawicą sprawiedliwości swojej</a:t>
            </a:r>
            <a:r>
              <a:rPr lang="en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Izajasz</a:t>
            </a:r>
            <a:r>
              <a:rPr lang="en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41</a:t>
            </a:r>
            <a:r>
              <a:rPr lang="pl-PL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9C41DAB-11A2-84DE-DEC2-02FB99A1B25C}"/>
              </a:ext>
            </a:extLst>
          </p:cNvPr>
          <p:cNvSpPr txBox="1"/>
          <p:nvPr/>
        </p:nvSpPr>
        <p:spPr>
          <a:xfrm>
            <a:off x="179293" y="1291807"/>
            <a:ext cx="837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swojej miłości Bóg dał szansę każdemu, kto chciał uniknąć zniszczenia. Dał znak: Jerozolima otoczona przez wojska (</a:t>
            </a:r>
            <a:r>
              <a:rPr lang="pl-PL" sz="2000" b="1" dirty="0" err="1" smtClean="0"/>
              <a:t>Łk</a:t>
            </a:r>
            <a:r>
              <a:rPr lang="pl-PL" sz="2000" b="1" dirty="0" smtClean="0"/>
              <a:t> 21,20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xmlns="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05497" y="1434104"/>
            <a:ext cx="3563804" cy="2387660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xmlns="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xmlns="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7F083E3-10AE-13CD-226F-1FEAB9E9FE6C}"/>
              </a:ext>
            </a:extLst>
          </p:cNvPr>
          <p:cNvSpPr txBox="1"/>
          <p:nvPr/>
        </p:nvSpPr>
        <p:spPr>
          <a:xfrm>
            <a:off x="179294" y="3131752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Każdy, kto uwierzył w słowa Jezusa, wykorzystał ten moment, gdy Jerozolima pozostała niestrzeżona, aby uciec.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Bóg może i chce chronić swoje dzieci, nawet w najtrudniejszych czasach </a:t>
            </a:r>
            <a:r>
              <a:rPr lang="pl-PL" sz="2000" b="1" dirty="0" err="1" smtClean="0"/>
              <a:t>(</a:t>
            </a:r>
            <a:r>
              <a:rPr lang="pl-PL" sz="2000" b="1" dirty="0" err="1" smtClean="0"/>
              <a:t>P</a:t>
            </a:r>
            <a:r>
              <a:rPr lang="pl-PL" sz="2000" b="1" dirty="0" smtClean="0"/>
              <a:t>s 46,1</a:t>
            </a:r>
            <a:r>
              <a:rPr lang="pl-PL" sz="2000" b="1" dirty="0" smtClean="0"/>
              <a:t>; </a:t>
            </a:r>
            <a:r>
              <a:rPr lang="pl-PL" sz="2000" b="1" dirty="0" smtClean="0"/>
              <a:t>Iz 41,10</a:t>
            </a:r>
            <a:r>
              <a:rPr lang="pl-PL" sz="2000" b="1" dirty="0" smtClean="0"/>
              <a:t>). Jednakże wielu straciło życie z powodu swojej wierności Bogu (</a:t>
            </a:r>
            <a:r>
              <a:rPr lang="pl-PL" sz="2000" b="1" dirty="0" err="1" smtClean="0"/>
              <a:t>Hbr</a:t>
            </a:r>
            <a:r>
              <a:rPr lang="pl-PL" sz="2000" b="1" dirty="0" smtClean="0"/>
              <a:t> 11,35-38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CB4763D-9CA2-CC36-D40E-4C892B6BF0B7}"/>
              </a:ext>
            </a:extLst>
          </p:cNvPr>
          <p:cNvSpPr txBox="1"/>
          <p:nvPr/>
        </p:nvSpPr>
        <p:spPr>
          <a:xfrm>
            <a:off x="179293" y="3810659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Kilka miesięcy później Neron wysłał Wespazjana, aby stłumił bunt. Od 67 do 70 roku oblężenie trwało nieprzerwanie.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9982674-201C-0300-F84C-C1A9F017C971}"/>
              </a:ext>
            </a:extLst>
          </p:cNvPr>
          <p:cNvSpPr txBox="1"/>
          <p:nvPr/>
        </p:nvSpPr>
        <p:spPr>
          <a:xfrm>
            <a:off x="187174" y="2081161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err="1" smtClean="0"/>
              <a:t>Gajusz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Cestiusz</a:t>
            </a:r>
            <a:r>
              <a:rPr lang="pl-PL" sz="2000" b="1" dirty="0" smtClean="0"/>
              <a:t> Gallus wypełnił ten znak w roku 66. Oblężenie zostało zniesione, a przywódca zelotów </a:t>
            </a:r>
            <a:r>
              <a:rPr lang="pl-PL" sz="2000" b="1" dirty="0" err="1" smtClean="0"/>
              <a:t>Eleazar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ben</a:t>
            </a:r>
            <a:r>
              <a:rPr lang="pl-PL" sz="2000" b="1" dirty="0" smtClean="0"/>
              <a:t> Simon ścigał Rzymian i pokonał ich.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Dlaczego niektórzy są chronieni, a inni najwyraźniej opuszczeni przez Boga?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5595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07055EA-2255-FF01-003C-1056E9384AD7}"/>
              </a:ext>
            </a:extLst>
          </p:cNvPr>
          <p:cNvSpPr txBox="1"/>
          <p:nvPr/>
        </p:nvSpPr>
        <p:spPr>
          <a:xfrm>
            <a:off x="566026" y="749383"/>
            <a:ext cx="110599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 smtClean="0">
                <a:latin typeface="Constantia" panose="02030602050306030303" pitchFamily="18" charset="0"/>
              </a:rPr>
              <a:t>„Tajemnicza </a:t>
            </a:r>
            <a:r>
              <a:rPr lang="pl-PL" sz="2800" b="1" dirty="0" smtClean="0">
                <a:latin typeface="Constantia" panose="02030602050306030303" pitchFamily="18" charset="0"/>
              </a:rPr>
              <a:t>opatrzność, która pozwala sprawiedliwym cierpieć prześladowania z ręki niegodziwców, była przyczyną wielkiego zakłopotania wielu słabych w wierze. Niektórzy są nawet gotowi odrzucić swoją ufność w Boga, ponieważ pozwala On, by najpodlejsi z ludzi cieszyli się powodzeniem, podczas gdy najlepsi i najczystsi są trapieni i dręczeni przez ich okrutną moc. Jak, pytają, Ten, który jest sprawiedliwy i miłosierny, a także ma nieskończoną moc, może tolerować taką niesprawiedliwość i ucisk? Jest to pytanie, z którym nie mamy nic wspólnego. Bóg dał nam wystarczające dowody swojej miłości i nie powinniśmy wątpić w Jego dobroć, ponieważ nie możemy zrozumieć działania Jego </a:t>
            </a:r>
            <a:r>
              <a:rPr lang="pl-PL" sz="2800" b="1" dirty="0" smtClean="0">
                <a:latin typeface="Constantia" panose="02030602050306030303" pitchFamily="18" charset="0"/>
              </a:rPr>
              <a:t>opatrzności.”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</a:t>
            </a:r>
            <a:r>
              <a:rPr lang="en" sz="1600" b="1" dirty="0" smtClean="0"/>
              <a:t>(</a:t>
            </a:r>
            <a:r>
              <a:rPr lang="pl-PL" sz="1600" b="1" i="1" dirty="0" smtClean="0"/>
              <a:t>Wielki Bój</a:t>
            </a:r>
            <a:r>
              <a:rPr lang="pl-PL" sz="1600" b="1" dirty="0" smtClean="0"/>
              <a:t>, </a:t>
            </a:r>
            <a:r>
              <a:rPr lang="pl-PL" sz="1600" b="1" dirty="0" smtClean="0"/>
              <a:t>s</a:t>
            </a:r>
            <a:r>
              <a:rPr lang="en" sz="1600" b="1" dirty="0" smtClean="0"/>
              <a:t>. </a:t>
            </a:r>
            <a:r>
              <a:rPr lang="en" sz="1600" b="1" dirty="0"/>
              <a:t>47)</a:t>
            </a:r>
          </a:p>
        </p:txBody>
      </p:sp>
    </p:spTree>
    <p:extLst>
      <p:ext uri="{BB962C8B-B14F-4D97-AF65-F5344CB8AC3E}">
        <p14:creationId xmlns:p14="http://schemas.microsoft.com/office/powerpoint/2010/main" xmlns="" val="23679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9C6E00E-F9BC-2057-5B4D-9DBC38F37181}"/>
              </a:ext>
            </a:extLst>
          </p:cNvPr>
          <p:cNvSpPr txBox="1"/>
          <p:nvPr/>
        </p:nvSpPr>
        <p:spPr>
          <a:xfrm>
            <a:off x="109085" y="2282213"/>
            <a:ext cx="70642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13462">
                  <a:solidFill>
                    <a:srgbClr val="580080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80080">
                      <a:lumMod val="75000"/>
                    </a:srgbClr>
                  </a:outerShdw>
                </a:effectLst>
              </a:rPr>
              <a:t>LEKCJE PŁYNĄCE OD PIERWSZYCH CHRZEŚCIJAN</a:t>
            </a:r>
            <a:endParaRPr lang="en" sz="5400" b="1" dirty="0">
              <a:ln w="13462">
                <a:solidFill>
                  <a:srgbClr val="580080">
                    <a:lumMod val="7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80080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xmlns="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50" dirty="0">
                <a:ln w="9525" cmpd="sng">
                  <a:solidFill>
                    <a:srgbClr val="0000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00099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WIERNOŚĆ W CZASIE PRZEŚLADOWAŃ</a:t>
            </a:r>
            <a:endParaRPr lang="en" sz="4400" b="1" spc="50" dirty="0">
              <a:ln w="9525" cmpd="sng">
                <a:solidFill>
                  <a:srgbClr val="000099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0099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 tępił zbór; wchodził do domów, wywlekał mężczyzn i niewiasty i wtrącał do </a:t>
            </a:r>
            <a:r>
              <a:rPr lang="pl-PL" b="1" dirty="0" smtClean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więzienia</a:t>
            </a:r>
            <a:r>
              <a:rPr lang="en" b="1" dirty="0" smtClean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Dzieje</a:t>
            </a:r>
            <a:r>
              <a:rPr lang="en" sz="1400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pl-PL" sz="1400" b="1" dirty="0" smtClean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rgbClr val="FFFF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Początki były naprawdę obiecujące: nawrócenia liczyły się w tysiącach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2,41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4,4</a:t>
            </a:r>
            <a:r>
              <a:rPr lang="pl-PL" sz="2000" b="1" dirty="0">
                <a:solidFill>
                  <a:prstClr val="black"/>
                </a:solidFill>
              </a:rPr>
              <a:t>); wierzący głosili z mocą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4,31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5,42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xmlns="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xmlns="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xmlns="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FA3D3C5-C745-CCF7-3748-DDCDBF912B3C}"/>
              </a:ext>
            </a:extLst>
          </p:cNvPr>
          <p:cNvSpPr txBox="1"/>
          <p:nvPr/>
        </p:nvSpPr>
        <p:spPr>
          <a:xfrm>
            <a:off x="152401" y="4106174"/>
            <a:ext cx="8392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 powodu prześladowań wywołanych przez Saula, uczniowie zostali rozproszeni (</a:t>
            </a:r>
            <a:r>
              <a:rPr lang="pl-PL" sz="2000" b="1" dirty="0" err="1" smtClean="0">
                <a:solidFill>
                  <a:prstClr val="black"/>
                </a:solidFill>
              </a:rPr>
              <a:t>Dz</a:t>
            </a:r>
            <a:r>
              <a:rPr lang="pl-PL" sz="2000" b="1" dirty="0" smtClean="0">
                <a:solidFill>
                  <a:prstClr val="black"/>
                </a:solidFill>
              </a:rPr>
              <a:t> 8,1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Jednak dzięki wierności wierzących światło nie zgasło, lecz świeciło jeszcze jaśniej na całym znanym świecie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8,4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11,19-21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Rz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15,19</a:t>
            </a:r>
            <a:r>
              <a:rPr lang="pl-PL" sz="2000" b="1" dirty="0">
                <a:solidFill>
                  <a:prstClr val="black"/>
                </a:solidFill>
              </a:rPr>
              <a:t>; Kol </a:t>
            </a:r>
            <a:r>
              <a:rPr lang="pl-PL" sz="2000" b="1" dirty="0" smtClean="0">
                <a:solidFill>
                  <a:prstClr val="black"/>
                </a:solidFill>
              </a:rPr>
              <a:t>1,23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wróg był niespokojny. Najpierw groźby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4,17-18</a:t>
            </a:r>
            <a:r>
              <a:rPr lang="pl-PL" sz="2000" b="1" dirty="0">
                <a:solidFill>
                  <a:prstClr val="black"/>
                </a:solidFill>
              </a:rPr>
              <a:t>); potem kary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5,40</a:t>
            </a:r>
            <a:r>
              <a:rPr lang="pl-PL" sz="2000" b="1" dirty="0">
                <a:solidFill>
                  <a:prstClr val="black"/>
                </a:solidFill>
              </a:rPr>
              <a:t>); w końcu śmierć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7,59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dał swojemu Kościołowi zadanie i moc, by je realizować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1,8</a:t>
            </a:r>
            <a:r>
              <a:rPr lang="pl-PL" sz="2000" b="1" dirty="0">
                <a:solidFill>
                  <a:prstClr val="black"/>
                </a:solidFill>
              </a:rPr>
              <a:t>). Żadna moc, fizyczna czy duchowa, nie może powstrzymać postępu ewangelii (</a:t>
            </a:r>
            <a:r>
              <a:rPr lang="pl-PL" sz="2000" b="1" dirty="0" err="1" smtClean="0">
                <a:solidFill>
                  <a:prstClr val="black"/>
                </a:solidFill>
              </a:rPr>
              <a:t>Mt</a:t>
            </a:r>
            <a:r>
              <a:rPr lang="pl-PL" sz="2000" b="1" dirty="0" smtClean="0">
                <a:solidFill>
                  <a:prstClr val="black"/>
                </a:solidFill>
              </a:rPr>
              <a:t> 16,18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 smtClean="0">
                <a:solidFill>
                  <a:prstClr val="black"/>
                </a:solidFill>
              </a:rPr>
              <a:t>„Jeśli </a:t>
            </a:r>
            <a:r>
              <a:rPr lang="pl-PL" sz="2000" b="1" dirty="0">
                <a:solidFill>
                  <a:prstClr val="black"/>
                </a:solidFill>
              </a:rPr>
              <a:t>Bóg jest za nami, nikt nie może być przeciwko nam</a:t>
            </a:r>
            <a:r>
              <a:rPr lang="pl-PL" sz="2000" b="1" dirty="0" smtClean="0">
                <a:solidFill>
                  <a:prstClr val="black"/>
                </a:solidFill>
              </a:rPr>
              <a:t>!” </a:t>
            </a:r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 smtClean="0">
                <a:solidFill>
                  <a:prstClr val="black"/>
                </a:solidFill>
              </a:rPr>
              <a:t>Rz</a:t>
            </a:r>
            <a:r>
              <a:rPr lang="pl-PL" sz="2000" b="1" dirty="0" smtClean="0">
                <a:solidFill>
                  <a:prstClr val="black"/>
                </a:solidFill>
              </a:rPr>
              <a:t> 8,31</a:t>
            </a:r>
            <a:r>
              <a:rPr lang="pl-PL" sz="2000" b="1" dirty="0">
                <a:solidFill>
                  <a:prstClr val="black"/>
                </a:solidFill>
              </a:rPr>
              <a:t>)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86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1212</Words>
  <Application>Microsoft Office PowerPoint</Application>
  <PresentationFormat>Niestandardowy</PresentationFormat>
  <Paragraphs>59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wiesiekzsuis@gmail.com</cp:lastModifiedBy>
  <cp:revision>88</cp:revision>
  <dcterms:created xsi:type="dcterms:W3CDTF">2024-03-30T09:19:10Z</dcterms:created>
  <dcterms:modified xsi:type="dcterms:W3CDTF">2024-04-07T07:48:00Z</dcterms:modified>
</cp:coreProperties>
</file>