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75" r:id="rId4"/>
    <p:sldId id="279" r:id="rId5"/>
    <p:sldId id="257" r:id="rId6"/>
    <p:sldId id="258" r:id="rId7"/>
    <p:sldId id="259" r:id="rId8"/>
    <p:sldId id="260" r:id="rId9"/>
    <p:sldId id="276" r:id="rId10"/>
    <p:sldId id="262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090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559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042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35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87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50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75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5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94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27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244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12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44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39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90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44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6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3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079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5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34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9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42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81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06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71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323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75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134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34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pl-PL" sz="7200" b="1" dirty="0" smtClean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</a:rPr>
              <a:t>ŚWIATŁOŚĆ</a:t>
            </a:r>
          </a:p>
          <a:p>
            <a:pPr algn="ctr"/>
            <a:r>
              <a:rPr lang="pl-PL" sz="7200" b="1" spc="600" dirty="0" smtClean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ŚWIECI </a:t>
            </a:r>
          </a:p>
          <a:p>
            <a:pPr algn="ctr"/>
            <a:r>
              <a:rPr lang="pl-PL" sz="7200" b="1" spc="600" dirty="0" smtClean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</a:rPr>
              <a:t>W CIEMNOŚCI</a:t>
            </a:r>
            <a:endParaRPr lang="en" sz="7200" b="1" spc="600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8258DF7-4841-EEAF-4B52-78106B53AFEA}"/>
              </a:ext>
            </a:extLst>
          </p:cNvPr>
          <p:cNvSpPr txBox="1"/>
          <p:nvPr/>
        </p:nvSpPr>
        <p:spPr>
          <a:xfrm>
            <a:off x="9088446" y="6447415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D8DBCF"/>
                </a:solidFill>
              </a:rPr>
              <a:t>Lekcja 3 na 20. kwietnia </a:t>
            </a:r>
            <a:r>
              <a:rPr lang="en" sz="1600" b="1" dirty="0" smtClean="0">
                <a:solidFill>
                  <a:srgbClr val="D8DBCF"/>
                </a:solidFill>
              </a:rPr>
              <a:t>2024</a:t>
            </a:r>
            <a:endParaRPr lang="en" sz="1600" b="1" dirty="0">
              <a:solidFill>
                <a:srgbClr val="D8DB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48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C993C9-085C-F81E-D214-F8CA7088D6F6}"/>
              </a:ext>
            </a:extLst>
          </p:cNvPr>
          <p:cNvSpPr txBox="1"/>
          <p:nvPr/>
        </p:nvSpPr>
        <p:spPr>
          <a:xfrm>
            <a:off x="1345346" y="1754595"/>
            <a:ext cx="106094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„Duchowa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ciemność okryła ziemię, a wielka pomroka ludzi.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W wielu kościołach panuje sceptycyzm i niewierność w interpretacji Pisma Świętego. Wielu, bardzo wielu, kwestionuje prawdziwość Pisma Świętego. 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Ludzkie rozumowanie i wyobrażenia ludzkiego serca podważają natchnienie Słowa Bożego [...].Ta Święta Księga oparła się atakom 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szatana</a:t>
            </a: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który zjednoczył się ze złymi ludźmi, aby wszystko, co ma Boski charakter, zostało spowite chmurami i ciemnością. Ale Pan zachował tę Świętą Księgę przez swoją cudowną moc w jej obecnym kształcie - plan lub przewodnik dla rodziny ludzkiej, aby wskazać im drogę do nieba</a:t>
            </a:r>
            <a:r>
              <a:rPr lang="pl-PL" sz="26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lang="en" sz="2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prstClr val="black"/>
                </a:solidFill>
              </a:rPr>
              <a:t>EGW (</a:t>
            </a:r>
            <a:r>
              <a:rPr lang="pl-PL" sz="1400" b="1" i="1" dirty="0">
                <a:solidFill>
                  <a:prstClr val="black"/>
                </a:solidFill>
              </a:rPr>
              <a:t>Wybrane poselstwa</a:t>
            </a:r>
            <a:r>
              <a:rPr lang="pl-PL" sz="1400" b="1" dirty="0">
                <a:solidFill>
                  <a:prstClr val="black"/>
                </a:solidFill>
              </a:rPr>
              <a:t>, tom 1, strona 17</a:t>
            </a:r>
            <a:r>
              <a:rPr lang="en" sz="1400" b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028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BITWA O UMYSŁ</a:t>
            </a:r>
            <a:endParaRPr lang="en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22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646331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 …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bóg świata tego zaślepił umysły niewierzących, aby im nie świeciło światło ewangelii o chwale Chrystusa, który jest obrazem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Boga</a:t>
            </a:r>
            <a:r>
              <a:rPr lang="en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pl-P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Koryntian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pl-P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7CE2429-13E7-8830-A05C-9623E1D98697}"/>
              </a:ext>
            </a:extLst>
          </p:cNvPr>
          <p:cNvSpPr txBox="1"/>
          <p:nvPr/>
        </p:nvSpPr>
        <p:spPr>
          <a:xfrm>
            <a:off x="169248" y="1235142"/>
            <a:ext cx="8936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Hiszpańskie powiedzenie mówi: </a:t>
            </a:r>
            <a:r>
              <a:rPr lang="pl-PL" sz="2000" b="1" dirty="0" smtClean="0">
                <a:solidFill>
                  <a:prstClr val="black"/>
                </a:solidFill>
              </a:rPr>
              <a:t>„Nie </a:t>
            </a:r>
            <a:r>
              <a:rPr lang="pl-PL" sz="2000" b="1" dirty="0">
                <a:solidFill>
                  <a:prstClr val="black"/>
                </a:solidFill>
              </a:rPr>
              <a:t>ma gorszego ślepca niż ten, który nie chce </a:t>
            </a:r>
            <a:r>
              <a:rPr lang="pl-PL" sz="2000" b="1" dirty="0" smtClean="0">
                <a:solidFill>
                  <a:prstClr val="black"/>
                </a:solidFill>
              </a:rPr>
              <a:t>widzieć”. </a:t>
            </a:r>
            <a:r>
              <a:rPr lang="pl-PL" sz="2000" b="1" dirty="0">
                <a:solidFill>
                  <a:prstClr val="black"/>
                </a:solidFill>
              </a:rPr>
              <a:t>Oznacza to, że nie ma sensu przekonywać kogoś, by zobaczył to, czego nie chce widzieć. </a:t>
            </a:r>
            <a:r>
              <a:rPr lang="pl-PL" sz="2000" b="1" dirty="0">
                <a:solidFill>
                  <a:prstClr val="black"/>
                </a:solidFill>
              </a:rPr>
              <a:t>Tak samo jest z tymi, których </a:t>
            </a:r>
            <a:r>
              <a:rPr lang="pl-PL" sz="2000" b="1" dirty="0" smtClean="0">
                <a:solidFill>
                  <a:prstClr val="black"/>
                </a:solidFill>
              </a:rPr>
              <a:t>„bóg </a:t>
            </a:r>
            <a:r>
              <a:rPr lang="pl-PL" sz="2000" b="1" dirty="0">
                <a:solidFill>
                  <a:prstClr val="black"/>
                </a:solidFill>
              </a:rPr>
              <a:t>tego </a:t>
            </a:r>
            <a:r>
              <a:rPr lang="pl-PL" sz="2000" b="1" dirty="0" smtClean="0">
                <a:solidFill>
                  <a:prstClr val="black"/>
                </a:solidFill>
              </a:rPr>
              <a:t>świata” </a:t>
            </a:r>
            <a:r>
              <a:rPr lang="pl-PL" sz="2000" b="1" dirty="0">
                <a:solidFill>
                  <a:prstClr val="black"/>
                </a:solidFill>
              </a:rPr>
              <a:t>zaślepił (</a:t>
            </a:r>
            <a:r>
              <a:rPr lang="pl-PL" sz="2000" b="1" dirty="0" smtClean="0">
                <a:solidFill>
                  <a:prstClr val="black"/>
                </a:solidFill>
              </a:rPr>
              <a:t>2 Kor 4,4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xmlns="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xmlns="" id="{6575DDB2-588D-DE72-86D7-B59503C7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90" b="6773"/>
          <a:stretch/>
        </p:blipFill>
        <p:spPr>
          <a:xfrm>
            <a:off x="154497" y="39817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C6C5F2D-B01E-4559-10A4-CBAB167AE0E0}"/>
              </a:ext>
            </a:extLst>
          </p:cNvPr>
          <p:cNvSpPr txBox="1"/>
          <p:nvPr/>
        </p:nvSpPr>
        <p:spPr>
          <a:xfrm>
            <a:off x="3449840" y="3792503"/>
            <a:ext cx="54195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nikt nie musi pozostawać w tym stanie. </a:t>
            </a:r>
            <a:r>
              <a:rPr lang="pl-PL" sz="2000" b="1" dirty="0">
                <a:solidFill>
                  <a:prstClr val="black"/>
                </a:solidFill>
              </a:rPr>
              <a:t>Kiedy umysł znajduje się w duchowej ciemności, istnieje światło, które może i będzie w nim świecić: </a:t>
            </a:r>
            <a:r>
              <a:rPr lang="pl-PL" sz="2000" b="1" dirty="0" smtClean="0">
                <a:solidFill>
                  <a:prstClr val="black"/>
                </a:solidFill>
              </a:rPr>
              <a:t>„Światłość </a:t>
            </a:r>
            <a:r>
              <a:rPr lang="pl-PL" sz="2000" b="1" dirty="0">
                <a:solidFill>
                  <a:prstClr val="black"/>
                </a:solidFill>
              </a:rPr>
              <a:t>[Jezus] świeci w ciemności, a ciemność jej nie </a:t>
            </a:r>
            <a:r>
              <a:rPr lang="pl-PL" sz="2000" b="1" dirty="0" smtClean="0">
                <a:solidFill>
                  <a:prstClr val="black"/>
                </a:solidFill>
              </a:rPr>
              <a:t>przemogła” </a:t>
            </a:r>
            <a:r>
              <a:rPr lang="pl-PL" sz="2000" b="1" dirty="0">
                <a:solidFill>
                  <a:prstClr val="black"/>
                </a:solidFill>
              </a:rPr>
              <a:t>(Jana </a:t>
            </a:r>
            <a:r>
              <a:rPr lang="pl-PL" sz="2000" b="1" dirty="0" smtClean="0">
                <a:solidFill>
                  <a:prstClr val="black"/>
                </a:solidFill>
              </a:rPr>
              <a:t>1,5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xmlns="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900FD6-144B-AAD3-682C-B5CF20B12726}"/>
              </a:ext>
            </a:extLst>
          </p:cNvPr>
          <p:cNvSpPr txBox="1"/>
          <p:nvPr/>
        </p:nvSpPr>
        <p:spPr>
          <a:xfrm>
            <a:off x="154497" y="2543469"/>
            <a:ext cx="894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Brak wiedzy ze strony tych, którzy są zgubieni, nie wynika z tego, że nie są w stanie wiedzieć. Dzieje się tak dlatego, że nie chcą wiedzieć. Diabeł zajął ich umysły wieloma rzeczami, które uniemożliwiają im myślenie o tym, co jest naprawdę ważne: o ich zbawieniu.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CD689E5-BAD2-829A-817A-172F1FD280AD}"/>
              </a:ext>
            </a:extLst>
          </p:cNvPr>
          <p:cNvSpPr txBox="1"/>
          <p:nvPr/>
        </p:nvSpPr>
        <p:spPr>
          <a:xfrm>
            <a:off x="3463267" y="5657613"/>
            <a:ext cx="5328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Ci z nas, którzy przyjmują to światło, mogą zniweczyć dzieło wroga i sprawić, że światło Jezusa zabłyśnie w ciemności.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87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C993C9-085C-F81E-D214-F8CA7088D6F6}"/>
              </a:ext>
            </a:extLst>
          </p:cNvPr>
          <p:cNvSpPr txBox="1"/>
          <p:nvPr/>
        </p:nvSpPr>
        <p:spPr>
          <a:xfrm>
            <a:off x="2282324" y="1668698"/>
            <a:ext cx="95882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„Wszyscy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którzy podróżują drogą do nieba, potrzebują bezpiecznego przewodnika.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Nie wolno nam chodzić w ludzkiej mądrości.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Naszym przywilejem jest wsłuchiwanie się w głos Chrystusa, który przemawia do nas, gdy kroczymy drogą życia, a Jego słowa są zawsze słowami mądrości.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(...) Nasze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jedyne bezpieczeństwo polega na ścisłym podążaniu za Chrystusem, chodzeniu w Jego mądrości i praktykowaniu Jego prawdy.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Nie zawsze możemy łatwo wykryć działanie szatana; nie wiemy, gdzie zastawia swoje pułapki.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Ale Jezus rozumie subtelne sztuczki wroga i może trzymać nasze stopy na bezpiecznych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ścieżkach.”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B0A910F-9D13-2784-0B18-6D83BFC33762}"/>
              </a:ext>
            </a:extLst>
          </p:cNvPr>
          <p:cNvSpPr txBox="1"/>
          <p:nvPr/>
        </p:nvSpPr>
        <p:spPr>
          <a:xfrm>
            <a:off x="7970279" y="6393880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</a:t>
            </a:r>
            <a:r>
              <a:rPr lang="pl-PL" sz="1400" b="1" i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 wzniosłe powołanie</a:t>
            </a:r>
            <a:r>
              <a:rPr lang="pl-PL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 stycznia</a:t>
            </a:r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8995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="" xmlns:a16="http://schemas.microsoft.com/office/drawing/2014/main" id="{9F79630B-0F0B-446E-A637-38FA8F61D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B3437C99-FC8E-4311-B48A-F0C4C329B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=""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70"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659009"/>
            <a:ext cx="4471416" cy="5539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32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„Na to rzekł im Jezus: Jeszcze na małą chwilę światłość jest wśród was. Chodźcie, póki światłość macie, aby was ciemność nie ogarnęła; bo kto w ciemności chodzi, nie wie, dokąd idzie</a:t>
            </a:r>
            <a:r>
              <a:rPr lang="es-ES" sz="32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”</a:t>
            </a:r>
            <a:endParaRPr lang="es-ES" sz="3200" b="1" dirty="0">
              <a:solidFill>
                <a:srgbClr val="7E972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s-ES" sz="24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(</a:t>
            </a:r>
            <a:r>
              <a:rPr lang="pl-PL" sz="24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Jan</a:t>
            </a:r>
            <a:r>
              <a:rPr lang="es-ES" sz="24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 12</a:t>
            </a:r>
            <a:r>
              <a:rPr lang="pl-PL" sz="24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,</a:t>
            </a:r>
            <a:r>
              <a:rPr lang="es-ES" sz="2400" b="1" dirty="0" smtClean="0">
                <a:solidFill>
                  <a:srgbClr val="7E9721"/>
                </a:solidFill>
                <a:latin typeface="Comic Sans MS" panose="030F0702030302020204" pitchFamily="66" charset="0"/>
              </a:rPr>
              <a:t>35)</a:t>
            </a:r>
            <a:endParaRPr lang="es-ES" sz="3200" b="1" dirty="0">
              <a:solidFill>
                <a:srgbClr val="7E972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76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 smtClean="0">
                <a:solidFill>
                  <a:srgbClr val="176653"/>
                </a:solidFill>
              </a:rPr>
              <a:t>Bitwa o prawdę</a:t>
            </a:r>
            <a:r>
              <a:rPr lang="en" sz="2400" b="1" dirty="0" smtClean="0">
                <a:solidFill>
                  <a:srgbClr val="176653"/>
                </a:solidFill>
              </a:rPr>
              <a:t>:</a:t>
            </a:r>
            <a:endParaRPr lang="en" sz="2400" b="1" dirty="0">
              <a:solidFill>
                <a:srgbClr val="176653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400" b="1" dirty="0" smtClean="0"/>
              <a:t>Prawda kontra kłamstwo</a:t>
            </a:r>
            <a:r>
              <a:rPr lang="en" sz="2400" b="1" dirty="0" smtClean="0"/>
              <a:t>.</a:t>
            </a:r>
            <a:endParaRPr lang="en" sz="2400" b="1" dirty="0"/>
          </a:p>
          <a:p>
            <a:pPr lvl="1">
              <a:spcBef>
                <a:spcPts val="600"/>
              </a:spcBef>
            </a:pPr>
            <a:r>
              <a:rPr lang="pl-PL" sz="2400" b="1" dirty="0" smtClean="0"/>
              <a:t>Kompromis kościoła</a:t>
            </a:r>
            <a:r>
              <a:rPr lang="en" sz="2400" b="1" dirty="0" smtClean="0"/>
              <a:t>.</a:t>
            </a:r>
            <a:endParaRPr lang="en" sz="2400" b="1" dirty="0"/>
          </a:p>
          <a:p>
            <a:pPr>
              <a:spcBef>
                <a:spcPts val="1200"/>
              </a:spcBef>
            </a:pPr>
            <a:r>
              <a:rPr lang="pl-PL" sz="2400" b="1" dirty="0" smtClean="0">
                <a:solidFill>
                  <a:srgbClr val="791974"/>
                </a:solidFill>
              </a:rPr>
              <a:t>Bitwa o Słowo Boże</a:t>
            </a:r>
            <a:r>
              <a:rPr lang="en" sz="2400" b="1" dirty="0" smtClean="0">
                <a:solidFill>
                  <a:srgbClr val="791974"/>
                </a:solidFill>
              </a:rPr>
              <a:t>:</a:t>
            </a:r>
            <a:endParaRPr lang="en" sz="2400" b="1" dirty="0">
              <a:solidFill>
                <a:srgbClr val="791974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400" b="1" dirty="0" smtClean="0"/>
              <a:t>Bezpieczeństwo w Biblii</a:t>
            </a:r>
            <a:r>
              <a:rPr lang="en" sz="2400" b="1" dirty="0" smtClean="0"/>
              <a:t>.</a:t>
            </a:r>
            <a:endParaRPr lang="en" sz="2400" b="1" dirty="0"/>
          </a:p>
          <a:p>
            <a:pPr lvl="1">
              <a:spcBef>
                <a:spcPts val="600"/>
              </a:spcBef>
            </a:pPr>
            <a:r>
              <a:rPr lang="pl-PL" sz="2400" b="1" dirty="0" smtClean="0"/>
              <a:t>Ludzkie rozumowanie</a:t>
            </a:r>
            <a:r>
              <a:rPr lang="en" sz="2400" b="1" dirty="0" smtClean="0"/>
              <a:t>.</a:t>
            </a:r>
            <a:endParaRPr lang="en" sz="2400" b="1" dirty="0"/>
          </a:p>
          <a:p>
            <a:pPr>
              <a:spcBef>
                <a:spcPts val="1200"/>
              </a:spcBef>
            </a:pPr>
            <a:r>
              <a:rPr lang="pl-PL" sz="2400" b="1" dirty="0" smtClean="0">
                <a:solidFill>
                  <a:srgbClr val="713518"/>
                </a:solidFill>
              </a:rPr>
              <a:t>Bitwa o umysł</a:t>
            </a:r>
            <a:r>
              <a:rPr lang="en" sz="2400" b="1" dirty="0" smtClean="0">
                <a:solidFill>
                  <a:srgbClr val="713518"/>
                </a:solidFill>
              </a:rPr>
              <a:t>.</a:t>
            </a:r>
            <a:endParaRPr lang="en" sz="2400" b="1" dirty="0">
              <a:solidFill>
                <a:srgbClr val="71351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157353-2A0A-7DAD-CA8D-0BC55B81B87C}"/>
              </a:ext>
            </a:extLst>
          </p:cNvPr>
          <p:cNvSpPr txBox="1"/>
          <p:nvPr/>
        </p:nvSpPr>
        <p:spPr>
          <a:xfrm>
            <a:off x="245257" y="135791"/>
            <a:ext cx="621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Wojnę wygrywa się lub przegrywa bitwa po bitwie.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xmlns="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xmlns="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6481" y="574545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xmlns="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6481" y="437692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xmlns="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6481" y="5290732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xmlns="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xmlns="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xmlns="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xmlns="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3CF85A6-8BFA-0EC6-AF8A-F2F18F56120A}"/>
              </a:ext>
            </a:extLst>
          </p:cNvPr>
          <p:cNvSpPr txBox="1"/>
          <p:nvPr/>
        </p:nvSpPr>
        <p:spPr>
          <a:xfrm>
            <a:off x="227806" y="2277851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Naszym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jedynym zabezpieczeniem w tej bitwie jest trzymanie się Jezusa, który jest Prawdą i Życiem, oraz Jego Świętego Słowa.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775E2F6-5CEF-A2F8-13FA-B0B6E74023C3}"/>
              </a:ext>
            </a:extLst>
          </p:cNvPr>
          <p:cNvSpPr txBox="1"/>
          <p:nvPr/>
        </p:nvSpPr>
        <p:spPr>
          <a:xfrm>
            <a:off x="227180" y="729392"/>
            <a:ext cx="58346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Szatan przegrał bitwę prześladowań, opracował nowy plan: kompromis. Mieszanka prawdy i kłamstwa skłoniła miliony ludzi do przyjęcia zafałszowanej, pozbawionej życia prawdy.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672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2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BITWA O PRAWDĘ</a:t>
            </a:r>
            <a:endParaRPr lang="en" sz="6000" b="1" dirty="0">
              <a:ln w="6600">
                <a:solidFill>
                  <a:srgbClr val="862256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86225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04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PRAWDA KONTRA KŁAMSTWO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535D7BC-0F40-ECFE-067A-E0F17E539E4C}"/>
              </a:ext>
            </a:extLst>
          </p:cNvPr>
          <p:cNvSpPr txBox="1"/>
          <p:nvPr/>
        </p:nvSpPr>
        <p:spPr>
          <a:xfrm>
            <a:off x="2604403" y="670673"/>
            <a:ext cx="6764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„Odpowiedział </a:t>
            </a:r>
            <a:r>
              <a:rPr lang="pl-PL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 Jezus: Ja jestem droga i prawda, i żywot, nikt nie przychodzi do Ojca, tylko przeze </a:t>
            </a:r>
            <a:r>
              <a:rPr lang="pl-PL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mnie</a:t>
            </a:r>
            <a:r>
              <a:rPr lang="en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</a:t>
            </a:r>
            <a:r>
              <a:rPr lang="en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</a:t>
            </a:r>
            <a:r>
              <a:rPr lang="en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</a:t>
            </a:r>
            <a:r>
              <a:rPr lang="pl-PL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825BF3B-EB49-01B9-8D0D-475247A14A20}"/>
              </a:ext>
            </a:extLst>
          </p:cNvPr>
          <p:cNvSpPr txBox="1"/>
          <p:nvPr/>
        </p:nvSpPr>
        <p:spPr>
          <a:xfrm>
            <a:off x="3191435" y="1246995"/>
            <a:ext cx="55741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Jezus jest Prawdą, a zatem ojcem wszelkiej prawdy (J </a:t>
            </a:r>
            <a:r>
              <a:rPr lang="pl-PL" sz="2000" b="1" dirty="0" smtClean="0"/>
              <a:t>14,6</a:t>
            </a:r>
            <a:r>
              <a:rPr lang="pl-PL" sz="2000" b="1" dirty="0" smtClean="0"/>
              <a:t>). Wszystko, co prawdziwe, wszystko, co godne zaufania, wszystko, co jest prawdą, pochodzi od Niego. A Jego prawda stwarza w nas życie.</a:t>
            </a:r>
            <a:endParaRPr lang="en" sz="2000" b="1" dirty="0"/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xmlns="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xmlns="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xmlns="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47B7061-6E29-A592-03A9-C9B537E740B2}"/>
              </a:ext>
            </a:extLst>
          </p:cNvPr>
          <p:cNvSpPr txBox="1"/>
          <p:nvPr/>
        </p:nvSpPr>
        <p:spPr>
          <a:xfrm>
            <a:off x="3187155" y="5214972"/>
            <a:ext cx="5603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Dlatego diabeł dążył do zniszczenia Biblii, ukrywając ją lub zniekształcając. Osiągnął to (choć nie całkowicie) za pośrednictwem Kościoła Rzymskiego w średniowieczu (zwanym także </a:t>
            </a:r>
            <a:r>
              <a:rPr lang="pl-PL" sz="2000" b="1" dirty="0" smtClean="0"/>
              <a:t>„ciemnymi wiekami”).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6A86A6E-CC72-AA65-536B-269FE440D1CE}"/>
              </a:ext>
            </a:extLst>
          </p:cNvPr>
          <p:cNvSpPr txBox="1"/>
          <p:nvPr/>
        </p:nvSpPr>
        <p:spPr>
          <a:xfrm>
            <a:off x="3202921" y="4281428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swoich konfrontacjach z wrogiem Jezus używał Biblii jako źródła wszelkiej prawdy: </a:t>
            </a:r>
            <a:r>
              <a:rPr lang="pl-PL" sz="2000" b="1" dirty="0" smtClean="0"/>
              <a:t>„Jest napisane” </a:t>
            </a:r>
            <a:r>
              <a:rPr lang="pl-PL" sz="2000" b="1" dirty="0" smtClean="0"/>
              <a:t>(</a:t>
            </a:r>
            <a:r>
              <a:rPr lang="pl-PL" sz="2000" b="1" dirty="0" err="1" smtClean="0"/>
              <a:t>Mt</a:t>
            </a:r>
            <a:r>
              <a:rPr lang="pl-PL" sz="2000" b="1" dirty="0" smtClean="0"/>
              <a:t> </a:t>
            </a:r>
            <a:r>
              <a:rPr lang="pl-PL" sz="2000" b="1" dirty="0" smtClean="0"/>
              <a:t>4,4</a:t>
            </a:r>
            <a:r>
              <a:rPr lang="pl-PL" sz="2000" b="1" dirty="0" smtClean="0"/>
              <a:t>; </a:t>
            </a:r>
            <a:r>
              <a:rPr lang="pl-PL" sz="2000" b="1" dirty="0" smtClean="0"/>
              <a:t>21,13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9E0159F-7B61-8D32-F128-0D187544D4F3}"/>
              </a:ext>
            </a:extLst>
          </p:cNvPr>
          <p:cNvSpPr txBox="1"/>
          <p:nvPr/>
        </p:nvSpPr>
        <p:spPr>
          <a:xfrm>
            <a:off x="3195037" y="2740564"/>
            <a:ext cx="54129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drugiej strony, szatan jest ojcem kłamstwa (J 8:44). Od niego pochodzi wszelkie oszustwo, wszelka złośliwa subtelność, wszelka zafałszowana prawda. A jego kłamstwa powodują w nas śmierć.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7992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/>
                <a:solidFill>
                  <a:srgbClr val="A400A4"/>
                </a:solidFill>
              </a:rPr>
              <a:t>KOMPROMIS KOŚCIOŁA</a:t>
            </a:r>
            <a:endParaRPr lang="en" sz="4400" b="1" dirty="0">
              <a:ln/>
              <a:solidFill>
                <a:srgbClr val="A400A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„Ja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wiem, że po odejściu moim wejdą między was wilki drapieżne, nie oszczędzając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trzody, nawet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spomiędzy was samych powstaną mężowie, mówiący rzeczy przewrotne, aby uczniów pociągnąć za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sobą</a:t>
            </a:r>
            <a:r>
              <a:rPr lang="en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Dzieje</a:t>
            </a:r>
            <a:r>
              <a:rPr lang="en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</a:t>
            </a:r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29-30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Żegnając się ze starszymi w Efezie, Paweł wyraził swoje zaniepokojenie zewnętrznymi i wewnętrznymi problemami, z jakimi przyjdzie im się zmierzyć w przyszłości (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20,29-30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b="1" dirty="0" smtClean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Drapieżne wilki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64 do 311 (edykt tolerancyjny z 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Serdica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Kościół cierpiał z powodu zaciekłych prześladowań ze strony Imperium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Rzymskiego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000" b="1" dirty="0" smtClean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Przewrotni ludzie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Począwszy od IV wieku, do Kościoła wprowadzano nienawróconych ludzi, którzy mieszali swoje pogaństwo z prawdą.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9CD7523-66F5-FEB3-7B65-4BE925E2AA55}"/>
              </a:ext>
            </a:extLst>
          </p:cNvPr>
          <p:cNvSpPr txBox="1"/>
          <p:nvPr/>
        </p:nvSpPr>
        <p:spPr>
          <a:xfrm>
            <a:off x="3689132" y="4406243"/>
            <a:ext cx="4004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Szatan wykorzystał swoją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„wewnętrzną”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strategię, aby wypaczyć prawdę i wprowadzić do Kościoła bałwochwalstwo i przestrzeganie niedzieli.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CC153D7E-4E56-D25D-E619-FC7936B5CDAE}"/>
              </a:ext>
            </a:extLst>
          </p:cNvPr>
          <p:cNvGrpSpPr/>
          <p:nvPr/>
        </p:nvGrpSpPr>
        <p:grpSpPr>
          <a:xfrm>
            <a:off x="7835462" y="3712779"/>
            <a:ext cx="4054917" cy="2308324"/>
            <a:chOff x="7715138" y="3936567"/>
            <a:chExt cx="4282309" cy="233865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3C11971A-ACD7-CDA1-9AAF-88394321EE49}"/>
                </a:ext>
              </a:extLst>
            </p:cNvPr>
            <p:cNvSpPr txBox="1"/>
            <p:nvPr/>
          </p:nvSpPr>
          <p:spPr>
            <a:xfrm>
              <a:off x="8831177" y="3936567"/>
              <a:ext cx="1424573" cy="2338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 smtClean="0"/>
                <a:t>Posąg rzymskiego boga Jowisza na Wzgórzu Kapitolińskim w Rzymie został ponownie wykorzystany i przekształcony w posąg świętego Piotra.</a:t>
              </a:r>
              <a:endParaRPr lang="en" sz="1200" b="1" dirty="0"/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xmlns="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9981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xmlns="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09" y="4444545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9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przepowiedział Paweł, błędy te zostały zaakceptowane i pozostaną do końca wśród tych, którzy nie chcą poznać prawdy (2 </a:t>
            </a:r>
            <a:r>
              <a:rPr lang="pl-PL" sz="1900" b="1" dirty="0" err="1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</a:t>
            </a:r>
            <a:r>
              <a:rPr lang="pl-PL" sz="19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2,7-12</a:t>
            </a:r>
            <a:r>
              <a:rPr lang="pl-PL" sz="19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Ostateczna bitwa będzie polegała na kompromisie z szabatem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8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BITWA O SŁOWO BOŻE</a:t>
            </a:r>
            <a:endParaRPr lang="en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BEZPIECZEŃSTWO W BIBLII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50800">
                  <a:schemeClr val="accent5">
                    <a:lumMod val="75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1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„Poświęć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ich w prawdzie twojej; słowo twoje jest prawdą</a:t>
            </a: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Jan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17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17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 smtClean="0"/>
              <a:t>Biblia jest nieomylnym objawieniem woli Bożej. Przedstawia plan Nieba dotyczący zbawienia ludzkości.</a:t>
            </a:r>
            <a:endParaRPr lang="en" sz="1900" b="1" dirty="0"/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xmlns="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xmlns="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Jeśli odrzucimy jej część (na przykład opis stworzenia z Księgi Rodzaju 1 i 2), to możemy odrzucić wszystkie doktryny, których naucza. A wtedy... jakie bezpieczeństwo moglibyśmy mieć, aby zaufać reszcie Biblii?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D3AFA8C-7AA1-5A3B-4734-7AD105324A56}"/>
              </a:ext>
            </a:extLst>
          </p:cNvPr>
          <p:cNvSpPr txBox="1"/>
          <p:nvPr/>
        </p:nvSpPr>
        <p:spPr>
          <a:xfrm>
            <a:off x="8406741" y="3719971"/>
            <a:ext cx="3518289" cy="923330"/>
          </a:xfrm>
          <a:custGeom>
            <a:avLst/>
            <a:gdLst>
              <a:gd name="connsiteX0" fmla="*/ 0 w 3518289"/>
              <a:gd name="connsiteY0" fmla="*/ 0 h 984885"/>
              <a:gd name="connsiteX1" fmla="*/ 586382 w 3518289"/>
              <a:gd name="connsiteY1" fmla="*/ 0 h 984885"/>
              <a:gd name="connsiteX2" fmla="*/ 1102397 w 3518289"/>
              <a:gd name="connsiteY2" fmla="*/ 0 h 984885"/>
              <a:gd name="connsiteX3" fmla="*/ 1618413 w 3518289"/>
              <a:gd name="connsiteY3" fmla="*/ 0 h 984885"/>
              <a:gd name="connsiteX4" fmla="*/ 2204794 w 3518289"/>
              <a:gd name="connsiteY4" fmla="*/ 0 h 984885"/>
              <a:gd name="connsiteX5" fmla="*/ 2755993 w 3518289"/>
              <a:gd name="connsiteY5" fmla="*/ 0 h 984885"/>
              <a:gd name="connsiteX6" fmla="*/ 3518289 w 3518289"/>
              <a:gd name="connsiteY6" fmla="*/ 0 h 984885"/>
              <a:gd name="connsiteX7" fmla="*/ 3518289 w 3518289"/>
              <a:gd name="connsiteY7" fmla="*/ 472745 h 984885"/>
              <a:gd name="connsiteX8" fmla="*/ 3518289 w 3518289"/>
              <a:gd name="connsiteY8" fmla="*/ 984885 h 984885"/>
              <a:gd name="connsiteX9" fmla="*/ 2931908 w 3518289"/>
              <a:gd name="connsiteY9" fmla="*/ 984885 h 984885"/>
              <a:gd name="connsiteX10" fmla="*/ 2380709 w 3518289"/>
              <a:gd name="connsiteY10" fmla="*/ 984885 h 984885"/>
              <a:gd name="connsiteX11" fmla="*/ 1723962 w 3518289"/>
              <a:gd name="connsiteY11" fmla="*/ 984885 h 984885"/>
              <a:gd name="connsiteX12" fmla="*/ 1207946 w 3518289"/>
              <a:gd name="connsiteY12" fmla="*/ 984885 h 984885"/>
              <a:gd name="connsiteX13" fmla="*/ 691930 w 3518289"/>
              <a:gd name="connsiteY13" fmla="*/ 984885 h 984885"/>
              <a:gd name="connsiteX14" fmla="*/ 0 w 3518289"/>
              <a:gd name="connsiteY14" fmla="*/ 984885 h 984885"/>
              <a:gd name="connsiteX15" fmla="*/ 0 w 3518289"/>
              <a:gd name="connsiteY15" fmla="*/ 482594 h 984885"/>
              <a:gd name="connsiteX16" fmla="*/ 0 w 3518289"/>
              <a:gd name="connsiteY16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984885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2360" y="203539"/>
                  <a:pt x="3482893" y="370610"/>
                  <a:pt x="3518289" y="472745"/>
                </a:cubicBezTo>
                <a:cubicBezTo>
                  <a:pt x="3553685" y="574880"/>
                  <a:pt x="3504682" y="804852"/>
                  <a:pt x="3518289" y="984885"/>
                </a:cubicBezTo>
                <a:cubicBezTo>
                  <a:pt x="3246028" y="1037904"/>
                  <a:pt x="3112951" y="937747"/>
                  <a:pt x="2931908" y="984885"/>
                </a:cubicBezTo>
                <a:cubicBezTo>
                  <a:pt x="2750865" y="1032023"/>
                  <a:pt x="2617154" y="983775"/>
                  <a:pt x="2380709" y="984885"/>
                </a:cubicBezTo>
                <a:cubicBezTo>
                  <a:pt x="2144264" y="985995"/>
                  <a:pt x="1936205" y="906412"/>
                  <a:pt x="1723962" y="984885"/>
                </a:cubicBezTo>
                <a:cubicBezTo>
                  <a:pt x="1511719" y="1063358"/>
                  <a:pt x="1402813" y="946463"/>
                  <a:pt x="1207946" y="984885"/>
                </a:cubicBezTo>
                <a:cubicBezTo>
                  <a:pt x="1013079" y="1023307"/>
                  <a:pt x="853529" y="943153"/>
                  <a:pt x="691930" y="984885"/>
                </a:cubicBezTo>
                <a:cubicBezTo>
                  <a:pt x="530331" y="1026617"/>
                  <a:pt x="193860" y="970185"/>
                  <a:pt x="0" y="984885"/>
                </a:cubicBezTo>
                <a:cubicBezTo>
                  <a:pt x="-41761" y="863177"/>
                  <a:pt x="9096" y="604264"/>
                  <a:pt x="0" y="482594"/>
                </a:cubicBezTo>
                <a:cubicBezTo>
                  <a:pt x="-9096" y="360924"/>
                  <a:pt x="36513" y="195102"/>
                  <a:pt x="0" y="0"/>
                </a:cubicBezTo>
                <a:close/>
              </a:path>
              <a:path w="3518289" h="984885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55866" y="126934"/>
                  <a:pt x="3490065" y="278974"/>
                  <a:pt x="3518289" y="472745"/>
                </a:cubicBezTo>
                <a:cubicBezTo>
                  <a:pt x="3546513" y="666517"/>
                  <a:pt x="3471446" y="879809"/>
                  <a:pt x="3518289" y="984885"/>
                </a:cubicBezTo>
                <a:cubicBezTo>
                  <a:pt x="3269020" y="1028769"/>
                  <a:pt x="3177404" y="972452"/>
                  <a:pt x="3002273" y="984885"/>
                </a:cubicBezTo>
                <a:cubicBezTo>
                  <a:pt x="2827142" y="997318"/>
                  <a:pt x="2635706" y="982990"/>
                  <a:pt x="2345526" y="984885"/>
                </a:cubicBezTo>
                <a:cubicBezTo>
                  <a:pt x="2055346" y="986780"/>
                  <a:pt x="1907072" y="951305"/>
                  <a:pt x="1688779" y="984885"/>
                </a:cubicBezTo>
                <a:cubicBezTo>
                  <a:pt x="1470486" y="1018465"/>
                  <a:pt x="1299668" y="923260"/>
                  <a:pt x="1067214" y="984885"/>
                </a:cubicBezTo>
                <a:cubicBezTo>
                  <a:pt x="834760" y="1046510"/>
                  <a:pt x="803347" y="962117"/>
                  <a:pt x="551199" y="984885"/>
                </a:cubicBezTo>
                <a:cubicBezTo>
                  <a:pt x="299051" y="1007653"/>
                  <a:pt x="133357" y="936588"/>
                  <a:pt x="0" y="984885"/>
                </a:cubicBezTo>
                <a:cubicBezTo>
                  <a:pt x="-28877" y="820550"/>
                  <a:pt x="24348" y="737342"/>
                  <a:pt x="0" y="521989"/>
                </a:cubicBezTo>
                <a:cubicBezTo>
                  <a:pt x="-24348" y="306636"/>
                  <a:pt x="12969" y="20279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„Słowo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twoje jest pochodnią nogom moim I światłością ścieżkom moim</a:t>
            </a:r>
            <a:r>
              <a:rPr lang="en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" b="1" dirty="0" smtClean="0">
                <a:solidFill>
                  <a:schemeClr val="accent6">
                    <a:lumMod val="50000"/>
                  </a:schemeClr>
                </a:solidFill>
              </a:rPr>
              <a:t>(Ps 119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" b="1" dirty="0" smtClean="0">
                <a:solidFill>
                  <a:schemeClr val="accent6">
                    <a:lumMod val="50000"/>
                  </a:schemeClr>
                </a:solidFill>
              </a:rPr>
              <a:t>105)</a:t>
            </a:r>
            <a:endParaRPr lang="e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9847F1A-9664-1EE0-078D-A262FB477A80}"/>
              </a:ext>
            </a:extLst>
          </p:cNvPr>
          <p:cNvSpPr txBox="1"/>
          <p:nvPr/>
        </p:nvSpPr>
        <p:spPr>
          <a:xfrm>
            <a:off x="8406741" y="4932637"/>
            <a:ext cx="3518289" cy="1292662"/>
          </a:xfrm>
          <a:custGeom>
            <a:avLst/>
            <a:gdLst>
              <a:gd name="connsiteX0" fmla="*/ 0 w 3518289"/>
              <a:gd name="connsiteY0" fmla="*/ 0 h 1600438"/>
              <a:gd name="connsiteX1" fmla="*/ 480833 w 3518289"/>
              <a:gd name="connsiteY1" fmla="*/ 0 h 1600438"/>
              <a:gd name="connsiteX2" fmla="*/ 1067214 w 3518289"/>
              <a:gd name="connsiteY2" fmla="*/ 0 h 1600438"/>
              <a:gd name="connsiteX3" fmla="*/ 1618413 w 3518289"/>
              <a:gd name="connsiteY3" fmla="*/ 0 h 1600438"/>
              <a:gd name="connsiteX4" fmla="*/ 2099246 w 3518289"/>
              <a:gd name="connsiteY4" fmla="*/ 0 h 1600438"/>
              <a:gd name="connsiteX5" fmla="*/ 2615261 w 3518289"/>
              <a:gd name="connsiteY5" fmla="*/ 0 h 1600438"/>
              <a:gd name="connsiteX6" fmla="*/ 3518289 w 3518289"/>
              <a:gd name="connsiteY6" fmla="*/ 0 h 1600438"/>
              <a:gd name="connsiteX7" fmla="*/ 3518289 w 3518289"/>
              <a:gd name="connsiteY7" fmla="*/ 549484 h 1600438"/>
              <a:gd name="connsiteX8" fmla="*/ 3518289 w 3518289"/>
              <a:gd name="connsiteY8" fmla="*/ 1066959 h 1600438"/>
              <a:gd name="connsiteX9" fmla="*/ 3518289 w 3518289"/>
              <a:gd name="connsiteY9" fmla="*/ 1600438 h 1600438"/>
              <a:gd name="connsiteX10" fmla="*/ 2896725 w 3518289"/>
              <a:gd name="connsiteY10" fmla="*/ 1600438 h 1600438"/>
              <a:gd name="connsiteX11" fmla="*/ 2380709 w 3518289"/>
              <a:gd name="connsiteY11" fmla="*/ 1600438 h 1600438"/>
              <a:gd name="connsiteX12" fmla="*/ 1899876 w 3518289"/>
              <a:gd name="connsiteY12" fmla="*/ 1600438 h 1600438"/>
              <a:gd name="connsiteX13" fmla="*/ 1278312 w 3518289"/>
              <a:gd name="connsiteY13" fmla="*/ 1600438 h 1600438"/>
              <a:gd name="connsiteX14" fmla="*/ 691930 w 3518289"/>
              <a:gd name="connsiteY14" fmla="*/ 1600438 h 1600438"/>
              <a:gd name="connsiteX15" fmla="*/ 0 w 3518289"/>
              <a:gd name="connsiteY15" fmla="*/ 1600438 h 1600438"/>
              <a:gd name="connsiteX16" fmla="*/ 0 w 3518289"/>
              <a:gd name="connsiteY16" fmla="*/ 1050954 h 1600438"/>
              <a:gd name="connsiteX17" fmla="*/ 0 w 3518289"/>
              <a:gd name="connsiteY17" fmla="*/ 549484 h 1600438"/>
              <a:gd name="connsiteX18" fmla="*/ 0 w 3518289"/>
              <a:gd name="connsiteY18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600438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3386" y="168402"/>
                  <a:pt x="3466751" y="355433"/>
                  <a:pt x="3518289" y="549484"/>
                </a:cubicBezTo>
                <a:cubicBezTo>
                  <a:pt x="3569827" y="743535"/>
                  <a:pt x="3495928" y="909344"/>
                  <a:pt x="3518289" y="1066959"/>
                </a:cubicBezTo>
                <a:cubicBezTo>
                  <a:pt x="3540650" y="1224574"/>
                  <a:pt x="3510185" y="1409044"/>
                  <a:pt x="3518289" y="1600438"/>
                </a:cubicBezTo>
                <a:cubicBezTo>
                  <a:pt x="3300650" y="1674009"/>
                  <a:pt x="3110359" y="1526797"/>
                  <a:pt x="2896725" y="1600438"/>
                </a:cubicBezTo>
                <a:cubicBezTo>
                  <a:pt x="2683091" y="1674079"/>
                  <a:pt x="2542308" y="1558706"/>
                  <a:pt x="2380709" y="1600438"/>
                </a:cubicBezTo>
                <a:cubicBezTo>
                  <a:pt x="2219110" y="1642170"/>
                  <a:pt x="2027003" y="1578206"/>
                  <a:pt x="1899876" y="1600438"/>
                </a:cubicBezTo>
                <a:cubicBezTo>
                  <a:pt x="1772749" y="1622670"/>
                  <a:pt x="1581906" y="1530911"/>
                  <a:pt x="1278312" y="1600438"/>
                </a:cubicBezTo>
                <a:cubicBezTo>
                  <a:pt x="974718" y="1669965"/>
                  <a:pt x="945855" y="1594442"/>
                  <a:pt x="691930" y="1600438"/>
                </a:cubicBezTo>
                <a:cubicBezTo>
                  <a:pt x="438005" y="1606434"/>
                  <a:pt x="213738" y="1594153"/>
                  <a:pt x="0" y="1600438"/>
                </a:cubicBezTo>
                <a:cubicBezTo>
                  <a:pt x="-27577" y="1367021"/>
                  <a:pt x="10987" y="1239619"/>
                  <a:pt x="0" y="1050954"/>
                </a:cubicBezTo>
                <a:cubicBezTo>
                  <a:pt x="-10987" y="862289"/>
                  <a:pt x="7701" y="761103"/>
                  <a:pt x="0" y="549484"/>
                </a:cubicBezTo>
                <a:cubicBezTo>
                  <a:pt x="-7701" y="337865"/>
                  <a:pt x="47464" y="273147"/>
                  <a:pt x="0" y="0"/>
                </a:cubicBezTo>
                <a:close/>
              </a:path>
              <a:path w="3518289" h="1600438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65832" y="125431"/>
                  <a:pt x="3490319" y="253604"/>
                  <a:pt x="3518289" y="501471"/>
                </a:cubicBezTo>
                <a:cubicBezTo>
                  <a:pt x="3546259" y="749338"/>
                  <a:pt x="3463453" y="799132"/>
                  <a:pt x="3518289" y="1034950"/>
                </a:cubicBezTo>
                <a:cubicBezTo>
                  <a:pt x="3573125" y="1270768"/>
                  <a:pt x="3518045" y="1326133"/>
                  <a:pt x="3518289" y="1600438"/>
                </a:cubicBezTo>
                <a:cubicBezTo>
                  <a:pt x="3355023" y="1623317"/>
                  <a:pt x="3202065" y="1560467"/>
                  <a:pt x="3037456" y="1600438"/>
                </a:cubicBezTo>
                <a:cubicBezTo>
                  <a:pt x="2872847" y="1640409"/>
                  <a:pt x="2599002" y="1566858"/>
                  <a:pt x="2380709" y="1600438"/>
                </a:cubicBezTo>
                <a:cubicBezTo>
                  <a:pt x="2162416" y="1634018"/>
                  <a:pt x="1987808" y="1534264"/>
                  <a:pt x="1759145" y="1600438"/>
                </a:cubicBezTo>
                <a:cubicBezTo>
                  <a:pt x="1530482" y="1666612"/>
                  <a:pt x="1347236" y="1580606"/>
                  <a:pt x="1243129" y="1600438"/>
                </a:cubicBezTo>
                <a:cubicBezTo>
                  <a:pt x="1139022" y="1620270"/>
                  <a:pt x="887646" y="1536793"/>
                  <a:pt x="586381" y="1600438"/>
                </a:cubicBezTo>
                <a:cubicBezTo>
                  <a:pt x="285116" y="1664083"/>
                  <a:pt x="281014" y="1599855"/>
                  <a:pt x="0" y="1600438"/>
                </a:cubicBezTo>
                <a:cubicBezTo>
                  <a:pt x="-16246" y="1366137"/>
                  <a:pt x="45317" y="1309343"/>
                  <a:pt x="0" y="1082963"/>
                </a:cubicBezTo>
                <a:cubicBezTo>
                  <a:pt x="-45317" y="856584"/>
                  <a:pt x="10247" y="682102"/>
                  <a:pt x="0" y="549484"/>
                </a:cubicBezTo>
                <a:cubicBezTo>
                  <a:pt x="-10247" y="416866"/>
                  <a:pt x="63973" y="22220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„Wykład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słów twoich oświeca, Daje rozum prostaczkom</a:t>
            </a:r>
            <a:r>
              <a:rPr lang="en" sz="20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" b="1" dirty="0" smtClean="0">
                <a:solidFill>
                  <a:schemeClr val="accent1">
                    <a:lumMod val="50000"/>
                  </a:schemeClr>
                </a:solidFill>
              </a:rPr>
              <a:t>Ps 119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" b="1" dirty="0" smtClean="0">
                <a:solidFill>
                  <a:schemeClr val="accent1">
                    <a:lumMod val="50000"/>
                  </a:schemeClr>
                </a:solidFill>
              </a:rPr>
              <a:t>130)</a:t>
            </a:r>
            <a:endParaRPr lang="e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48C1833-F17A-048E-F421-11B314694990}"/>
              </a:ext>
            </a:extLst>
          </p:cNvPr>
          <p:cNvSpPr txBox="1"/>
          <p:nvPr/>
        </p:nvSpPr>
        <p:spPr>
          <a:xfrm>
            <a:off x="5028301" y="2508579"/>
            <a:ext cx="71636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 smtClean="0"/>
              <a:t>Znajdujemy w nim strategię diabła; stworzenie; narodziny, życie, śmierć, zmartwychwstanie i wstawiennictwo Jezusa; przebaczenie grzechów; Drugie Przyjście; życie wieczne na Nowej </a:t>
            </a:r>
            <a:r>
              <a:rPr lang="pl-PL" sz="1900" b="1" dirty="0" smtClean="0"/>
              <a:t>Ziemi ...</a:t>
            </a:r>
            <a:endParaRPr lang="en" sz="19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363709B-479B-2B63-17AF-E769000B8EB2}"/>
              </a:ext>
            </a:extLst>
          </p:cNvPr>
          <p:cNvSpPr txBox="1"/>
          <p:nvPr/>
        </p:nvSpPr>
        <p:spPr>
          <a:xfrm>
            <a:off x="4958255" y="1768786"/>
            <a:ext cx="7148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900" b="1" dirty="0" smtClean="0"/>
              <a:t>Dlatego nasze bezpieczeństwo można znaleźć tylko w Biblii i w każdej z jej ksiąg, rozdziałów i wersetów (</a:t>
            </a:r>
            <a:r>
              <a:rPr lang="pl-PL" sz="1900" b="1" dirty="0" smtClean="0"/>
              <a:t>2Tm 3,16</a:t>
            </a:r>
            <a:r>
              <a:rPr lang="pl-PL" sz="1900" b="1" dirty="0" smtClean="0"/>
              <a:t>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xmlns="" val="107500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FFC000"/>
                </a:solidFill>
              </a:rPr>
              <a:t>LUDZKIE ROZUMOWANIE</a:t>
            </a:r>
            <a:endParaRPr lang="en" sz="4400" b="1" dirty="0">
              <a:ln/>
              <a:solidFill>
                <a:srgbClr val="FFC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AB3F635-42E0-9EBB-C928-9E0F7F354158}"/>
              </a:ext>
            </a:extLst>
          </p:cNvPr>
          <p:cNvSpPr txBox="1"/>
          <p:nvPr/>
        </p:nvSpPr>
        <p:spPr>
          <a:xfrm>
            <a:off x="3127442" y="605822"/>
            <a:ext cx="6781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„Niejedna </a:t>
            </a:r>
            <a:r>
              <a:rPr lang="pl-PL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droga zda się człowiekowi prosta, lecz w końcu prowadzi do </a:t>
            </a:r>
            <a:r>
              <a:rPr lang="pl-PL" b="1" dirty="0" smtClean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śmierci</a:t>
            </a:r>
            <a:r>
              <a:rPr lang="en" b="1" dirty="0" smtClean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Przysłów</a:t>
            </a:r>
            <a:r>
              <a:rPr lang="en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pl-PL" sz="1400" b="1" dirty="0" smtClean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  <a:r>
              <a:rPr lang="en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D8E9C4-F44F-540B-79A8-4E236040BDF8}"/>
              </a:ext>
            </a:extLst>
          </p:cNvPr>
          <p:cNvSpPr txBox="1"/>
          <p:nvPr/>
        </p:nvSpPr>
        <p:spPr>
          <a:xfrm>
            <a:off x="4603428" y="1187832"/>
            <a:ext cx="5688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Jeśli Bóg jest tym, który natchnął Biblię, kto może ją interpretować (2 Piotra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1,20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Jana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14,26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xmlns="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xmlns="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655BE58-2921-B0C1-872B-62B9BC670421}"/>
              </a:ext>
            </a:extLst>
          </p:cNvPr>
          <p:cNvSpPr txBox="1"/>
          <p:nvPr/>
        </p:nvSpPr>
        <p:spPr>
          <a:xfrm>
            <a:off x="4603430" y="3413828"/>
            <a:ext cx="7588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Przykładem ludzkiego rozumowania jest wyższa krytyka, która od XVIII wieku proponuje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„akademicką” 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interpretację Biblii.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0937DA4-EBAB-1E46-B1F7-F56F6CA72A26}"/>
              </a:ext>
            </a:extLst>
          </p:cNvPr>
          <p:cNvSpPr txBox="1"/>
          <p:nvPr/>
        </p:nvSpPr>
        <p:spPr>
          <a:xfrm>
            <a:off x="4603429" y="2091434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 bez Ducha nie przyjmuje rzeczy, które pochodzą od Ducha Bożego, ale uważa je za głupstwo i nie może ich zrozumieć, ponieważ są one rozpoznawane tylko przez Ducha (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Kor 2,14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xmlns="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3B30672-D355-E2DF-D3F3-7EF510DD4130}"/>
              </a:ext>
            </a:extLst>
          </p:cNvPr>
          <p:cNvSpPr txBox="1"/>
          <p:nvPr/>
        </p:nvSpPr>
        <p:spPr>
          <a:xfrm>
            <a:off x="4603428" y="5963674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wątpienia wróg obmyśla ścieżki, które wydają się słuszne, ale ich końcem jest śmierć (</a:t>
            </a:r>
            <a:r>
              <a:rPr lang="pl-PL" sz="2000" b="1" dirty="0" err="1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16,25</a:t>
            </a: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E46D20C-B581-4F9C-1054-00B2F69F2C90}"/>
              </a:ext>
            </a:extLst>
          </p:cNvPr>
          <p:cNvSpPr txBox="1"/>
          <p:nvPr/>
        </p:nvSpPr>
        <p:spPr>
          <a:xfrm>
            <a:off x="4603430" y="4341241"/>
            <a:ext cx="75885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 podstawowym podejściem jest zaprzeczanie cudom i niemożności przewidywania przyszłości. Zgodnie z tym podejściem, jaką korzyść możemy czerpać ze słowa Bożego, jeśli zaprzeczamy jego mocy lub zdolności do poznania przyszłości, która nas czeka?</a:t>
            </a:r>
            <a:endParaRPr lang="en" sz="2000" b="1" dirty="0">
              <a:solidFill>
                <a:prstClr val="white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46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1247</Words>
  <Application>Microsoft Office PowerPoint</Application>
  <PresentationFormat>Niestandardowy</PresentationFormat>
  <Paragraphs>57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wiesiekzsuis@gmail.com</cp:lastModifiedBy>
  <cp:revision>93</cp:revision>
  <dcterms:created xsi:type="dcterms:W3CDTF">2024-03-31T16:03:06Z</dcterms:created>
  <dcterms:modified xsi:type="dcterms:W3CDTF">2024-04-09T15:15:00Z</dcterms:modified>
</cp:coreProperties>
</file>