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56" r:id="rId4"/>
    <p:sldId id="305" r:id="rId5"/>
    <p:sldId id="257" r:id="rId6"/>
    <p:sldId id="258" r:id="rId7"/>
    <p:sldId id="259" r:id="rId8"/>
    <p:sldId id="301" r:id="rId9"/>
    <p:sldId id="306" r:id="rId10"/>
    <p:sldId id="307" r:id="rId11"/>
    <p:sldId id="308" r:id="rId12"/>
    <p:sldId id="309" r:id="rId13"/>
    <p:sldId id="310" r:id="rId14"/>
    <p:sldId id="311" r:id="rId15"/>
  </p:sldIdLst>
  <p:sldSz cx="12192000" cy="6858000"/>
  <p:notesSz cx="6858000" cy="9144000"/>
  <p:embeddedFontLst>
    <p:embeddedFont>
      <p:font typeface="Comic Sans MS" pitchFamily="66" charset="0"/>
      <p:regular r:id="rId17"/>
      <p:bold r:id="rId18"/>
      <p:italic r:id="rId19"/>
      <p:boldItalic r:id="rId20"/>
    </p:embeddedFont>
    <p:embeddedFont>
      <p:font typeface="Constantia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462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pl-PL" b="1" dirty="0">
              <a:effectLst/>
            </a:rPr>
            <a:t>W kościele był demon. W kościele jest </a:t>
          </a:r>
          <a:r>
            <a:rPr lang="pl-PL" b="1" dirty="0" smtClean="0">
              <a:effectLst/>
            </a:rPr>
            <a:t>„kąkol” </a:t>
          </a:r>
          <a:r>
            <a:rPr lang="pl-PL" b="1" dirty="0">
              <a:effectLst/>
            </a:rPr>
            <a:t>i nie potrafimy go odróżnić (</a:t>
          </a:r>
          <a:r>
            <a:rPr lang="pl-PL" b="1" dirty="0" err="1">
              <a:effectLst/>
            </a:rPr>
            <a:t>Mt</a:t>
          </a:r>
          <a:r>
            <a:rPr lang="pl-PL" b="1" dirty="0">
              <a:effectLst/>
            </a:rPr>
            <a:t> </a:t>
          </a:r>
          <a:r>
            <a:rPr lang="pl-PL" b="1" dirty="0" smtClean="0">
              <a:effectLst/>
            </a:rPr>
            <a:t>13,24-30</a:t>
          </a:r>
          <a:r>
            <a:rPr lang="pl-PL" b="1" dirty="0">
              <a:effectLst/>
            </a:rPr>
            <a:t>).</a:t>
          </a:r>
          <a:endParaRPr lang="es-ES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pl-PL" b="1" dirty="0">
              <a:effectLst/>
            </a:rPr>
            <a:t>Demon wiedział, kim jest Jezus i szukał sposobu na osłabienie Jego wpływu.</a:t>
          </a:r>
          <a:endParaRPr lang="es-ES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pl-PL" b="1" dirty="0">
              <a:effectLst/>
            </a:rPr>
            <a:t>Jezus nakazał mu milczenie. To nie był czas, aby otwarcie ogłosić się Mesjaszem.</a:t>
          </a:r>
          <a:endParaRPr lang="es-ES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  <dgm:t>
        <a:bodyPr/>
        <a:lstStyle/>
        <a:p>
          <a:endParaRPr lang="pl-PL"/>
        </a:p>
      </dgm:t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2436407-3803-4B91-BCE6-148CA351A3FF}" type="presOf" srcId="{720BD687-E950-49D7-80A8-2183535B8BD6}" destId="{BF7C7F0F-F87D-4A5C-BC55-BD9DC0A725C8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904C18CA-7D49-468B-95F1-4C212682B09F}" type="presOf" srcId="{81A33138-2BFB-42D6-8A70-AC3D0A4A3161}" destId="{78E2A81B-2DB6-4EA6-BFA5-CECBC545C4AD}" srcOrd="0" destOrd="0" presId="urn:microsoft.com/office/officeart/2005/8/layout/chevron2"/>
    <dgm:cxn modelId="{C86E4601-FE34-48C1-9202-2F0D1B71CBA9}" type="presOf" srcId="{C00F7D04-8684-49A5-89FF-83963A227F0D}" destId="{6FF5312E-9F45-469A-AF3A-453531A07A51}" srcOrd="0" destOrd="0" presId="urn:microsoft.com/office/officeart/2005/8/layout/chevron2"/>
    <dgm:cxn modelId="{DC7A3B6C-A029-4F16-A157-2C63FF63EF66}" type="presOf" srcId="{C358C0D5-AB2B-4B6A-8E96-0AD3D3C7C313}" destId="{05BAB352-7CE5-4613-9F54-717DF064B952}" srcOrd="0" destOrd="0" presId="urn:microsoft.com/office/officeart/2005/8/layout/chevron2"/>
    <dgm:cxn modelId="{1FEAF17A-968F-441E-AEB6-80275E2AECDC}" type="presOf" srcId="{F96918FA-2E7E-4CEF-894D-E921372EF11B}" destId="{348BA8F0-75E9-46E8-9DDA-F69576D26EBF}" srcOrd="0" destOrd="0" presId="urn:microsoft.com/office/officeart/2005/8/layout/chevron2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E6159EB2-762C-4DC0-8A2C-15D2F5075B0C}" type="presOf" srcId="{157AF122-64F6-4AA6-B57E-66365BC9AFEF}" destId="{1584896C-0A93-4C29-B216-DB894B79D406}" srcOrd="0" destOrd="0" presId="urn:microsoft.com/office/officeart/2005/8/layout/chevron2"/>
    <dgm:cxn modelId="{AF63E1DA-7ED0-4D62-BE42-CBF2C0065C53}" type="presOf" srcId="{D49E4AA2-BDC9-4579-ADD1-ABF36C08CD31}" destId="{1F1B129A-2439-447A-96BB-D71F763F95D4}" srcOrd="0" destOrd="0" presId="urn:microsoft.com/office/officeart/2005/8/layout/chevron2"/>
    <dgm:cxn modelId="{4D631CF2-D3D3-4624-9C85-D8E9AC7651D2}" type="presParOf" srcId="{1584896C-0A93-4C29-B216-DB894B79D406}" destId="{628ADBF9-3148-41DE-BA5A-F34BC5B6EFFB}" srcOrd="0" destOrd="0" presId="urn:microsoft.com/office/officeart/2005/8/layout/chevron2"/>
    <dgm:cxn modelId="{334CD813-F6A3-46CF-9493-ED08D3711DFD}" type="presParOf" srcId="{628ADBF9-3148-41DE-BA5A-F34BC5B6EFFB}" destId="{78E2A81B-2DB6-4EA6-BFA5-CECBC545C4AD}" srcOrd="0" destOrd="0" presId="urn:microsoft.com/office/officeart/2005/8/layout/chevron2"/>
    <dgm:cxn modelId="{8EE7994C-9397-42EB-BBE3-C8B921C5B783}" type="presParOf" srcId="{628ADBF9-3148-41DE-BA5A-F34BC5B6EFFB}" destId="{1F1B129A-2439-447A-96BB-D71F763F95D4}" srcOrd="1" destOrd="0" presId="urn:microsoft.com/office/officeart/2005/8/layout/chevron2"/>
    <dgm:cxn modelId="{9FA5232E-CBEF-416D-9CEB-BA370A17FB3C}" type="presParOf" srcId="{1584896C-0A93-4C29-B216-DB894B79D406}" destId="{8A5848A6-B5C3-4CAA-9E22-41C0B1C986C9}" srcOrd="1" destOrd="0" presId="urn:microsoft.com/office/officeart/2005/8/layout/chevron2"/>
    <dgm:cxn modelId="{0CCC1C2F-A693-4976-9B70-8B23B0D4A3A4}" type="presParOf" srcId="{1584896C-0A93-4C29-B216-DB894B79D406}" destId="{5049F084-1082-43AF-B5BE-316E3D4E7222}" srcOrd="2" destOrd="0" presId="urn:microsoft.com/office/officeart/2005/8/layout/chevron2"/>
    <dgm:cxn modelId="{A53DFCB5-C286-45B4-A71E-5B191B3BF470}" type="presParOf" srcId="{5049F084-1082-43AF-B5BE-316E3D4E7222}" destId="{348BA8F0-75E9-46E8-9DDA-F69576D26EBF}" srcOrd="0" destOrd="0" presId="urn:microsoft.com/office/officeart/2005/8/layout/chevron2"/>
    <dgm:cxn modelId="{DDFFAE8B-0055-4E74-B63C-6543705D9E99}" type="presParOf" srcId="{5049F084-1082-43AF-B5BE-316E3D4E7222}" destId="{05BAB352-7CE5-4613-9F54-717DF064B952}" srcOrd="1" destOrd="0" presId="urn:microsoft.com/office/officeart/2005/8/layout/chevron2"/>
    <dgm:cxn modelId="{BE1248E3-36AF-43BA-A7F3-73DA7C1091A6}" type="presParOf" srcId="{1584896C-0A93-4C29-B216-DB894B79D406}" destId="{86DF4256-E457-475B-AC83-A36A79B4A6E1}" srcOrd="3" destOrd="0" presId="urn:microsoft.com/office/officeart/2005/8/layout/chevron2"/>
    <dgm:cxn modelId="{16A646DA-173D-4C5D-88C2-610F93EF19AA}" type="presParOf" srcId="{1584896C-0A93-4C29-B216-DB894B79D406}" destId="{B09078A3-CCCF-40A0-8957-7CA67B2E71BF}" srcOrd="4" destOrd="0" presId="urn:microsoft.com/office/officeart/2005/8/layout/chevron2"/>
    <dgm:cxn modelId="{A7AEB902-86AF-4416-97DE-6C07D95C9DE4}" type="presParOf" srcId="{B09078A3-CCCF-40A0-8957-7CA67B2E71BF}" destId="{6FF5312E-9F45-469A-AF3A-453531A07A51}" srcOrd="0" destOrd="0" presId="urn:microsoft.com/office/officeart/2005/8/layout/chevron2"/>
    <dgm:cxn modelId="{7B8331E9-3557-4813-8877-81D2B468523F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 uzdrowieniu wydał dwa polecenia w podwójnym wymiarze 
(</a:t>
          </a:r>
          <a:r>
            <a:rPr lang="pl-PL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Mk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1,44</a:t>
          </a: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Pokaż się kapłanom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Pokazał, że szanuje prawo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Dało to kapłanom możliwość zaakceptowania go jako Mesjasza.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mów nic nikomu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dopuścił do tego, by kapłani byli nastawieni przeciwko trędowatemu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Unikał wzbudzania mesjańskich oczekiwań w tłumach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6CAEB10F-77B9-4474-BBE6-7E00BFF966F2}" type="pres">
      <dgm:prSet presAssocID="{C13DE19E-0A96-4996-B4EB-5E3126E9CF06}" presName="connTx" presStyleLbl="parChTrans1D2" presStyleIdx="0" presStyleCnt="2"/>
      <dgm:spPr/>
      <dgm:t>
        <a:bodyPr/>
        <a:lstStyle/>
        <a:p>
          <a:endParaRPr lang="pl-PL"/>
        </a:p>
      </dgm:t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  <dgm:t>
        <a:bodyPr/>
        <a:lstStyle/>
        <a:p>
          <a:endParaRPr lang="pl-PL"/>
        </a:p>
      </dgm:t>
    </dgm:pt>
    <dgm:pt modelId="{F69C1B76-0CD4-47A0-A0C5-56551A690DFA}" type="pres">
      <dgm:prSet presAssocID="{93AEB783-8E72-473B-8247-FE44492654EB}" presName="connTx" presStyleLbl="parChTrans1D3" presStyleIdx="0" presStyleCnt="4"/>
      <dgm:spPr/>
      <dgm:t>
        <a:bodyPr/>
        <a:lstStyle/>
        <a:p>
          <a:endParaRPr lang="pl-PL"/>
        </a:p>
      </dgm:t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  <dgm:t>
        <a:bodyPr/>
        <a:lstStyle/>
        <a:p>
          <a:endParaRPr lang="pl-PL"/>
        </a:p>
      </dgm:t>
    </dgm:pt>
    <dgm:pt modelId="{1B6E9438-070C-42AA-8F22-4D3FF0623190}" type="pres">
      <dgm:prSet presAssocID="{1C5CE9A1-E69E-44F6-82E3-42BC20736926}" presName="connTx" presStyleLbl="parChTrans1D3" presStyleIdx="1" presStyleCnt="4"/>
      <dgm:spPr/>
      <dgm:t>
        <a:bodyPr/>
        <a:lstStyle/>
        <a:p>
          <a:endParaRPr lang="pl-PL"/>
        </a:p>
      </dgm:t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0D2646FC-4A4D-4A4D-95D4-B76D524A02B1}" type="pres">
      <dgm:prSet presAssocID="{AB7D4DEE-9522-43C0-82E6-CC63667F93A9}" presName="connTx" presStyleLbl="parChTrans1D2" presStyleIdx="1" presStyleCnt="2"/>
      <dgm:spPr/>
      <dgm:t>
        <a:bodyPr/>
        <a:lstStyle/>
        <a:p>
          <a:endParaRPr lang="pl-PL"/>
        </a:p>
      </dgm:t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  <dgm:t>
        <a:bodyPr/>
        <a:lstStyle/>
        <a:p>
          <a:endParaRPr lang="pl-PL"/>
        </a:p>
      </dgm:t>
    </dgm:pt>
    <dgm:pt modelId="{981E9410-0EE4-4067-A5AF-320EC2BB8A97}" type="pres">
      <dgm:prSet presAssocID="{F36ACA20-2A00-4E37-A43F-84DF850217CD}" presName="connTx" presStyleLbl="parChTrans1D3" presStyleIdx="2" presStyleCnt="4"/>
      <dgm:spPr/>
      <dgm:t>
        <a:bodyPr/>
        <a:lstStyle/>
        <a:p>
          <a:endParaRPr lang="pl-PL"/>
        </a:p>
      </dgm:t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  <dgm:t>
        <a:bodyPr/>
        <a:lstStyle/>
        <a:p>
          <a:endParaRPr lang="pl-PL"/>
        </a:p>
      </dgm:t>
    </dgm:pt>
    <dgm:pt modelId="{8A65D415-81E7-4207-B7B0-38A7E497F4FB}" type="pres">
      <dgm:prSet presAssocID="{6081B4B7-79F4-4915-9CBE-8588F5903560}" presName="connTx" presStyleLbl="parChTrans1D3" presStyleIdx="3" presStyleCnt="4"/>
      <dgm:spPr/>
      <dgm:t>
        <a:bodyPr/>
        <a:lstStyle/>
        <a:p>
          <a:endParaRPr lang="pl-PL"/>
        </a:p>
      </dgm:t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053E3E9E-EFC7-4494-81F5-773C17394F80}" type="presOf" srcId="{F36ACA20-2A00-4E37-A43F-84DF850217CD}" destId="{FD8E8B9F-AFB5-45E2-BE81-E69F72320E45}" srcOrd="0" destOrd="0" presId="urn:microsoft.com/office/officeart/2005/8/layout/hierarchy2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56C156CE-2F6F-4230-9231-A2FCDDCDF58C}" type="presOf" srcId="{93AEB783-8E72-473B-8247-FE44492654EB}" destId="{F69C1B76-0CD4-47A0-A0C5-56551A690DFA}" srcOrd="1" destOrd="0" presId="urn:microsoft.com/office/officeart/2005/8/layout/hierarchy2"/>
    <dgm:cxn modelId="{D7A07582-383E-4EC1-A871-682C1C6319B7}" type="presOf" srcId="{1C5CE9A1-E69E-44F6-82E3-42BC20736926}" destId="{AAB14C4E-EB3F-4B63-A3E5-8C7FEFE744DE}" srcOrd="0" destOrd="0" presId="urn:microsoft.com/office/officeart/2005/8/layout/hierarchy2"/>
    <dgm:cxn modelId="{344AAC50-D142-4DD7-B7EB-4E548DC26B86}" type="presOf" srcId="{D280A4BD-3B3B-423B-AF71-5A05603F3719}" destId="{818DD2AE-9A1C-483E-A733-B2B033A24460}" srcOrd="0" destOrd="0" presId="urn:microsoft.com/office/officeart/2005/8/layout/hierarchy2"/>
    <dgm:cxn modelId="{7CCFB111-354E-4F4E-85F0-5BBE1DFA2B09}" type="presOf" srcId="{C13DE19E-0A96-4996-B4EB-5E3126E9CF06}" destId="{B4EB38D3-D434-42DD-A2E1-C57F19950AAD}" srcOrd="0" destOrd="0" presId="urn:microsoft.com/office/officeart/2005/8/layout/hierarchy2"/>
    <dgm:cxn modelId="{88DB173E-B37D-42E5-90F1-3C22AF80E6F0}" type="presOf" srcId="{AB7D4DEE-9522-43C0-82E6-CC63667F93A9}" destId="{0D2646FC-4A4D-4A4D-95D4-B76D524A02B1}" srcOrd="1" destOrd="0" presId="urn:microsoft.com/office/officeart/2005/8/layout/hierarchy2"/>
    <dgm:cxn modelId="{4E9437B4-2EBC-4B25-90CC-0276CA016E7F}" type="presOf" srcId="{9F970621-557C-4A3F-B730-EA31137EEAC9}" destId="{15DA4E20-7669-4312-A511-02D49C6300C9}" srcOrd="0" destOrd="0" presId="urn:microsoft.com/office/officeart/2005/8/layout/hierarchy2"/>
    <dgm:cxn modelId="{2D9F4677-2896-48ED-B5FC-32C503867E03}" type="presOf" srcId="{23CE9DC2-2D94-4650-A0A1-2FA1421BC0C4}" destId="{3C0011EA-7A4C-4BF2-BF98-C9AE9B8378DB}" srcOrd="0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218BBC2E-B43A-4725-9ECD-449A7B00800D}" type="presOf" srcId="{1C5CE9A1-E69E-44F6-82E3-42BC20736926}" destId="{1B6E9438-070C-42AA-8F22-4D3FF0623190}" srcOrd="1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3BEC5653-23CF-4F4D-926E-0BBD51BABF3F}" type="presOf" srcId="{F36ACA20-2A00-4E37-A43F-84DF850217CD}" destId="{981E9410-0EE4-4067-A5AF-320EC2BB8A97}" srcOrd="1" destOrd="0" presId="urn:microsoft.com/office/officeart/2005/8/layout/hierarchy2"/>
    <dgm:cxn modelId="{949079CE-33E2-4821-AE32-CD5CD9E0F8AB}" type="presOf" srcId="{AB7D4DEE-9522-43C0-82E6-CC63667F93A9}" destId="{8EC96310-F468-49E7-87A0-EE785DBACD38}" srcOrd="0" destOrd="0" presId="urn:microsoft.com/office/officeart/2005/8/layout/hierarchy2"/>
    <dgm:cxn modelId="{CAA1E473-FE2C-4F2B-A3D0-585A0CA0E984}" type="presOf" srcId="{6081B4B7-79F4-4915-9CBE-8588F5903560}" destId="{8F056144-A1FB-4626-BA89-593032624CAB}" srcOrd="0" destOrd="0" presId="urn:microsoft.com/office/officeart/2005/8/layout/hierarchy2"/>
    <dgm:cxn modelId="{AE870255-78D2-4503-B962-D3FF492606E7}" type="presOf" srcId="{BED3562F-B3AC-43A7-9C69-17B47129BADF}" destId="{91B1350E-9213-4139-A308-0BC93E757A3A}" srcOrd="0" destOrd="0" presId="urn:microsoft.com/office/officeart/2005/8/layout/hierarchy2"/>
    <dgm:cxn modelId="{6132C077-4CD8-4E16-8498-5C0F620A3F46}" type="presOf" srcId="{F356B04E-EB89-4C03-9889-14733B5222B6}" destId="{FE9F0718-86AD-4144-94E0-888551AD0C6D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CE6A51CA-1280-4144-81BF-24EF12529C92}" type="presOf" srcId="{C13DE19E-0A96-4996-B4EB-5E3126E9CF06}" destId="{6CAEB10F-77B9-4474-BBE6-7E00BFF966F2}" srcOrd="1" destOrd="0" presId="urn:microsoft.com/office/officeart/2005/8/layout/hierarchy2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604314E0-4680-4F45-8857-6A558462B4EE}" type="presOf" srcId="{B083FEF0-6287-4AD7-BAB4-B1AFB7101690}" destId="{E7428580-CB92-49B6-BEBD-413B0F601D9C}" srcOrd="0" destOrd="0" presId="urn:microsoft.com/office/officeart/2005/8/layout/hierarchy2"/>
    <dgm:cxn modelId="{4EA3C59E-B253-49B7-B230-A5AEAFBB3A25}" type="presOf" srcId="{93AEB783-8E72-473B-8247-FE44492654EB}" destId="{A1CE3E22-5047-4ABA-84B2-009AC3F5FE6E}" srcOrd="0" destOrd="0" presId="urn:microsoft.com/office/officeart/2005/8/layout/hierarchy2"/>
    <dgm:cxn modelId="{484EFE0C-21D7-4EA2-AF48-7335D19DFCF4}" type="presOf" srcId="{6081B4B7-79F4-4915-9CBE-8588F5903560}" destId="{8A65D415-81E7-4207-B7B0-38A7E497F4FB}" srcOrd="1" destOrd="0" presId="urn:microsoft.com/office/officeart/2005/8/layout/hierarchy2"/>
    <dgm:cxn modelId="{CCC65690-BEB3-4692-9F56-D48954CE6C84}" type="presOf" srcId="{56912D0A-EE89-465C-83EE-54F03CBA480D}" destId="{00175583-3F81-48EA-8A88-0AD113377557}" srcOrd="0" destOrd="0" presId="urn:microsoft.com/office/officeart/2005/8/layout/hierarchy2"/>
    <dgm:cxn modelId="{284A78E5-41A2-4B22-B7C0-AC2A7407619C}" type="presOf" srcId="{22B6D408-0CC6-4A4F-B52D-607159A9D1BC}" destId="{56B951E8-A7F9-4B70-9A57-099C2A28B372}" srcOrd="0" destOrd="0" presId="urn:microsoft.com/office/officeart/2005/8/layout/hierarchy2"/>
    <dgm:cxn modelId="{E21A3414-ACA3-4001-87B1-D99D79F1E6DD}" type="presParOf" srcId="{E7428580-CB92-49B6-BEBD-413B0F601D9C}" destId="{1B5753C3-FFB7-44BC-97D8-ADC037C26AAD}" srcOrd="0" destOrd="0" presId="urn:microsoft.com/office/officeart/2005/8/layout/hierarchy2"/>
    <dgm:cxn modelId="{174D33BD-6F0A-44FF-B705-3F34F9770FED}" type="presParOf" srcId="{1B5753C3-FFB7-44BC-97D8-ADC037C26AAD}" destId="{FE9F0718-86AD-4144-94E0-888551AD0C6D}" srcOrd="0" destOrd="0" presId="urn:microsoft.com/office/officeart/2005/8/layout/hierarchy2"/>
    <dgm:cxn modelId="{91D5B8AB-46AB-4D68-944A-53A16F036927}" type="presParOf" srcId="{1B5753C3-FFB7-44BC-97D8-ADC037C26AAD}" destId="{1327679C-5449-441A-82A0-EE0F1F4DB528}" srcOrd="1" destOrd="0" presId="urn:microsoft.com/office/officeart/2005/8/layout/hierarchy2"/>
    <dgm:cxn modelId="{3FBC4972-7BE2-41B4-81C8-AF719A90E443}" type="presParOf" srcId="{1327679C-5449-441A-82A0-EE0F1F4DB528}" destId="{B4EB38D3-D434-42DD-A2E1-C57F19950AAD}" srcOrd="0" destOrd="0" presId="urn:microsoft.com/office/officeart/2005/8/layout/hierarchy2"/>
    <dgm:cxn modelId="{41A1BBD9-1302-4F78-9BB2-5895D9CD6E46}" type="presParOf" srcId="{B4EB38D3-D434-42DD-A2E1-C57F19950AAD}" destId="{6CAEB10F-77B9-4474-BBE6-7E00BFF966F2}" srcOrd="0" destOrd="0" presId="urn:microsoft.com/office/officeart/2005/8/layout/hierarchy2"/>
    <dgm:cxn modelId="{72CA55F0-F85B-4900-8FC4-020448DAB4A9}" type="presParOf" srcId="{1327679C-5449-441A-82A0-EE0F1F4DB528}" destId="{E45D1931-1B19-48FB-938D-2BC469F0CF87}" srcOrd="1" destOrd="0" presId="urn:microsoft.com/office/officeart/2005/8/layout/hierarchy2"/>
    <dgm:cxn modelId="{DAFD0499-B415-4502-9D49-635EBBCC0DC4}" type="presParOf" srcId="{E45D1931-1B19-48FB-938D-2BC469F0CF87}" destId="{3C0011EA-7A4C-4BF2-BF98-C9AE9B8378DB}" srcOrd="0" destOrd="0" presId="urn:microsoft.com/office/officeart/2005/8/layout/hierarchy2"/>
    <dgm:cxn modelId="{AEC68458-BE67-4950-98CD-563BEE9BFDC2}" type="presParOf" srcId="{E45D1931-1B19-48FB-938D-2BC469F0CF87}" destId="{63AF0206-2E09-429B-B407-B6A06DB36A5D}" srcOrd="1" destOrd="0" presId="urn:microsoft.com/office/officeart/2005/8/layout/hierarchy2"/>
    <dgm:cxn modelId="{FCE1175D-23BF-486B-BD41-8C643B6BB910}" type="presParOf" srcId="{63AF0206-2E09-429B-B407-B6A06DB36A5D}" destId="{A1CE3E22-5047-4ABA-84B2-009AC3F5FE6E}" srcOrd="0" destOrd="0" presId="urn:microsoft.com/office/officeart/2005/8/layout/hierarchy2"/>
    <dgm:cxn modelId="{FAC41BD1-AA7C-4A32-A9E5-ABCA3021F5B5}" type="presParOf" srcId="{A1CE3E22-5047-4ABA-84B2-009AC3F5FE6E}" destId="{F69C1B76-0CD4-47A0-A0C5-56551A690DFA}" srcOrd="0" destOrd="0" presId="urn:microsoft.com/office/officeart/2005/8/layout/hierarchy2"/>
    <dgm:cxn modelId="{8B72CAB2-458B-43B8-A37B-09DEECD6B2C7}" type="presParOf" srcId="{63AF0206-2E09-429B-B407-B6A06DB36A5D}" destId="{2D75069F-3FE4-4FBE-82BC-4A51AF9289DC}" srcOrd="1" destOrd="0" presId="urn:microsoft.com/office/officeart/2005/8/layout/hierarchy2"/>
    <dgm:cxn modelId="{E5008157-70E5-4A88-8EC0-0D177AC0FE09}" type="presParOf" srcId="{2D75069F-3FE4-4FBE-82BC-4A51AF9289DC}" destId="{00175583-3F81-48EA-8A88-0AD113377557}" srcOrd="0" destOrd="0" presId="urn:microsoft.com/office/officeart/2005/8/layout/hierarchy2"/>
    <dgm:cxn modelId="{70CE44E7-451E-4F2A-A631-5357B3E73A57}" type="presParOf" srcId="{2D75069F-3FE4-4FBE-82BC-4A51AF9289DC}" destId="{8C0F4537-57C4-4C58-8E9E-F26B4ADCE3EC}" srcOrd="1" destOrd="0" presId="urn:microsoft.com/office/officeart/2005/8/layout/hierarchy2"/>
    <dgm:cxn modelId="{7ACC509A-C76F-4EC2-AFF8-D2B789DCB5BB}" type="presParOf" srcId="{63AF0206-2E09-429B-B407-B6A06DB36A5D}" destId="{AAB14C4E-EB3F-4B63-A3E5-8C7FEFE744DE}" srcOrd="2" destOrd="0" presId="urn:microsoft.com/office/officeart/2005/8/layout/hierarchy2"/>
    <dgm:cxn modelId="{228A5D28-90D2-42C3-8D7F-6ECC5CE9432D}" type="presParOf" srcId="{AAB14C4E-EB3F-4B63-A3E5-8C7FEFE744DE}" destId="{1B6E9438-070C-42AA-8F22-4D3FF0623190}" srcOrd="0" destOrd="0" presId="urn:microsoft.com/office/officeart/2005/8/layout/hierarchy2"/>
    <dgm:cxn modelId="{D23F7AE6-A3C5-4552-A926-DCDF8E832CBC}" type="presParOf" srcId="{63AF0206-2E09-429B-B407-B6A06DB36A5D}" destId="{4A78A445-EA95-429F-AA64-FE41B80FF0B8}" srcOrd="3" destOrd="0" presId="urn:microsoft.com/office/officeart/2005/8/layout/hierarchy2"/>
    <dgm:cxn modelId="{7EDD5C99-BAFF-4E93-92B6-546E05F4565E}" type="presParOf" srcId="{4A78A445-EA95-429F-AA64-FE41B80FF0B8}" destId="{818DD2AE-9A1C-483E-A733-B2B033A24460}" srcOrd="0" destOrd="0" presId="urn:microsoft.com/office/officeart/2005/8/layout/hierarchy2"/>
    <dgm:cxn modelId="{0998017D-F591-46CA-9013-BC0E372E028D}" type="presParOf" srcId="{4A78A445-EA95-429F-AA64-FE41B80FF0B8}" destId="{D70103EB-9441-45D3-916E-D9606D613077}" srcOrd="1" destOrd="0" presId="urn:microsoft.com/office/officeart/2005/8/layout/hierarchy2"/>
    <dgm:cxn modelId="{545A6682-DBBB-4115-AE3A-6CAECD371587}" type="presParOf" srcId="{1327679C-5449-441A-82A0-EE0F1F4DB528}" destId="{8EC96310-F468-49E7-87A0-EE785DBACD38}" srcOrd="2" destOrd="0" presId="urn:microsoft.com/office/officeart/2005/8/layout/hierarchy2"/>
    <dgm:cxn modelId="{79FB393E-0C1B-49C9-BF30-D4AC75FF47CD}" type="presParOf" srcId="{8EC96310-F468-49E7-87A0-EE785DBACD38}" destId="{0D2646FC-4A4D-4A4D-95D4-B76D524A02B1}" srcOrd="0" destOrd="0" presId="urn:microsoft.com/office/officeart/2005/8/layout/hierarchy2"/>
    <dgm:cxn modelId="{63EA758E-9C41-48D5-96F0-79F3BD1D9AB4}" type="presParOf" srcId="{1327679C-5449-441A-82A0-EE0F1F4DB528}" destId="{7F4A6C46-81C7-4109-ABDB-63D0055F2C6E}" srcOrd="3" destOrd="0" presId="urn:microsoft.com/office/officeart/2005/8/layout/hierarchy2"/>
    <dgm:cxn modelId="{F6FC6E3D-638B-42A7-AA05-32C91CD95EF4}" type="presParOf" srcId="{7F4A6C46-81C7-4109-ABDB-63D0055F2C6E}" destId="{15DA4E20-7669-4312-A511-02D49C6300C9}" srcOrd="0" destOrd="0" presId="urn:microsoft.com/office/officeart/2005/8/layout/hierarchy2"/>
    <dgm:cxn modelId="{C806287D-6FE5-4A52-8990-DB85FF456CB2}" type="presParOf" srcId="{7F4A6C46-81C7-4109-ABDB-63D0055F2C6E}" destId="{330EC72A-D7D9-4F93-9E9E-5760F20D9583}" srcOrd="1" destOrd="0" presId="urn:microsoft.com/office/officeart/2005/8/layout/hierarchy2"/>
    <dgm:cxn modelId="{135E3E87-07EE-4456-8012-45CA2CC7F109}" type="presParOf" srcId="{330EC72A-D7D9-4F93-9E9E-5760F20D9583}" destId="{FD8E8B9F-AFB5-45E2-BE81-E69F72320E45}" srcOrd="0" destOrd="0" presId="urn:microsoft.com/office/officeart/2005/8/layout/hierarchy2"/>
    <dgm:cxn modelId="{CCAA8C32-8C0C-40D0-8FE4-6B9E5851FDBC}" type="presParOf" srcId="{FD8E8B9F-AFB5-45E2-BE81-E69F72320E45}" destId="{981E9410-0EE4-4067-A5AF-320EC2BB8A97}" srcOrd="0" destOrd="0" presId="urn:microsoft.com/office/officeart/2005/8/layout/hierarchy2"/>
    <dgm:cxn modelId="{D7254B3A-004F-4F1C-B8BA-3A00B9D0D35B}" type="presParOf" srcId="{330EC72A-D7D9-4F93-9E9E-5760F20D9583}" destId="{27E9E86C-23F7-45DF-A674-7F266C9813A5}" srcOrd="1" destOrd="0" presId="urn:microsoft.com/office/officeart/2005/8/layout/hierarchy2"/>
    <dgm:cxn modelId="{4A128548-1E7B-4343-8AB6-71AAA65CFA94}" type="presParOf" srcId="{27E9E86C-23F7-45DF-A674-7F266C9813A5}" destId="{56B951E8-A7F9-4B70-9A57-099C2A28B372}" srcOrd="0" destOrd="0" presId="urn:microsoft.com/office/officeart/2005/8/layout/hierarchy2"/>
    <dgm:cxn modelId="{CE63B07B-009C-487F-A6D4-136E98B3C44A}" type="presParOf" srcId="{27E9E86C-23F7-45DF-A674-7F266C9813A5}" destId="{7462F792-AC13-4AB2-8903-CD5F22538EE9}" srcOrd="1" destOrd="0" presId="urn:microsoft.com/office/officeart/2005/8/layout/hierarchy2"/>
    <dgm:cxn modelId="{F765B0CD-1EDD-4075-A42F-A9DD2876EFBC}" type="presParOf" srcId="{330EC72A-D7D9-4F93-9E9E-5760F20D9583}" destId="{8F056144-A1FB-4626-BA89-593032624CAB}" srcOrd="2" destOrd="0" presId="urn:microsoft.com/office/officeart/2005/8/layout/hierarchy2"/>
    <dgm:cxn modelId="{1F342D0B-5F81-4B4C-9C08-7B54E98A66CE}" type="presParOf" srcId="{8F056144-A1FB-4626-BA89-593032624CAB}" destId="{8A65D415-81E7-4207-B7B0-38A7E497F4FB}" srcOrd="0" destOrd="0" presId="urn:microsoft.com/office/officeart/2005/8/layout/hierarchy2"/>
    <dgm:cxn modelId="{0BB0BB83-4DDB-49D3-B9D9-15AF29D4AF2A}" type="presParOf" srcId="{330EC72A-D7D9-4F93-9E9E-5760F20D9583}" destId="{495E048D-0061-4E8E-A476-AAE0D09E9643}" srcOrd="3" destOrd="0" presId="urn:microsoft.com/office/officeart/2005/8/layout/hierarchy2"/>
    <dgm:cxn modelId="{A681970F-3774-431A-A627-E04A5A243588}" type="presParOf" srcId="{495E048D-0061-4E8E-A476-AAE0D09E9643}" destId="{91B1350E-9213-4139-A308-0BC93E757A3A}" srcOrd="0" destOrd="0" presId="urn:microsoft.com/office/officeart/2005/8/layout/hierarchy2"/>
    <dgm:cxn modelId="{ABBDE169-55C1-45C0-8FDC-393376F2D1AC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846" y="129635"/>
          <a:ext cx="858978" cy="60128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>
            <a:effectLst/>
          </a:endParaRPr>
        </a:p>
      </dsp:txBody>
      <dsp:txXfrm rot="5400000">
        <a:off x="-128846" y="129635"/>
        <a:ext cx="858978" cy="601284"/>
      </dsp:txXfrm>
    </dsp:sp>
    <dsp:sp modelId="{1F1B129A-2439-447A-96BB-D71F763F95D4}">
      <dsp:nvSpPr>
        <dsp:cNvPr id="0" name=""/>
        <dsp:cNvSpPr/>
      </dsp:nvSpPr>
      <dsp:spPr>
        <a:xfrm rot="5400000">
          <a:off x="4619496" y="-4017423"/>
          <a:ext cx="558335" cy="85947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66700" lvl="1" indent="-2667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Char char="••"/>
          </a:pPr>
          <a:r>
            <a:rPr lang="pl-PL" sz="1800" b="1" kern="1200" dirty="0">
              <a:effectLst/>
            </a:rPr>
            <a:t>W kościele był demon. W kościele jest </a:t>
          </a:r>
          <a:r>
            <a:rPr lang="pl-PL" sz="1800" b="1" kern="1200" dirty="0" smtClean="0">
              <a:effectLst/>
            </a:rPr>
            <a:t>„kąkol” </a:t>
          </a:r>
          <a:r>
            <a:rPr lang="pl-PL" sz="1800" b="1" kern="1200" dirty="0">
              <a:effectLst/>
            </a:rPr>
            <a:t>i nie potrafimy go odróżnić (</a:t>
          </a:r>
          <a:r>
            <a:rPr lang="pl-PL" sz="1800" b="1" kern="1200" dirty="0" err="1">
              <a:effectLst/>
            </a:rPr>
            <a:t>Mt</a:t>
          </a:r>
          <a:r>
            <a:rPr lang="pl-PL" sz="1800" b="1" kern="1200" dirty="0">
              <a:effectLst/>
            </a:rPr>
            <a:t> </a:t>
          </a:r>
          <a:r>
            <a:rPr lang="pl-PL" sz="1800" b="1" kern="1200" dirty="0" smtClean="0">
              <a:effectLst/>
            </a:rPr>
            <a:t>13,24-30</a:t>
          </a:r>
          <a:r>
            <a:rPr lang="pl-PL" sz="1800" b="1" kern="1200" dirty="0">
              <a:effectLst/>
            </a:rPr>
            <a:t>).</a:t>
          </a:r>
          <a:endParaRPr lang="es-ES" sz="1800" kern="1200" dirty="0">
            <a:effectLst/>
          </a:endParaRPr>
        </a:p>
      </dsp:txBody>
      <dsp:txXfrm rot="5400000">
        <a:off x="4619496" y="-4017423"/>
        <a:ext cx="558335" cy="8594760"/>
      </dsp:txXfrm>
    </dsp:sp>
    <dsp:sp modelId="{348BA8F0-75E9-46E8-9DDA-F69576D26EBF}">
      <dsp:nvSpPr>
        <dsp:cNvPr id="0" name=""/>
        <dsp:cNvSpPr/>
      </dsp:nvSpPr>
      <dsp:spPr>
        <a:xfrm rot="5400000">
          <a:off x="-128846" y="774655"/>
          <a:ext cx="858978" cy="6012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5400000">
        <a:off x="-128846" y="774655"/>
        <a:ext cx="858978" cy="601284"/>
      </dsp:txXfrm>
    </dsp:sp>
    <dsp:sp modelId="{05BAB352-7CE5-4613-9F54-717DF064B952}">
      <dsp:nvSpPr>
        <dsp:cNvPr id="0" name=""/>
        <dsp:cNvSpPr/>
      </dsp:nvSpPr>
      <dsp:spPr>
        <a:xfrm rot="5400000">
          <a:off x="4619496" y="-3372403"/>
          <a:ext cx="558335" cy="859476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66700" lvl="1" indent="-2667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Char char="••"/>
          </a:pPr>
          <a:r>
            <a:rPr lang="pl-PL" sz="1800" b="1" kern="1200" dirty="0">
              <a:effectLst/>
            </a:rPr>
            <a:t>Demon wiedział, kim jest Jezus i szukał sposobu na osłabienie Jego wpływu.</a:t>
          </a:r>
          <a:endParaRPr lang="es-ES" sz="1800" kern="1200" dirty="0">
            <a:effectLst/>
          </a:endParaRPr>
        </a:p>
      </dsp:txBody>
      <dsp:txXfrm rot="5400000">
        <a:off x="4619496" y="-3372403"/>
        <a:ext cx="558335" cy="8594760"/>
      </dsp:txXfrm>
    </dsp:sp>
    <dsp:sp modelId="{6FF5312E-9F45-469A-AF3A-453531A07A51}">
      <dsp:nvSpPr>
        <dsp:cNvPr id="0" name=""/>
        <dsp:cNvSpPr/>
      </dsp:nvSpPr>
      <dsp:spPr>
        <a:xfrm rot="5400000">
          <a:off x="-128846" y="1419675"/>
          <a:ext cx="858978" cy="6012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>
            <a:effectLst/>
          </a:endParaRPr>
        </a:p>
      </dsp:txBody>
      <dsp:txXfrm rot="5400000">
        <a:off x="-128846" y="1419675"/>
        <a:ext cx="858978" cy="601284"/>
      </dsp:txXfrm>
    </dsp:sp>
    <dsp:sp modelId="{BF7C7F0F-F87D-4A5C-BC55-BD9DC0A725C8}">
      <dsp:nvSpPr>
        <dsp:cNvPr id="0" name=""/>
        <dsp:cNvSpPr/>
      </dsp:nvSpPr>
      <dsp:spPr>
        <a:xfrm rot="5400000">
          <a:off x="4619496" y="-2727383"/>
          <a:ext cx="558335" cy="85947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266700" lvl="1" indent="-26670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Char char="••"/>
          </a:pPr>
          <a:r>
            <a:rPr lang="pl-PL" sz="1800" b="1" kern="1200" dirty="0">
              <a:effectLst/>
            </a:rPr>
            <a:t>Jezus nakazał mu milczenie. To nie był czas, aby otwarcie ogłosić się Mesjaszem.</a:t>
          </a:r>
          <a:endParaRPr lang="es-ES" sz="1800" kern="1200" dirty="0">
            <a:effectLst/>
          </a:endParaRPr>
        </a:p>
      </dsp:txBody>
      <dsp:txXfrm rot="5400000">
        <a:off x="4619496" y="-2727383"/>
        <a:ext cx="558335" cy="8594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306263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 uzdrowieniu wydał dwa polecenia w podwójnym wymiarze 
(</a:t>
          </a:r>
          <a:r>
            <a:rPr lang="pl-PL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Mk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pl-PL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1,44</a:t>
          </a: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909" y="306263"/>
        <a:ext cx="1752888" cy="1979736"/>
      </dsp:txXfrm>
    </dsp:sp>
    <dsp:sp modelId="{B4EB38D3-D434-42DD-A2E1-C57F19950AAD}">
      <dsp:nvSpPr>
        <dsp:cNvPr id="0" name=""/>
        <dsp:cNvSpPr/>
      </dsp:nvSpPr>
      <dsp:spPr>
        <a:xfrm rot="18004364">
          <a:off x="1634474" y="942354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8004364">
        <a:off x="2004502" y="939583"/>
        <a:ext cx="38950" cy="38950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Pokaż się kapłanom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9157" y="286631"/>
        <a:ext cx="2314839" cy="670710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8967813"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Pokazał, że szanuje prawo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24356" y="2757"/>
        <a:ext cx="5296257" cy="487949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2142401"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Dało to kapłanom możliwość zaakceptowania go jako Mesjasza.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24356" y="563899"/>
        <a:ext cx="5296257" cy="677317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3595636"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mów nic nikomu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19157" y="1634920"/>
        <a:ext cx="2314839" cy="670710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8994565"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Nie dopuścił do tego, by kapłani byli nastawieni przeciwko trędowatemu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24356" y="1314408"/>
        <a:ext cx="5296257" cy="572827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2376402"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</a:pPr>
          <a:r>
            <a:rPr lang="pl-PL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Unikał wzbudzania mesjańskich oczekiwań w tłumach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24356" y="1960428"/>
        <a:ext cx="5296257" cy="665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5531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9950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155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633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6309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816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2628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62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3531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551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275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0816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204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522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337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5319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169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36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48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83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52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98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0360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612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18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50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1554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9748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65836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6152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2598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76120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8718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pPr/>
              <a:t>12/07/2024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12/07/2024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14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11/07/2024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DZIEŃ Z DZIAŁALNOŚCI JEZUSA</a:t>
            </a:r>
            <a:endParaRPr lang="e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7F6B5BD-44E6-E137-82D5-225F6AE8D5E2}"/>
              </a:ext>
            </a:extLst>
          </p:cNvPr>
          <p:cNvSpPr txBox="1"/>
          <p:nvPr/>
        </p:nvSpPr>
        <p:spPr>
          <a:xfrm>
            <a:off x="9442369" y="6374045"/>
            <a:ext cx="2672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b="1" dirty="0" smtClean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2 na 13. lipca </a:t>
            </a:r>
            <a:r>
              <a:rPr lang="en" sz="1600" b="1" dirty="0" smtClean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en" sz="1600" b="1" dirty="0">
              <a:solidFill>
                <a:srgbClr val="D4BD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41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xmlns="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54971" y="3432051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spc="300" dirty="0">
                <a:ln w="15875">
                  <a:solidFill>
                    <a:prstClr val="black"/>
                  </a:solidFill>
                  <a:prstDash val="solid"/>
                </a:ln>
                <a:pattFill prst="narHorz">
                  <a:fgClr>
                    <a:srgbClr val="FFFF66"/>
                  </a:fgClr>
                  <a:bgClr>
                    <a:srgbClr val="FFFF66">
                      <a:lumMod val="40000"/>
                      <a:lumOff val="60000"/>
                    </a:srgbClr>
                  </a:bgClr>
                </a:pattFill>
                <a:effectLst>
                  <a:glow rad="63500">
                    <a:srgbClr val="FF9900">
                      <a:lumMod val="60000"/>
                      <a:lumOff val="40000"/>
                    </a:srgbClr>
                  </a:glow>
                  <a:innerShdw blurRad="177800">
                    <a:srgbClr val="FFFF66">
                      <a:lumMod val="50000"/>
                    </a:srgbClr>
                  </a:innerShdw>
                </a:effectLst>
              </a:rPr>
              <a:t>MÓDL SIĘ I GŁOŚ</a:t>
            </a:r>
            <a:endParaRPr lang="en" sz="4400" b="1" spc="300" dirty="0">
              <a:ln w="15875">
                <a:solidFill>
                  <a:prstClr val="black"/>
                </a:solidFill>
                <a:prstDash val="solid"/>
              </a:ln>
              <a:pattFill prst="narHorz">
                <a:fgClr>
                  <a:srgbClr val="FFFF66"/>
                </a:fgClr>
                <a:bgClr>
                  <a:srgbClr val="FFFF66">
                    <a:lumMod val="40000"/>
                    <a:lumOff val="60000"/>
                  </a:srgbClr>
                </a:bgClr>
              </a:pattFill>
              <a:effectLst>
                <a:glow rad="63500">
                  <a:srgbClr val="FF9900">
                    <a:lumMod val="60000"/>
                    <a:lumOff val="40000"/>
                  </a:srgbClr>
                </a:glow>
                <a:innerShdw blurRad="177800">
                  <a:srgbClr val="FFFF66">
                    <a:lumMod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13C1437-0A93-86C1-F92B-FAE394093D95}"/>
              </a:ext>
            </a:extLst>
          </p:cNvPr>
          <p:cNvSpPr txBox="1"/>
          <p:nvPr/>
        </p:nvSpPr>
        <p:spPr>
          <a:xfrm>
            <a:off x="3707842" y="563023"/>
            <a:ext cx="779111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wczesnym rankiem, przed świtem, wstał, wyszedł i udał się na puste miejsce, i tam się </a:t>
            </a:r>
            <a:r>
              <a:rPr lang="pl-PL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modlił</a:t>
            </a:r>
            <a:r>
              <a:rPr lang="en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Mar</a:t>
            </a:r>
            <a:r>
              <a:rPr lang="pl-PL" sz="1400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e</a:t>
            </a:r>
            <a:r>
              <a:rPr lang="en" sz="1400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k 1</a:t>
            </a:r>
            <a:r>
              <a:rPr lang="pl-PL" sz="1400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35</a:t>
            </a:r>
            <a:r>
              <a:rPr lang="en" sz="1400" b="1" dirty="0">
                <a:solidFill>
                  <a:srgbClr val="FF9900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52D6BAE-4424-E26C-54A8-53385FA0DDB9}"/>
              </a:ext>
            </a:extLst>
          </p:cNvPr>
          <p:cNvSpPr txBox="1"/>
          <p:nvPr/>
        </p:nvSpPr>
        <p:spPr>
          <a:xfrm>
            <a:off x="185790" y="1292920"/>
            <a:ext cx="7586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W niedzielę uczniowie czekali na Jezusa, który miał głosić w mieście. Ale plany Jezusa były inne. Jego słowa i czyny miały przynieść korzyść wielu ludziom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1:36-39).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xmlns="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866991" y="1546686"/>
            <a:ext cx="3709116" cy="257599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xmlns="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2491" y="3765343"/>
            <a:ext cx="3681317" cy="28190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5CAF4E11-6B06-5621-12BF-F01384C0A896}"/>
              </a:ext>
            </a:extLst>
          </p:cNvPr>
          <p:cNvSpPr txBox="1"/>
          <p:nvPr/>
        </p:nvSpPr>
        <p:spPr>
          <a:xfrm>
            <a:off x="4431324" y="4462515"/>
            <a:ext cx="75987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Jezus każdego dnia szukał Boga w modlitwie i zachęca nas, byśmy Go naśladowali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6,46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err="1">
                <a:solidFill>
                  <a:prstClr val="black"/>
                </a:solidFill>
              </a:rPr>
              <a:t>Łk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3,21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smtClean="0">
                <a:solidFill>
                  <a:prstClr val="black"/>
                </a:solidFill>
              </a:rPr>
              <a:t>5,16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smtClean="0">
                <a:solidFill>
                  <a:prstClr val="black"/>
                </a:solidFill>
              </a:rPr>
              <a:t>9,18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smtClean="0">
                <a:solidFill>
                  <a:prstClr val="black"/>
                </a:solidFill>
              </a:rPr>
              <a:t>11,1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smtClean="0">
                <a:solidFill>
                  <a:prstClr val="black"/>
                </a:solidFill>
              </a:rPr>
              <a:t>18,1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W szczególnych sytuacjach poświęcał nawet całe noce na modlitwę (</a:t>
            </a:r>
            <a:r>
              <a:rPr lang="pl-PL" sz="2000" b="1" dirty="0" err="1">
                <a:solidFill>
                  <a:prstClr val="black"/>
                </a:solidFill>
              </a:rPr>
              <a:t>Łk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6,12-13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err="1">
                <a:solidFill>
                  <a:prstClr val="black"/>
                </a:solidFill>
              </a:rPr>
              <a:t>Mt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14,21-23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xmlns="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29AFE0D-08EE-7682-A9BC-C18530A565EC}"/>
              </a:ext>
            </a:extLst>
          </p:cNvPr>
          <p:cNvSpPr txBox="1"/>
          <p:nvPr/>
        </p:nvSpPr>
        <p:spPr>
          <a:xfrm>
            <a:off x="185791" y="2363460"/>
            <a:ext cx="7657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Ale Jezus nie działał z własnej inicjatywy. Jak zwykle, najpierw poszedł porozmawiać ze swoim Ojcem, aby ten mógł mu powiedzieć, co ma zrobić tego dnia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1,35</a:t>
            </a:r>
            <a:r>
              <a:rPr lang="pl-PL" sz="2000" b="1" dirty="0">
                <a:solidFill>
                  <a:prstClr val="black"/>
                </a:solidFill>
              </a:rPr>
              <a:t>; J </a:t>
            </a:r>
            <a:r>
              <a:rPr lang="pl-PL" sz="2000" b="1" dirty="0" smtClean="0">
                <a:solidFill>
                  <a:prstClr val="black"/>
                </a:solidFill>
              </a:rPr>
              <a:t>8,28 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BDA0610-0C72-A2DF-02CE-90CC805B91DB}"/>
              </a:ext>
            </a:extLst>
          </p:cNvPr>
          <p:cNvSpPr txBox="1"/>
          <p:nvPr/>
        </p:nvSpPr>
        <p:spPr>
          <a:xfrm>
            <a:off x="4431323" y="5739579"/>
            <a:ext cx="75987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Czy nie powinniśmy, tak jak Jezus, codziennie szukać Boga w modlitwie, aby poznać Jego wolę? Czy w wyjątkowych sytuacjach nie szukamy Go szczególnie w modlitwie?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91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6CC1CCC5-2FCC-4BDD-3EEB-4CD77A2E7F8F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UZDRAWIANIE A PRZESTRZEGANIE PRAWA</a:t>
            </a:r>
            <a:endParaRPr lang="en" sz="4400" b="1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597EA6D-9AC5-2835-324E-CCEF3A2715E3}"/>
              </a:ext>
            </a:extLst>
          </p:cNvPr>
          <p:cNvSpPr txBox="1"/>
          <p:nvPr/>
        </p:nvSpPr>
        <p:spPr>
          <a:xfrm>
            <a:off x="1185862" y="501313"/>
            <a:ext cx="1047273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„I </a:t>
            </a:r>
            <a:r>
              <a:rPr lang="pl-PL" b="1" dirty="0">
                <a:solidFill>
                  <a:srgbClr val="C00000"/>
                </a:solidFill>
                <a:latin typeface="Comic Sans MS" panose="030F0702030302020204" pitchFamily="66" charset="0"/>
              </a:rPr>
              <a:t>rzekł mu: Bacz, abyś nikomu nic nie mówił; ale idź, pokaż się kapłanowi i złóż za swoje oczyszczenie ofiarę, jaką nakazał Mojżesz, na świadectwo dla </a:t>
            </a:r>
            <a:r>
              <a:rPr lang="pl-PL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nich</a:t>
            </a:r>
            <a:r>
              <a:rPr lang="en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(Mar</a:t>
            </a:r>
            <a:r>
              <a:rPr lang="pl-PL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e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k </a:t>
            </a:r>
            <a:r>
              <a:rPr lang="en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</a:t>
            </a:r>
            <a:r>
              <a:rPr lang="pl-PL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44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541F02A2-EC5C-DE68-D7A4-6354ADD80172}"/>
              </a:ext>
            </a:extLst>
          </p:cNvPr>
          <p:cNvSpPr txBox="1"/>
          <p:nvPr/>
        </p:nvSpPr>
        <p:spPr>
          <a:xfrm>
            <a:off x="4174435" y="1123876"/>
            <a:ext cx="80175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Trędowaty, odizolowany od wszelkich kontaktów z ludźmi z powodu swojej choroby, ukląkł przed Jezusem błagając o uzdrowienie (</a:t>
            </a:r>
            <a:r>
              <a:rPr lang="pl-PL" sz="2000" b="1" dirty="0" err="1">
                <a:solidFill>
                  <a:prstClr val="black"/>
                </a:solidFill>
              </a:rPr>
              <a:t>Kpł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13,45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1,40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14051217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E29263A6-8684-E3DF-B74D-CD2EB0F444B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350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xmlns="" id="{BBD42AF3-C617-3411-06C0-D8F738811F1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090" r="6090"/>
          <a:stretch/>
        </p:blipFill>
        <p:spPr>
          <a:xfrm>
            <a:off x="2222786" y="1224617"/>
            <a:ext cx="1930114" cy="293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xmlns="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6DFAFD10-DC67-0E53-7360-F03FA11F5EE5}"/>
              </a:ext>
            </a:extLst>
          </p:cNvPr>
          <p:cNvSpPr txBox="1"/>
          <p:nvPr/>
        </p:nvSpPr>
        <p:spPr>
          <a:xfrm>
            <a:off x="4182385" y="3146760"/>
            <a:ext cx="80096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Kiedy przychodzimy do Jezusa z naszymi grzechami i brudem, On nie odejdzie od nas. Da nam przebaczenie i uzdrowienie, czyniąc nas czystymi jak On.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533DF14B-6BB8-A3FD-6236-169E3A59CE2A}"/>
              </a:ext>
            </a:extLst>
          </p:cNvPr>
          <p:cNvSpPr txBox="1"/>
          <p:nvPr/>
        </p:nvSpPr>
        <p:spPr>
          <a:xfrm>
            <a:off x="4210050" y="2003877"/>
            <a:ext cx="7981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Na oczach tłumu Jezus robi coś sprzecznego z prawem: dotyka trędowatego, przez co staje się nieczysty. Ale zamiast przyjąć nieczystość trędowatego, trędowaty otrzymał uzdrowienie Jezusa.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60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5052B9C4-E298-CC81-CA22-D53277651CE2}"/>
              </a:ext>
            </a:extLst>
          </p:cNvPr>
          <p:cNvSpPr txBox="1"/>
          <p:nvPr/>
        </p:nvSpPr>
        <p:spPr>
          <a:xfrm>
            <a:off x="933254" y="401885"/>
            <a:ext cx="1003002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32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„Życie </a:t>
            </a:r>
            <a:r>
              <a:rPr lang="pl-PL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Zbawiciela na ziemi nie było łatwe. </a:t>
            </a:r>
            <a:r>
              <a:rPr lang="pl-PL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Ale nigdy nie zmęczył się pracą na rzecz ratowania zagubionych ludzi. Prowadził bezinteresowne życie od swoich narodzin aż do śmierci. Nie starał się być wolny od ciężkiej pracy i męczących podróży. </a:t>
            </a:r>
            <a:r>
              <a:rPr lang="pl-PL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Powiedział, że Syn Człowieczy </a:t>
            </a:r>
            <a:r>
              <a:rPr lang="pl-PL" sz="32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»nie </a:t>
            </a:r>
            <a:r>
              <a:rPr lang="pl-PL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przyszedł, aby Mu służono, lecz aby służyć i oddać swoje życie dla odkupienia wielu </a:t>
            </a:r>
            <a:r>
              <a:rPr lang="pl-PL" sz="32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ludzi« Mateusz 20,28</a:t>
            </a:r>
            <a:r>
              <a:rPr lang="pl-PL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. </a:t>
            </a:r>
            <a:r>
              <a:rPr lang="pl-PL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To był jedyny wielki cel Jego życia. Wszystko inne było mniej ważne. Wypełnianie woli Bożej i dokończenie Jego dzieła było dla Niego jak jedzenie i picie. </a:t>
            </a:r>
            <a:r>
              <a:rPr lang="pl-PL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W Jego pracy nie było myśli o </a:t>
            </a:r>
            <a:r>
              <a:rPr lang="pl-PL" sz="32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sobie.”</a:t>
            </a:r>
            <a:endParaRPr lang="en" sz="32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693C611-51F3-CD44-16A8-1974BD8C0FE1}"/>
              </a:ext>
            </a:extLst>
          </p:cNvPr>
          <p:cNvSpPr txBox="1"/>
          <p:nvPr/>
        </p:nvSpPr>
        <p:spPr>
          <a:xfrm>
            <a:off x="7561382" y="6234251"/>
            <a:ext cx="340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Droga do Chrystusa</a:t>
            </a:r>
            <a:r>
              <a:rPr lang="en" sz="1600" b="1" dirty="0">
                <a:solidFill>
                  <a:prstClr val="black"/>
                </a:solidFill>
              </a:rPr>
              <a:t>, </a:t>
            </a:r>
            <a:r>
              <a:rPr lang="pl-PL" sz="1600" b="1" dirty="0">
                <a:solidFill>
                  <a:prstClr val="black"/>
                </a:solidFill>
              </a:rPr>
              <a:t>s</a:t>
            </a:r>
            <a:r>
              <a:rPr lang="en" sz="1600" b="1" dirty="0">
                <a:solidFill>
                  <a:prstClr val="black"/>
                </a:solidFill>
              </a:rPr>
              <a:t>. 77)</a:t>
            </a:r>
          </a:p>
        </p:txBody>
      </p:sp>
    </p:spTree>
    <p:extLst>
      <p:ext uri="{BB962C8B-B14F-4D97-AF65-F5344CB8AC3E}">
        <p14:creationId xmlns:p14="http://schemas.microsoft.com/office/powerpoint/2010/main" xmlns="" val="370257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=""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119270" y="308113"/>
            <a:ext cx="4514849" cy="637610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7000"/>
              </a:lnSpc>
            </a:pPr>
            <a:r>
              <a:rPr lang="pl-PL" sz="4400" b="1" dirty="0" smtClean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„I rzekł do nich Jezus: Pójdźcie za mną, a sprawię, że staniecie się rybakami ludzi</a:t>
            </a:r>
            <a:r>
              <a:rPr lang="es-ES" sz="4400" b="1" dirty="0" smtClean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”</a:t>
            </a:r>
            <a:endParaRPr lang="es-ES" sz="4400" b="1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latin typeface="Comic Sans MS" panose="030F0702030302020204" pitchFamily="66" charset="0"/>
            </a:endParaRPr>
          </a:p>
          <a:p>
            <a:pPr algn="ctr">
              <a:lnSpc>
                <a:spcPts val="7000"/>
              </a:lnSpc>
            </a:pPr>
            <a:r>
              <a:rPr lang="es-ES" sz="2800" b="1" dirty="0" smtClean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(</a:t>
            </a:r>
            <a:r>
              <a:rPr lang="pl-PL" sz="2800" b="1" dirty="0" smtClean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Marek</a:t>
            </a:r>
            <a:r>
              <a:rPr lang="es-ES" sz="2800" b="1" dirty="0" smtClean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1</a:t>
            </a:r>
            <a:r>
              <a:rPr lang="pl-PL" sz="2800" b="1" dirty="0" smtClean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,</a:t>
            </a:r>
            <a:r>
              <a:rPr lang="es-ES" sz="2800" b="1" dirty="0" smtClean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17)</a:t>
            </a:r>
            <a:endParaRPr lang="es-ES" sz="3600" b="1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25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03424BD-0019-6BFD-57DB-FD6100A4FC2F}"/>
              </a:ext>
            </a:extLst>
          </p:cNvPr>
          <p:cNvSpPr txBox="1"/>
          <p:nvPr/>
        </p:nvSpPr>
        <p:spPr>
          <a:xfrm>
            <a:off x="5783384" y="3149292"/>
            <a:ext cx="6408615" cy="3708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7B0AEC"/>
                </a:solidFill>
              </a:rPr>
              <a:t>Wyjątkowe zadania</a:t>
            </a:r>
            <a:r>
              <a:rPr lang="en" sz="2000" b="1" dirty="0" smtClean="0">
                <a:solidFill>
                  <a:srgbClr val="7B0AEC"/>
                </a:solidFill>
              </a:rPr>
              <a:t>:</a:t>
            </a:r>
            <a:endParaRPr lang="en" sz="2000" b="1" dirty="0">
              <a:solidFill>
                <a:srgbClr val="7B0AEC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Powołanie uczniów</a:t>
            </a:r>
            <a:r>
              <a:rPr lang="en" sz="2000" b="1" dirty="0" smtClean="0"/>
              <a:t>. Mar</a:t>
            </a:r>
            <a:r>
              <a:rPr lang="pl-PL" sz="2000" b="1" dirty="0" smtClean="0"/>
              <a:t>e</a:t>
            </a:r>
            <a:r>
              <a:rPr lang="en" sz="2000" b="1" dirty="0" smtClean="0"/>
              <a:t>k 1</a:t>
            </a:r>
            <a:r>
              <a:rPr lang="pl-PL" sz="2000" b="1" dirty="0" smtClean="0"/>
              <a:t>,</a:t>
            </a:r>
            <a:r>
              <a:rPr lang="en" sz="2000" b="1" dirty="0" smtClean="0"/>
              <a:t>16-20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B81111"/>
                </a:solidFill>
              </a:rPr>
              <a:t>Działalność w sabat</a:t>
            </a:r>
            <a:r>
              <a:rPr lang="en" sz="2000" b="1" dirty="0" smtClean="0">
                <a:solidFill>
                  <a:srgbClr val="B81111"/>
                </a:solidFill>
              </a:rPr>
              <a:t>:</a:t>
            </a:r>
            <a:endParaRPr lang="en" sz="2000" b="1" dirty="0">
              <a:solidFill>
                <a:srgbClr val="B81111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Głoszenie w synagodze</a:t>
            </a:r>
            <a:r>
              <a:rPr lang="en" sz="2000" b="1" dirty="0" smtClean="0"/>
              <a:t>. Mar</a:t>
            </a:r>
            <a:r>
              <a:rPr lang="pl-PL" sz="2000" b="1" dirty="0" smtClean="0"/>
              <a:t>e</a:t>
            </a:r>
            <a:r>
              <a:rPr lang="en" sz="2000" b="1" dirty="0" smtClean="0"/>
              <a:t>k 1</a:t>
            </a:r>
            <a:r>
              <a:rPr lang="pl-PL" sz="2000" b="1" dirty="0" smtClean="0"/>
              <a:t>,</a:t>
            </a:r>
            <a:r>
              <a:rPr lang="en" sz="2000" b="1" dirty="0" smtClean="0"/>
              <a:t>21-28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Uzdrawianie</a:t>
            </a:r>
            <a:r>
              <a:rPr lang="en" sz="2000" b="1" dirty="0" smtClean="0"/>
              <a:t>. Mar</a:t>
            </a:r>
            <a:r>
              <a:rPr lang="pl-PL" sz="2000" b="1" dirty="0" smtClean="0"/>
              <a:t>e</a:t>
            </a:r>
            <a:r>
              <a:rPr lang="en" sz="2000" b="1" dirty="0" smtClean="0"/>
              <a:t>k 1</a:t>
            </a:r>
            <a:r>
              <a:rPr lang="pl-PL" sz="2000" b="1" dirty="0" smtClean="0"/>
              <a:t>,</a:t>
            </a:r>
            <a:r>
              <a:rPr lang="en" sz="2000" b="1" dirty="0" smtClean="0"/>
              <a:t>29-34</a:t>
            </a:r>
            <a:r>
              <a:rPr lang="en" sz="2000" b="1" dirty="0"/>
              <a:t>.</a:t>
            </a:r>
          </a:p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29870C"/>
                </a:solidFill>
              </a:rPr>
              <a:t>Codzienna działalność</a:t>
            </a:r>
            <a:r>
              <a:rPr lang="en" sz="2000" b="1" dirty="0" smtClean="0">
                <a:solidFill>
                  <a:srgbClr val="29870C"/>
                </a:solidFill>
              </a:rPr>
              <a:t>:</a:t>
            </a:r>
            <a:endParaRPr lang="en" sz="2000" b="1" dirty="0">
              <a:solidFill>
                <a:srgbClr val="29870C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Módl się i głoś</a:t>
            </a:r>
            <a:r>
              <a:rPr lang="en" sz="2000" b="1" dirty="0" smtClean="0"/>
              <a:t>. Mar</a:t>
            </a:r>
            <a:r>
              <a:rPr lang="pl-PL" sz="2000" b="1" dirty="0" smtClean="0"/>
              <a:t>e</a:t>
            </a:r>
            <a:r>
              <a:rPr lang="en" sz="2000" b="1" dirty="0" smtClean="0"/>
              <a:t>k 1</a:t>
            </a:r>
            <a:r>
              <a:rPr lang="pl-PL" sz="2000" b="1" dirty="0" smtClean="0"/>
              <a:t>,</a:t>
            </a:r>
            <a:r>
              <a:rPr lang="en" sz="2000" b="1" dirty="0" smtClean="0"/>
              <a:t>35-39</a:t>
            </a:r>
            <a:r>
              <a:rPr lang="en" sz="2000" b="1" dirty="0"/>
              <a:t>.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Uzdrawianie, a przestrzeganie prawa</a:t>
            </a:r>
            <a:r>
              <a:rPr lang="en" sz="2000" b="1" dirty="0" smtClean="0"/>
              <a:t>. Mar</a:t>
            </a:r>
            <a:r>
              <a:rPr lang="pl-PL" sz="2000" b="1" dirty="0" smtClean="0"/>
              <a:t>e</a:t>
            </a:r>
            <a:r>
              <a:rPr lang="en" sz="2000" b="1" dirty="0" smtClean="0"/>
              <a:t>k 1</a:t>
            </a:r>
            <a:r>
              <a:rPr lang="pl-PL" sz="2000" b="1" dirty="0" smtClean="0"/>
              <a:t>,</a:t>
            </a:r>
            <a:r>
              <a:rPr lang="en" sz="2000" b="1" dirty="0" smtClean="0"/>
              <a:t>40-45</a:t>
            </a:r>
            <a:r>
              <a:rPr lang="en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82E60F8-E6A2-3EF4-6133-6ECEE6A9592D}"/>
              </a:ext>
            </a:extLst>
          </p:cNvPr>
          <p:cNvSpPr txBox="1"/>
          <p:nvPr/>
        </p:nvSpPr>
        <p:spPr>
          <a:xfrm>
            <a:off x="163239" y="215791"/>
            <a:ext cx="7033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Jak wyglądałby dzień z życia Jezusa? A gdybyśmy towarzyszyli Mu przez cały tydzień?</a:t>
            </a:r>
            <a:endParaRPr lang="en" sz="2000" b="1" dirty="0"/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xmlns="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1136" y="3024440"/>
            <a:ext cx="2785872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xmlns="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89363" y="104971"/>
            <a:ext cx="2167181" cy="2890477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xmlns="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71990" y="106639"/>
            <a:ext cx="2286974" cy="2888809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xmlns="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227399" y="5018086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xmlns="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27399" y="3040220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92177" y="5383847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xmlns="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92177" y="3189352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xmlns="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284433" y="4100382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xmlns="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67364" y="6183488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xmlns="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67364" y="5804241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xmlns="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67364" y="48853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xmlns="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67364" y="4510963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xmlns="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67364" y="3578272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437D3C3-707D-91C4-7EA7-A18EC62C6F89}"/>
              </a:ext>
            </a:extLst>
          </p:cNvPr>
          <p:cNvSpPr txBox="1"/>
          <p:nvPr/>
        </p:nvSpPr>
        <p:spPr>
          <a:xfrm>
            <a:off x="173420" y="1605541"/>
            <a:ext cx="71811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Będziemy towarzyszyć Jezusowi, powołując grupę rybaków, aby podążali za Nim w pełnym wymiarze godzin; ciesząc się pracowitym dniem szabatu; i wreszcie zobaczymy, jakie były ich codzienne zwyczaje.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EE025ACE-C457-5DF8-71B0-FBADCE2DDCBE}"/>
              </a:ext>
            </a:extLst>
          </p:cNvPr>
          <p:cNvSpPr txBox="1"/>
          <p:nvPr/>
        </p:nvSpPr>
        <p:spPr>
          <a:xfrm>
            <a:off x="157656" y="90339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Marek pomaga nam przeżyć to doświadczenie w ostatniej części swojego pierwszego rozdziału (</a:t>
            </a:r>
            <a:r>
              <a:rPr lang="pl-PL" sz="2000" b="1" dirty="0" err="1" smtClean="0"/>
              <a:t>Mk</a:t>
            </a:r>
            <a:r>
              <a:rPr lang="pl-PL" sz="2000" b="1" dirty="0" smtClean="0"/>
              <a:t> </a:t>
            </a:r>
            <a:r>
              <a:rPr lang="pl-PL" sz="2000" b="1" dirty="0" smtClean="0"/>
              <a:t>1,16-45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1197080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6000" b="1" dirty="0" smtClean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WYJĄTKOWE ZADANIA</a:t>
            </a:r>
            <a:endParaRPr lang="en" sz="6000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79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xmlns="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pl-PL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POWOŁANIE UCZNIÓW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1E626B"/>
                  </a:gs>
                  <a:gs pos="4000">
                    <a:srgbClr val="8AD4DE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AACC449-8A8E-F2BF-5CE4-4C4DB8082436}"/>
              </a:ext>
            </a:extLst>
          </p:cNvPr>
          <p:cNvSpPr txBox="1"/>
          <p:nvPr/>
        </p:nvSpPr>
        <p:spPr>
          <a:xfrm>
            <a:off x="2347810" y="576216"/>
            <a:ext cx="9844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„I </a:t>
            </a:r>
            <a:r>
              <a:rPr lang="pl-PL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rzekł do nich Jezus: Pójdźcie za mną, a sprawię, że staniecie się rybakami </a:t>
            </a:r>
            <a:r>
              <a:rPr lang="pl-PL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ludzi</a:t>
            </a:r>
            <a:r>
              <a:rPr lang="en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</a:t>
            </a:r>
            <a:r>
              <a:rPr lang="en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</a:t>
            </a:r>
            <a:r>
              <a:rPr lang="pl-PL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1</a:t>
            </a:r>
            <a:r>
              <a:rPr lang="pl-PL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17)</a:t>
            </a:r>
            <a:endParaRPr lang="en" sz="14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C092799-468D-1BD5-72FE-6D840C3D9D2C}"/>
              </a:ext>
            </a:extLst>
          </p:cNvPr>
          <p:cNvSpPr txBox="1"/>
          <p:nvPr/>
        </p:nvSpPr>
        <p:spPr>
          <a:xfrm>
            <a:off x="2470519" y="1229086"/>
            <a:ext cx="6816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Marek charakteryzuje się zwięzłością. Gdybyśmy nie skonsultowali się z innymi ewangeliami, moglibyśmy dojść do błędnych wniosków na temat tego powołania.</a:t>
            </a:r>
            <a:endParaRPr lang="en" sz="2000" b="1" dirty="0"/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xmlns="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xmlns="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01383" y="1079514"/>
            <a:ext cx="2642968" cy="1107095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xmlns="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xmlns="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xmlns="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50221" y="3429456"/>
            <a:ext cx="4152941" cy="328690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AFB1E464-2CD2-16B2-EF3C-08022E372451}"/>
              </a:ext>
            </a:extLst>
          </p:cNvPr>
          <p:cNvSpPr txBox="1"/>
          <p:nvPr/>
        </p:nvSpPr>
        <p:spPr>
          <a:xfrm>
            <a:off x="2462566" y="3382732"/>
            <a:ext cx="53125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Jezus wygłasza kazanie z łodzi Piotra, a następnie ma miejsce cudowny połów. Sieci czterech braci zostały prawie rozerwane przez liczbę ryb (</a:t>
            </a:r>
            <a:r>
              <a:rPr lang="pl-PL" sz="2000" b="1" dirty="0" err="1" smtClean="0"/>
              <a:t>Łk</a:t>
            </a:r>
            <a:r>
              <a:rPr lang="pl-PL" sz="2000" b="1" dirty="0" smtClean="0"/>
              <a:t> </a:t>
            </a:r>
            <a:r>
              <a:rPr lang="pl-PL" sz="2000" b="1" dirty="0" smtClean="0"/>
              <a:t>5, </a:t>
            </a:r>
            <a:r>
              <a:rPr lang="pl-PL" sz="2000" b="1" dirty="0" smtClean="0"/>
              <a:t>1-7). Podczas gdy Jakub i Jan naprawiają sieci, Piotr pada u stóp Jezusa (</a:t>
            </a:r>
            <a:r>
              <a:rPr lang="pl-PL" sz="2000" b="1" dirty="0" err="1" smtClean="0"/>
              <a:t>Łk</a:t>
            </a:r>
            <a:r>
              <a:rPr lang="pl-PL" sz="2000" b="1" dirty="0" smtClean="0"/>
              <a:t> </a:t>
            </a:r>
            <a:r>
              <a:rPr lang="pl-PL" sz="2000" b="1" dirty="0" smtClean="0"/>
              <a:t>5,8-11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8419F547-EB47-DB37-23FA-A82D3735698A}"/>
              </a:ext>
            </a:extLst>
          </p:cNvPr>
          <p:cNvSpPr txBox="1"/>
          <p:nvPr/>
        </p:nvSpPr>
        <p:spPr>
          <a:xfrm>
            <a:off x="2470518" y="2317513"/>
            <a:ext cx="9541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Nie było to pierwsze spotkanie tych ludzi z Jezusem. Jako naśladowcy Jana Chrzciciela słyszeli jego słowa o Jezusie i poszli za nim. Jako pierwsi uczynili to Andrzej i Jan, a następnie ich bracia (J </a:t>
            </a:r>
            <a:r>
              <a:rPr lang="pl-PL" sz="2000" b="1" dirty="0" smtClean="0"/>
              <a:t>1,35-42</a:t>
            </a:r>
            <a:r>
              <a:rPr lang="pl-PL" sz="2000" b="1" dirty="0" smtClean="0"/>
              <a:t>).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348E9CAC-0B46-2D52-F537-6897DD283ECA}"/>
              </a:ext>
            </a:extLst>
          </p:cNvPr>
          <p:cNvSpPr txBox="1"/>
          <p:nvPr/>
        </p:nvSpPr>
        <p:spPr>
          <a:xfrm>
            <a:off x="163914" y="5534561"/>
            <a:ext cx="76032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Jakub i Jan pozostawili ojca odpowiedzialnego za rodzinny biznes, a Piotr i Andrzej porzucili swoje źródło utrzymania, aby stać się zdobywcami dusz. Będąc posłusznymi wezwaniu Jezusa, zmienili swoje życie i życie całego świata.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9358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6000" b="1" dirty="0" smtClean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DZIAŁALNOŚĆ W SABAT</a:t>
            </a:r>
            <a:endParaRPr lang="en" sz="6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4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634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pl-PL" sz="4400" b="1" dirty="0">
                <a:ln w="22225">
                  <a:noFill/>
                  <a:prstDash val="solid"/>
                </a:ln>
                <a:solidFill>
                  <a:srgbClr val="FF5050">
                    <a:lumMod val="40000"/>
                    <a:lumOff val="60000"/>
                  </a:srgbClr>
                </a:solidFill>
              </a:rPr>
              <a:t>NAUCZANIE W SYNAGODZE</a:t>
            </a:r>
            <a:endParaRPr lang="en" sz="4400" b="1" dirty="0">
              <a:ln w="22225">
                <a:noFill/>
                <a:prstDash val="solid"/>
              </a:ln>
              <a:solidFill>
                <a:srgbClr val="FF5050">
                  <a:lumMod val="40000"/>
                  <a:lumOff val="60000"/>
                </a:srgb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2AEC7BD-B5FC-CDEC-F90C-69C065179DE2}"/>
              </a:ext>
            </a:extLst>
          </p:cNvPr>
          <p:cNvSpPr txBox="1"/>
          <p:nvPr/>
        </p:nvSpPr>
        <p:spPr>
          <a:xfrm>
            <a:off x="995363" y="604718"/>
            <a:ext cx="7400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„I </a:t>
            </a:r>
            <a:r>
              <a:rPr lang="pl-PL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weszli do </a:t>
            </a:r>
            <a:r>
              <a:rPr lang="pl-PL" b="1" dirty="0" err="1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Kafarnaum</a:t>
            </a:r>
            <a:r>
              <a:rPr lang="pl-PL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i zaraz w sabat wstąpił do synagogi, i </a:t>
            </a:r>
            <a:r>
              <a:rPr lang="pl-PL" b="1" dirty="0" smtClean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nauczał</a:t>
            </a:r>
            <a:r>
              <a:rPr lang="en" b="1" dirty="0" smtClean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</a:t>
            </a:r>
            <a:r>
              <a:rPr lang="pl-PL" sz="1400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" sz="1400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</a:t>
            </a:r>
            <a:r>
              <a:rPr lang="en" sz="1400" b="1" dirty="0" smtClean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pl-PL" sz="1400" b="1" dirty="0" smtClean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21</a:t>
            </a:r>
            <a:r>
              <a:rPr lang="en" sz="1400" b="1" dirty="0">
                <a:solidFill>
                  <a:srgbClr val="00CC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).</a:t>
            </a:r>
            <a:endParaRPr lang="en" sz="1400" b="1" dirty="0">
              <a:solidFill>
                <a:srgbClr val="00CC00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638ED73-8594-95BF-BF6F-7B1C33194584}"/>
              </a:ext>
            </a:extLst>
          </p:cNvPr>
          <p:cNvSpPr txBox="1"/>
          <p:nvPr/>
        </p:nvSpPr>
        <p:spPr>
          <a:xfrm>
            <a:off x="295275" y="1371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Ewangelie wyjaśniają, że chodzenie do synagogi w szabat było zwyczajem Jezusa, a nie jednorazowym wydarzeniem (</a:t>
            </a:r>
            <a:r>
              <a:rPr lang="pl-PL" sz="2000" b="1" dirty="0" err="1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Łk</a:t>
            </a:r>
            <a:r>
              <a:rPr lang="pl-PL" sz="2000" b="1" dirty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4,16</a:t>
            </a:r>
            <a:r>
              <a:rPr lang="pl-PL" sz="2000" b="1" dirty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" sz="2000" b="1" dirty="0">
              <a:solidFill>
                <a:prstClr val="white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xmlns="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09063448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xmlns="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5605" y="2152144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xmlns="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35338" y="3813242"/>
            <a:ext cx="2499970" cy="2928025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xmlns="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3C136239-39EE-4392-E670-9792C0B06A79}"/>
              </a:ext>
            </a:extLst>
          </p:cNvPr>
          <p:cNvSpPr txBox="1"/>
          <p:nvPr/>
        </p:nvSpPr>
        <p:spPr>
          <a:xfrm>
            <a:off x="3388468" y="2646916"/>
            <a:ext cx="880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wszyscy byli zadowoleni. </a:t>
            </a:r>
            <a:r>
              <a:rPr lang="pl-PL" sz="2000" b="1" dirty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Wróg postanowił przerwać nabożeństwo, mając nadzieję , że zniweczy wpływ Jezusa (Marka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1,23-26</a:t>
            </a:r>
            <a:r>
              <a:rPr lang="pl-PL" sz="2000" b="1" dirty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Szybka interwencja sprawiła, że ludzie byli pod jeszcze większym wpływem Jezusa (Marka 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1,27-28</a:t>
            </a:r>
            <a:r>
              <a:rPr lang="pl-PL" sz="2000" b="1" dirty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" sz="2000" b="1" dirty="0">
              <a:solidFill>
                <a:prstClr val="white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41DF5EC1-8225-CD0E-AA00-FB6635208288}"/>
              </a:ext>
            </a:extLst>
          </p:cNvPr>
          <p:cNvSpPr txBox="1"/>
          <p:nvPr/>
        </p:nvSpPr>
        <p:spPr>
          <a:xfrm>
            <a:off x="3388468" y="2206434"/>
            <a:ext cx="88035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ludzie reagowali na nauczanie Jezusa? </a:t>
            </a:r>
            <a:r>
              <a:rPr lang="pl-PL" sz="2000" b="1" dirty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sz="2000" b="1" dirty="0" smtClean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Marek 1,22</a:t>
            </a:r>
            <a:r>
              <a:rPr lang="pl-PL" sz="2000" b="1" dirty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" sz="2000" b="1" dirty="0">
              <a:solidFill>
                <a:prstClr val="white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07B6C97-587A-1ECE-E91F-718B8C722160}"/>
              </a:ext>
            </a:extLst>
          </p:cNvPr>
          <p:cNvSpPr txBox="1"/>
          <p:nvPr/>
        </p:nvSpPr>
        <p:spPr>
          <a:xfrm>
            <a:off x="3388468" y="3868464"/>
            <a:ext cx="5944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white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tej historii wyróżniają się trzy fakty:</a:t>
            </a:r>
            <a:endParaRPr lang="en" sz="2000" b="1" dirty="0">
              <a:solidFill>
                <a:prstClr val="white"/>
              </a:solidFill>
              <a:effectLst>
                <a:glow rad="101600">
                  <a:srgbClr val="3F21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538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D0C93E01-7D64-B267-D5F3-3852EE6CAC4B}"/>
              </a:ext>
            </a:extLst>
          </p:cNvPr>
          <p:cNvSpPr txBox="1"/>
          <p:nvPr/>
        </p:nvSpPr>
        <p:spPr>
          <a:xfrm>
            <a:off x="0" y="109021"/>
            <a:ext cx="46084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spc="600" dirty="0" smtClean="0">
                <a:ln w="12700">
                  <a:solidFill>
                    <a:srgbClr val="FF66FF">
                      <a:lumMod val="50000"/>
                    </a:srgbClr>
                  </a:solidFill>
                  <a:prstDash val="solid"/>
                </a:ln>
                <a:pattFill prst="pct50">
                  <a:fgClr>
                    <a:srgbClr val="FF66FF"/>
                  </a:fgClr>
                  <a:bgClr>
                    <a:srgbClr val="FF66FF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FFFF66">
                      <a:lumMod val="60000"/>
                      <a:lumOff val="40000"/>
                    </a:srgbClr>
                  </a:outerShdw>
                </a:effectLst>
              </a:rPr>
              <a:t>UZDRAWIANIE</a:t>
            </a:r>
            <a:endParaRPr lang="en" sz="4000" b="1" spc="600" dirty="0">
              <a:ln w="12700">
                <a:solidFill>
                  <a:srgbClr val="FF66FF">
                    <a:lumMod val="50000"/>
                  </a:srgbClr>
                </a:solidFill>
                <a:prstDash val="solid"/>
              </a:ln>
              <a:pattFill prst="pct50">
                <a:fgClr>
                  <a:srgbClr val="FF66FF"/>
                </a:fgClr>
                <a:bgClr>
                  <a:srgbClr val="FF66FF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FFFF66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665AADC8-DC39-9635-D099-39AB13EAC37C}"/>
              </a:ext>
            </a:extLst>
          </p:cNvPr>
          <p:cNvSpPr txBox="1"/>
          <p:nvPr/>
        </p:nvSpPr>
        <p:spPr>
          <a:xfrm>
            <a:off x="4190337" y="123110"/>
            <a:ext cx="80016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„A </a:t>
            </a:r>
            <a:r>
              <a:rPr lang="pl-PL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gdy nadszedł wieczór i zaszło słońce, przynosili do niego wszystkich, którzy się źle mieli, i opętanych przez </a:t>
            </a:r>
            <a:r>
              <a:rPr lang="pl-PL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demony</a:t>
            </a:r>
            <a:r>
              <a:rPr lang="en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</a:t>
            </a:r>
            <a:r>
              <a:rPr lang="pl-PL" sz="1400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en" sz="1400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</a:t>
            </a:r>
            <a:r>
              <a:rPr lang="en" sz="1400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pl-PL" sz="1400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32</a:t>
            </a:r>
            <a:r>
              <a:rPr lang="en" sz="1400" b="1" dirty="0">
                <a:solidFill>
                  <a:srgbClr val="00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200E173-3517-5A58-174A-2AFA06800B47}"/>
              </a:ext>
            </a:extLst>
          </p:cNvPr>
          <p:cNvSpPr txBox="1"/>
          <p:nvPr/>
        </p:nvSpPr>
        <p:spPr>
          <a:xfrm>
            <a:off x="3037399" y="884085"/>
            <a:ext cx="9154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 zakończeniu nabożeństwa w synagodze Jezus udał się wraz z czterema uczniami do domu Piotra, aby spożyć posiłek w zaciszu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1,29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xmlns="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5642" y="892551"/>
            <a:ext cx="2894073" cy="3607887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xmlns="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04847" y="3142034"/>
            <a:ext cx="3131510" cy="3481404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9FD9E45C-460A-2CE4-C1CA-06D5CEC137CA}"/>
              </a:ext>
            </a:extLst>
          </p:cNvPr>
          <p:cNvSpPr txBox="1"/>
          <p:nvPr/>
        </p:nvSpPr>
        <p:spPr>
          <a:xfrm>
            <a:off x="3037398" y="3142033"/>
            <a:ext cx="593962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Cud uzdrowienia opętanego był tematem rozmów w wielu domach w </a:t>
            </a:r>
            <a:r>
              <a:rPr lang="pl-PL" sz="2000" b="1" dirty="0" err="1">
                <a:solidFill>
                  <a:prstClr val="black"/>
                </a:solidFill>
              </a:rPr>
              <a:t>Kafarnaum</a:t>
            </a:r>
            <a:r>
              <a:rPr lang="pl-PL" sz="2000" b="1" dirty="0">
                <a:solidFill>
                  <a:prstClr val="black"/>
                </a:solidFill>
              </a:rPr>
              <a:t>. Tak więc pod koniec świętych godzin szabatu, gdy słońce zaszło, przyprowadzili do Jezusa wielu chorych, aby zostali uzdrowieni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1,32-34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733D0A9-D58D-463E-15AF-6AFE7B54576F}"/>
              </a:ext>
            </a:extLst>
          </p:cNvPr>
          <p:cNvSpPr txBox="1"/>
          <p:nvPr/>
        </p:nvSpPr>
        <p:spPr>
          <a:xfrm>
            <a:off x="2168512" y="4777296"/>
            <a:ext cx="64202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Co za radość! Jakie okrzyki uwielbienia rozbrzmiewały w domu Szymona! I nie tylko uzdrowieni oddawali chwałę, ale sam Jezus cieszył się, że przyniósł im uzdrowienie.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B359EFF-7FCC-8C11-FF89-C82FCA627DF8}"/>
              </a:ext>
            </a:extLst>
          </p:cNvPr>
          <p:cNvSpPr txBox="1"/>
          <p:nvPr/>
        </p:nvSpPr>
        <p:spPr>
          <a:xfrm>
            <a:off x="3045350" y="1779173"/>
            <a:ext cx="899100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Gdy przygotowywali stół, opowiedzieli Jezusowi o teściowej Piotra, którą zaatakowała gorączka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1,30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Po uzdrowieniu kobieta ta poświęciła się usługiwaniu gościom (</a:t>
            </a:r>
            <a:r>
              <a:rPr lang="pl-PL" sz="2000" b="1" dirty="0" err="1">
                <a:solidFill>
                  <a:prstClr val="black"/>
                </a:solidFill>
              </a:rPr>
              <a:t>Mk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1,31</a:t>
            </a:r>
            <a:r>
              <a:rPr lang="pl-PL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Korzyści, jakie daje nam Jezus, wywołują w nas pragnienie dzielenia się nimi z innymi.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A397BD52-578D-56C4-448C-12888BC9D7D0}"/>
              </a:ext>
            </a:extLst>
          </p:cNvPr>
          <p:cNvSpPr txBox="1"/>
          <p:nvPr/>
        </p:nvSpPr>
        <p:spPr>
          <a:xfrm>
            <a:off x="2176463" y="6096688"/>
            <a:ext cx="6420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Po wyczerpującym dniu, późno w nocy, Jezus mógł wreszcie odpocząć.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xmlns="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5643" y="4871794"/>
            <a:ext cx="1896894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2499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pl-PL" sz="6000" b="1" dirty="0">
                <a:ln w="6600">
                  <a:solidFill>
                    <a:srgbClr val="0099FF">
                      <a:lumMod val="50000"/>
                    </a:srgbClr>
                  </a:solidFill>
                  <a:prstDash val="solid"/>
                </a:ln>
                <a:solidFill>
                  <a:srgbClr val="FF5050">
                    <a:lumMod val="40000"/>
                    <a:lumOff val="60000"/>
                  </a:srgbClr>
                </a:solidFill>
                <a:effectLst>
                  <a:outerShdw dist="38100" dir="2700000" algn="tl" rotWithShape="0">
                    <a:srgbClr val="0099FF">
                      <a:lumMod val="50000"/>
                    </a:srgbClr>
                  </a:outerShdw>
                </a:effectLst>
              </a:rPr>
              <a:t>CODZIENNA DZIAŁALNOŚĆ</a:t>
            </a:r>
            <a:endParaRPr lang="en" sz="6000" b="1" dirty="0">
              <a:ln w="6600">
                <a:solidFill>
                  <a:srgbClr val="0099FF">
                    <a:lumMod val="50000"/>
                  </a:srgbClr>
                </a:solidFill>
                <a:prstDash val="solid"/>
              </a:ln>
              <a:solidFill>
                <a:srgbClr val="FF5050">
                  <a:lumMod val="40000"/>
                  <a:lumOff val="60000"/>
                </a:srgbClr>
              </a:solidFill>
              <a:effectLst>
                <a:outerShdw dist="38100" dir="2700000" algn="tl" rotWithShape="0">
                  <a:srgbClr val="0099FF">
                    <a:lumMod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03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1164</Words>
  <Application>Microsoft Office PowerPoint</Application>
  <PresentationFormat>Niestandardowy</PresentationFormat>
  <Paragraphs>61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Aptos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wiesiekzsuis@gmail.com</cp:lastModifiedBy>
  <cp:revision>79</cp:revision>
  <dcterms:created xsi:type="dcterms:W3CDTF">2024-06-08T05:54:19Z</dcterms:created>
  <dcterms:modified xsi:type="dcterms:W3CDTF">2024-07-12T07:04:53Z</dcterms:modified>
</cp:coreProperties>
</file>