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303" r:id="rId4"/>
    <p:sldId id="306" r:id="rId5"/>
    <p:sldId id="257" r:id="rId6"/>
    <p:sldId id="258" r:id="rId7"/>
    <p:sldId id="259" r:id="rId8"/>
    <p:sldId id="307" r:id="rId9"/>
    <p:sldId id="308" r:id="rId10"/>
    <p:sldId id="309" r:id="rId11"/>
    <p:sldId id="310" r:id="rId12"/>
    <p:sldId id="311" r:id="rId13"/>
    <p:sldId id="312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Przypowieść o uczcie weselnej</a:t>
          </a:r>
          <a:b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(Marek 2,19-20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pl-PL" sz="2000" b="1" dirty="0"/>
            <a:t>Jak można pościć na weselu? Panem młodym jest Jezus, a gośćmi uczniowie. Kiedy Jezus </a:t>
          </a:r>
          <a:r>
            <a:rPr lang="pl-PL" sz="2000" b="1" dirty="0" smtClean="0"/>
            <a:t>umrze, zmartwychwstanie </a:t>
          </a:r>
          <a:r>
            <a:rPr lang="pl-PL" sz="2000" b="1" dirty="0"/>
            <a:t/>
          </a:r>
          <a:br>
            <a:rPr lang="pl-PL" sz="2000" b="1" dirty="0"/>
          </a:br>
          <a:r>
            <a:rPr lang="pl-PL" sz="2000" b="1" dirty="0"/>
            <a:t>i odejdzie do nieba  jego uczniowie wtedy będą pościć.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Przypowieść o nowym </a:t>
          </a:r>
          <a:b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starym (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2,21-22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pl-PL" sz="2000" b="1" dirty="0"/>
            <a:t>Żywe nauki Jezusa nie miały miejsca w martwych naukach tradycji i odwrotnie.</a:t>
          </a:r>
          <a:endParaRPr lang="es-ES" sz="20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318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354C415A-BE21-46C3-BAD5-0444CF2CE783}" type="presOf" srcId="{622D0165-4FFA-476B-9D9A-0F2D7B53A5E6}" destId="{7E74DE47-F9D3-459C-B258-16D04376BEC8}" srcOrd="0" destOrd="0" presId="urn:microsoft.com/office/officeart/2008/layout/TitlePictureLineup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F846FE84-306C-417D-844E-8BA26C5661D8}" type="presOf" srcId="{70CC257C-DC57-4CFD-84FA-F703BBFA8B62}" destId="{E23CAB79-4B4D-44AF-9DB2-65352B6EBEFE}" srcOrd="0" destOrd="0" presId="urn:microsoft.com/office/officeart/2008/layout/TitlePictureLineup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F19F1ABE-FEB1-4267-B51E-274FA3213971}" type="presOf" srcId="{BCB06E44-C6AB-41AD-AA34-971A8CDB9BBF}" destId="{CCB867B3-E157-4C84-B87D-B82D0C26119C}" srcOrd="0" destOrd="0" presId="urn:microsoft.com/office/officeart/2008/layout/TitlePictureLineup"/>
    <dgm:cxn modelId="{0D3E412B-05ED-401C-BA6B-60D7BF2E4048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CBCCFE10-282B-4A15-ACAC-A40FFFAAD392}" type="presOf" srcId="{4CD1FFF4-28F1-43FC-8ABE-A4BE2462D654}" destId="{AFCD7FA6-0397-43E3-B4B2-04143E9BF409}" srcOrd="0" destOrd="0" presId="urn:microsoft.com/office/officeart/2008/layout/TitlePictureLineup"/>
    <dgm:cxn modelId="{7541D328-3C69-47F5-8661-A0035D3F0045}" type="presParOf" srcId="{E180560E-B147-4B47-8FBD-83A23B4F1CE1}" destId="{AA2D1C41-ABE0-4E27-B681-58B98D8B8A6D}" srcOrd="0" destOrd="0" presId="urn:microsoft.com/office/officeart/2008/layout/TitlePictureLineup"/>
    <dgm:cxn modelId="{4B5FDEAE-FD3F-43F3-A4D4-2372C600660C}" type="presParOf" srcId="{AA2D1C41-ABE0-4E27-B681-58B98D8B8A6D}" destId="{59E138C1-A5DA-4A7B-99E1-D5D635BEA7EB}" srcOrd="0" destOrd="0" presId="urn:microsoft.com/office/officeart/2008/layout/TitlePictureLineup"/>
    <dgm:cxn modelId="{A1050CA3-C8E1-4490-80B4-AB61C8D6A9E0}" type="presParOf" srcId="{AA2D1C41-ABE0-4E27-B681-58B98D8B8A6D}" destId="{E286A48A-0634-4C71-8D48-5B684D265BBF}" srcOrd="1" destOrd="0" presId="urn:microsoft.com/office/officeart/2008/layout/TitlePictureLineup"/>
    <dgm:cxn modelId="{85A891D5-5F3C-495C-92E8-C17618F81AA7}" type="presParOf" srcId="{AA2D1C41-ABE0-4E27-B681-58B98D8B8A6D}" destId="{E23CAB79-4B4D-44AF-9DB2-65352B6EBEFE}" srcOrd="2" destOrd="0" presId="urn:microsoft.com/office/officeart/2008/layout/TitlePictureLineup"/>
    <dgm:cxn modelId="{88D71468-8C83-4EDB-B724-4E65FB195C00}" type="presParOf" srcId="{AA2D1C41-ABE0-4E27-B681-58B98D8B8A6D}" destId="{7E74DE47-F9D3-459C-B258-16D04376BEC8}" srcOrd="3" destOrd="0" presId="urn:microsoft.com/office/officeart/2008/layout/TitlePictureLineup"/>
    <dgm:cxn modelId="{BFC46622-182A-49FD-A08D-BFA66231B28D}" type="presParOf" srcId="{E180560E-B147-4B47-8FBD-83A23B4F1CE1}" destId="{5A1A7E94-D8F0-4E06-BD7F-FBC2AF054F24}" srcOrd="1" destOrd="0" presId="urn:microsoft.com/office/officeart/2008/layout/TitlePictureLineup"/>
    <dgm:cxn modelId="{957377ED-F6AD-4A24-BD1F-21F82320480C}" type="presParOf" srcId="{E180560E-B147-4B47-8FBD-83A23B4F1CE1}" destId="{8CE0ED55-802D-4CE8-8DFD-473CEC10AB19}" srcOrd="2" destOrd="0" presId="urn:microsoft.com/office/officeart/2008/layout/TitlePictureLineup"/>
    <dgm:cxn modelId="{18B7FA4A-0D4E-45A9-B295-580F2C1CDD71}" type="presParOf" srcId="{8CE0ED55-802D-4CE8-8DFD-473CEC10AB19}" destId="{7809D977-C9AB-4FD4-B2E9-B98316D525D8}" srcOrd="0" destOrd="0" presId="urn:microsoft.com/office/officeart/2008/layout/TitlePictureLineup"/>
    <dgm:cxn modelId="{80457996-079E-4001-B520-2E9820079BB2}" type="presParOf" srcId="{8CE0ED55-802D-4CE8-8DFD-473CEC10AB19}" destId="{EE2FC259-CBA0-4A97-B7B0-4B8AC6BC2531}" srcOrd="1" destOrd="0" presId="urn:microsoft.com/office/officeart/2008/layout/TitlePictureLineup"/>
    <dgm:cxn modelId="{B3414824-FF57-4F8B-A982-1E4DB64832B0}" type="presParOf" srcId="{8CE0ED55-802D-4CE8-8DFD-473CEC10AB19}" destId="{AFCD7FA6-0397-43E3-B4B2-04143E9BF409}" srcOrd="2" destOrd="0" presId="urn:microsoft.com/office/officeart/2008/layout/TitlePictureLineup"/>
    <dgm:cxn modelId="{07181C27-091C-429C-BC14-78C1A67473A3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45759" y="637617"/>
          <a:ext cx="0" cy="454667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80871" y="789173"/>
          <a:ext cx="2391298" cy="2046003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619" y="2835177"/>
          <a:ext cx="3151803" cy="23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Jak można pościć na weselu? Panem młodym jest Jezus, a gośćmi uczniowie. Kiedy Jezus </a:t>
          </a:r>
          <a:r>
            <a:rPr lang="pl-PL" sz="2000" b="1" kern="1200" dirty="0" smtClean="0"/>
            <a:t>umrze, zmartwychwstanie </a:t>
          </a:r>
          <a:r>
            <a:rPr lang="pl-PL" sz="2000" b="1" kern="1200" dirty="0"/>
            <a:t/>
          </a:r>
          <a:br>
            <a:rPr lang="pl-PL" sz="2000" b="1" kern="1200" dirty="0"/>
          </a:br>
          <a:r>
            <a:rPr lang="pl-PL" sz="2000" b="1" kern="1200" dirty="0"/>
            <a:t>i odejdzie do nieba  jego uczniowie wtedy będą pościć.</a:t>
          </a:r>
          <a:endParaRPr lang="es-ES" sz="2000" kern="1200" dirty="0"/>
        </a:p>
      </dsp:txBody>
      <dsp:txXfrm>
        <a:off x="619" y="2835177"/>
        <a:ext cx="3151803" cy="2349115"/>
      </dsp:txXfrm>
    </dsp:sp>
    <dsp:sp modelId="{7E74DE47-F9D3-459C-B258-16D04376BEC8}">
      <dsp:nvSpPr>
        <dsp:cNvPr id="0" name=""/>
        <dsp:cNvSpPr/>
      </dsp:nvSpPr>
      <dsp:spPr>
        <a:xfrm>
          <a:off x="53056" y="35794"/>
          <a:ext cx="2928968" cy="698460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Przypowieść o uczcie weselnej</a:t>
          </a:r>
          <a:b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(Marek 2,19-20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056" y="35794"/>
        <a:ext cx="2928968" cy="698460"/>
      </dsp:txXfrm>
    </dsp:sp>
    <dsp:sp modelId="{7809D977-C9AB-4FD4-B2E9-B98316D525D8}">
      <dsp:nvSpPr>
        <dsp:cNvPr id="0" name=""/>
        <dsp:cNvSpPr/>
      </dsp:nvSpPr>
      <dsp:spPr>
        <a:xfrm>
          <a:off x="3463181" y="637617"/>
          <a:ext cx="0" cy="454667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1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89502" y="789173"/>
          <a:ext cx="2391298" cy="2046003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1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90020" y="2870971"/>
          <a:ext cx="2772854" cy="234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Żywe nauki Jezusa nie miały miejsca w martwych naukach tradycji i odwrotnie.</a:t>
          </a:r>
          <a:endParaRPr lang="es-ES" sz="2000" kern="1200" dirty="0"/>
        </a:p>
      </dsp:txBody>
      <dsp:txXfrm>
        <a:off x="3590020" y="2870971"/>
        <a:ext cx="2772854" cy="2349115"/>
      </dsp:txXfrm>
    </dsp:sp>
    <dsp:sp modelId="{CCB867B3-E157-4C84-B87D-B82D0C26119C}">
      <dsp:nvSpPr>
        <dsp:cNvPr id="0" name=""/>
        <dsp:cNvSpPr/>
      </dsp:nvSpPr>
      <dsp:spPr>
        <a:xfrm>
          <a:off x="3461687" y="35794"/>
          <a:ext cx="2928968" cy="698460"/>
        </a:xfrm>
        <a:prstGeom prst="rect">
          <a:avLst/>
        </a:prstGeom>
        <a:gradFill rotWithShape="0">
          <a:gsLst>
            <a:gs pos="0">
              <a:schemeClr val="accent5">
                <a:hueOff val="10079981"/>
                <a:satOff val="0"/>
                <a:lumOff val="0"/>
                <a:alphaOff val="0"/>
              </a:schemeClr>
            </a:gs>
            <a:gs pos="90000">
              <a:schemeClr val="accent5">
                <a:hueOff val="10079981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1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1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1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Przypowieść o nowym </a:t>
          </a:r>
          <a:b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starym (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2,21-22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1687" y="35794"/>
        <a:ext cx="2928968" cy="69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41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75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200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3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30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81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62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53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55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60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2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52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3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1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0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6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7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1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0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76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19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5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00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6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167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715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709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1206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3519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pPr/>
              <a:t>14/07/2024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18/07/2024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xmlns="" id="{B78EDDD3-C548-48EF-B3CA-B290B1719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xmlns="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xmlns="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xmlns="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KONTROWERSJE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155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3 na 20. lipca </a:t>
            </a:r>
            <a:r>
              <a:rPr lang="en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n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8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6600">
                  <a:solidFill>
                    <a:srgbClr val="FF5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5050"/>
                  </a:outerShdw>
                </a:effectLst>
              </a:rPr>
              <a:t>CZY JEZUS JEST SZALONY</a:t>
            </a:r>
            <a:r>
              <a:rPr lang="en" sz="4400" b="1" dirty="0">
                <a:ln w="6600">
                  <a:solidFill>
                    <a:srgbClr val="FF5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5050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krewni, gdy o tym usłyszeli, przyszli, aby go pochwycić, mówili bowiem, że odszedł od </a:t>
            </a:r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zamysłów</a:t>
            </a:r>
            <a:r>
              <a:rPr lang="en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76200">
                    <a:srgbClr val="00CC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09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sprawiło, że rodzina Jezusa pomyślała, że oszalał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3,20-21</a:t>
            </a:r>
            <a:r>
              <a:rPr lang="pl-PL" sz="2000" b="1" dirty="0">
                <a:solidFill>
                  <a:prstClr val="black"/>
                </a:solidFill>
              </a:rPr>
              <a:t>)?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xmlns="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Cóż za brak szacunku dla rodziny ze strony Jezusa! </a:t>
            </a:r>
            <a:r>
              <a:rPr lang="pl-PL" sz="2000" b="1" dirty="0">
                <a:solidFill>
                  <a:prstClr val="black"/>
                </a:solidFill>
              </a:rPr>
              <a:t>(Marka </a:t>
            </a:r>
            <a:r>
              <a:rPr lang="pl-PL" sz="2000" b="1" dirty="0" smtClean="0">
                <a:solidFill>
                  <a:prstClr val="black"/>
                </a:solidFill>
              </a:rPr>
              <a:t>3,32-33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xmlns="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7DAAB7C-9475-7128-82BB-E0D0837851F0}"/>
              </a:ext>
            </a:extLst>
          </p:cNvPr>
          <p:cNvSpPr txBox="1"/>
          <p:nvPr/>
        </p:nvSpPr>
        <p:spPr>
          <a:xfrm>
            <a:off x="4094345" y="2862192"/>
            <a:ext cx="8097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krótkim przerywniku Marek wznawia opowieść, przedstawiając krewnych, którzy szukali Jezusa: jego matkę i braci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3:31).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D2B7C87-0B64-38D9-DD45-E48A01776064}"/>
              </a:ext>
            </a:extLst>
          </p:cNvPr>
          <p:cNvSpPr txBox="1"/>
          <p:nvPr/>
        </p:nvSpPr>
        <p:spPr>
          <a:xfrm>
            <a:off x="4094346" y="2138361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Przepracowanie, złe odżywianie, stres spowodowany ciągłymi dyskusjami z uczonymi w Piśmie i faryzeuszami...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Ważniejsze od cielesnych więzi są te, które łączą Jezusa z jego duchową rodziną: „Kto pełni wolę Bożą, ten Mi jest bratem, siostrą i matką”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3,35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7257D434-E26E-2038-ADFE-03ADADC629DF}"/>
              </a:ext>
            </a:extLst>
          </p:cNvPr>
          <p:cNvSpPr txBox="1"/>
          <p:nvPr/>
        </p:nvSpPr>
        <p:spPr>
          <a:xfrm>
            <a:off x="117098" y="4620309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pozory mylą. Jego matka i bracia mylili się. Pozostawienie swojej pracy, aby zająć się nimi w tym momencie, było szkodliwe dla jego misji i dla nich samych.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F7FC01-C731-A7D6-F20B-6DFAA64C8696}"/>
              </a:ext>
            </a:extLst>
          </p:cNvPr>
          <p:cNvSpPr txBox="1"/>
          <p:nvPr/>
        </p:nvSpPr>
        <p:spPr>
          <a:xfrm>
            <a:off x="1381125" y="1145143"/>
            <a:ext cx="107727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600" b="1" dirty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„Duch prześladowania nie będzie wzbudzany przeciwko tym, którzy nie mają związku z Bogiem, a więc nie mają siły moralnej. Będzie on wzbudzony przeciwko wiernym, którzy nie idą na ustępstwa wobec świata i nie ulegają jego opiniom, jego przychylności ani jego opozycji. </a:t>
            </a:r>
            <a:r>
              <a:rPr lang="pl-PL" sz="2600" b="1" dirty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Religia, która daje żywe świadectwo na rzecz świętości i która gani pychę, samolubstwo, chciwość i powszechne grzechy, będzie znienawidzona przez świat i powierzchownych </a:t>
            </a:r>
            <a:r>
              <a:rPr lang="pl-PL" sz="2600" b="1" dirty="0" smtClean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chrześcijan</a:t>
            </a:r>
            <a:r>
              <a:rPr lang="pl-PL" sz="2600" b="1" dirty="0" smtClean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pl-PL" sz="2600" b="1" dirty="0" smtClean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... </a:t>
            </a:r>
            <a:r>
              <a:rPr lang="pl-PL" sz="2600" b="1" dirty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Kiedy cierpisz z powodu wyrzutów i prześladowań, jesteś w doskonałym towarzystwie, ponieważ Jezus znosił to wszystko, a nawet więcej. Jeśli jesteście wiernymi strażnikami Boga, te rzeczy są dla was komplementem. </a:t>
            </a:r>
            <a:r>
              <a:rPr lang="pl-PL" sz="2600" b="1" dirty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To bohaterskie dusze, które będą wierne, jeśli będą stać samotnie, zdobędą niezniszczalną </a:t>
            </a:r>
            <a:r>
              <a:rPr lang="pl-PL" sz="2600" b="1" dirty="0" smtClean="0">
                <a:solidFill>
                  <a:prstClr val="white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koronę.”</a:t>
            </a:r>
            <a:endParaRPr lang="en" sz="2600" b="1" dirty="0">
              <a:solidFill>
                <a:prstClr val="white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EF7005-A3E7-E48A-D379-0CE4AB8C2709}"/>
              </a:ext>
            </a:extLst>
          </p:cNvPr>
          <p:cNvSpPr txBox="1"/>
          <p:nvPr/>
        </p:nvSpPr>
        <p:spPr>
          <a:xfrm>
            <a:off x="9173597" y="6438900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>
                <a:solidFill>
                  <a:prstClr val="black"/>
                </a:solidFill>
              </a:rPr>
              <a:t>EGW (</a:t>
            </a:r>
            <a:r>
              <a:rPr lang="pl-PL" sz="1400" b="1" i="1" dirty="0">
                <a:solidFill>
                  <a:prstClr val="black"/>
                </a:solidFill>
              </a:rPr>
              <a:t>Poselstwo zdrowia</a:t>
            </a:r>
            <a:r>
              <a:rPr lang="en" sz="1400" b="1" dirty="0">
                <a:solidFill>
                  <a:prstClr val="black"/>
                </a:solidFill>
              </a:rPr>
              <a:t>, </a:t>
            </a:r>
            <a:r>
              <a:rPr lang="pl-PL" sz="1400" b="1" dirty="0">
                <a:solidFill>
                  <a:prstClr val="black"/>
                </a:solidFill>
              </a:rPr>
              <a:t>s</a:t>
            </a:r>
            <a:r>
              <a:rPr lang="en" sz="1400" b="1" dirty="0">
                <a:solidFill>
                  <a:prstClr val="black"/>
                </a:solidFill>
              </a:rPr>
              <a:t>. 282)</a:t>
            </a:r>
          </a:p>
        </p:txBody>
      </p:sp>
    </p:spTree>
    <p:extLst>
      <p:ext uri="{BB962C8B-B14F-4D97-AF65-F5344CB8AC3E}">
        <p14:creationId xmlns:p14="http://schemas.microsoft.com/office/powerpoint/2010/main" xmlns="" val="171462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1595A09-E336-4D1B-9B3A-06A2287A5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="" xmlns:a16="http://schemas.microsoft.com/office/drawing/2014/main" id="{3540989C-C7B8-473B-BF87-6F2DA6A900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=""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="" xmlns:a16="http://schemas.microsoft.com/office/drawing/2014/main" id="{7F563312-A46E-E839-8271-430B1767B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=""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=""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271290" y="5169070"/>
            <a:ext cx="1163907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„Ponadto rzekł im: Sabat jest ustanowiony dla człowieka, a nie człowiek dla sabatu. Tak więc Syn Człowieczy jest Panem również i sabatu</a:t>
            </a:r>
            <a:r>
              <a:rPr lang="es-ES" sz="32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” </a:t>
            </a:r>
            <a:r>
              <a:rPr lang="es-ES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(</a:t>
            </a:r>
            <a:r>
              <a:rPr lang="pl-PL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Marek</a:t>
            </a:r>
            <a:r>
              <a:rPr lang="es-ES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 2</a:t>
            </a:r>
            <a:r>
              <a:rPr lang="pl-PL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27</a:t>
            </a:r>
            <a:r>
              <a:rPr lang="pl-PL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-</a:t>
            </a:r>
            <a:r>
              <a:rPr lang="es-ES" sz="2400" b="1" dirty="0" smtClean="0">
                <a:ln/>
                <a:solidFill>
                  <a:srgbClr val="DB3817"/>
                </a:solidFill>
                <a:latin typeface="Comic Sans MS" panose="030F0702030302020204" pitchFamily="66" charset="0"/>
              </a:rPr>
              <a:t>28)</a:t>
            </a:r>
            <a:endParaRPr lang="es-ES" sz="3200" b="1" dirty="0">
              <a:ln/>
              <a:solidFill>
                <a:srgbClr val="DB3817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45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/>
              <a:t>Kontrowersje wokół przebaczenia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2</a:t>
            </a:r>
            <a:r>
              <a:rPr lang="pl-PL" sz="2000" b="1" dirty="0" smtClean="0"/>
              <a:t>,</a:t>
            </a:r>
            <a:r>
              <a:rPr lang="en" sz="2000" b="1" dirty="0" smtClean="0"/>
              <a:t>1-12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/>
              <a:t>Kontrowersje żywieniowe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2</a:t>
            </a:r>
            <a:r>
              <a:rPr lang="pl-PL" sz="2000" b="1" dirty="0" smtClean="0"/>
              <a:t>,</a:t>
            </a:r>
            <a:r>
              <a:rPr lang="en" sz="2000" b="1" dirty="0" smtClean="0"/>
              <a:t>13-22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/>
              <a:t>Kontrowersje wokół sabatu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2</a:t>
            </a:r>
            <a:r>
              <a:rPr lang="pl-PL" sz="2000" b="1" dirty="0" smtClean="0"/>
              <a:t>,</a:t>
            </a:r>
            <a:r>
              <a:rPr lang="en" sz="2000" b="1" dirty="0" smtClean="0"/>
              <a:t>23-3:6</a:t>
            </a:r>
            <a:r>
              <a:rPr lang="en" sz="2000" b="1" dirty="0"/>
              <a:t>.</a:t>
            </a:r>
          </a:p>
          <a:p>
            <a:pPr>
              <a:spcBef>
                <a:spcPts val="1200"/>
              </a:spcBef>
            </a:pPr>
            <a:r>
              <a:rPr lang="pl-PL" sz="2000" b="1" dirty="0" smtClean="0"/>
              <a:t>Kontrowersyjne pytania na temat Jezusa</a:t>
            </a:r>
            <a:r>
              <a:rPr lang="en" sz="2000" b="1" dirty="0" smtClean="0"/>
              <a:t>: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Czyją mocą czyni cuda</a:t>
            </a:r>
            <a:r>
              <a:rPr lang="en" sz="2000" b="1" dirty="0" smtClean="0"/>
              <a:t>?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3</a:t>
            </a:r>
            <a:r>
              <a:rPr lang="pl-PL" sz="2000" b="1" dirty="0" smtClean="0"/>
              <a:t>,</a:t>
            </a:r>
            <a:r>
              <a:rPr lang="en" sz="2000" b="1" dirty="0" smtClean="0"/>
              <a:t>22-30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Czy Jezus jest szalony</a:t>
            </a:r>
            <a:r>
              <a:rPr lang="en" sz="2000" b="1" dirty="0" smtClean="0"/>
              <a:t>?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3</a:t>
            </a:r>
            <a:r>
              <a:rPr lang="pl-PL" sz="2000" b="1" dirty="0" smtClean="0"/>
              <a:t>,</a:t>
            </a:r>
            <a:r>
              <a:rPr lang="en" sz="2000" b="1" dirty="0" smtClean="0"/>
              <a:t>20-21</a:t>
            </a:r>
            <a:r>
              <a:rPr lang="pl-PL" sz="2000" b="1" dirty="0" smtClean="0"/>
              <a:t>.</a:t>
            </a:r>
            <a:r>
              <a:rPr lang="en" sz="2000" b="1" dirty="0" smtClean="0"/>
              <a:t>31-35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Zachowanie Jezusa, jego sposób głoszenia, a nawet jego uzdrowienia, weszły w bezpośredni konflikt z </a:t>
            </a: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tradycjami religijnych autorytetów.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xmlns="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xmlns="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975" y="3762375"/>
            <a:ext cx="4265083" cy="29527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xmlns="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xmlns="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wątpliwości życie Jezusa było kontrowersyjne.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Jego krewni zaczęli wierzyć, że Jezus postradał zmysły z powodu przepracowania.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Uważali go za bluźniercę, żarłoka i przyjaciela grzeszników, przestępcę szabatu... Oskarżali go nawet o pracę dla Belzebuba!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5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KONTROWERSJE WOKÓŁ PRZEBACZENIA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Jezus, ujrzawszy wiarę ich, rzekł paralitykowi: Synu, odpuszczone są grzechy 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twoje</a:t>
            </a:r>
            <a:r>
              <a:rPr lang="e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</a:t>
            </a: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2</a:t>
            </a: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Jezus powrócił do domu Piotra w </a:t>
            </a:r>
            <a:r>
              <a:rPr lang="pl-PL" sz="2000" b="1" dirty="0" err="1" smtClean="0"/>
              <a:t>Kafarnaum</a:t>
            </a:r>
            <a:r>
              <a:rPr lang="pl-PL" sz="2000" b="1" dirty="0" smtClean="0"/>
              <a:t>, wielu ludzi przyszło Go słuchać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2,1-2</a:t>
            </a:r>
            <a:r>
              <a:rPr lang="pl-PL" sz="2000" b="1" dirty="0" smtClean="0"/>
              <a:t>). Czterech przyjaciół podeszło, aby Jezus mógł uzdrowić ich sparaliżowanego przyjaciela, ale nie mogli się do niego zbliżyć. Zdeterminowani, aby przyprowadzić go do Jezusa, weszli na dach i zrobili otwór, aby go opuścić. Przemówienie Jezusa zostało przerwane i wszyscy zamilkli, czekając na to, co zrobi Jezus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2,3-4</a:t>
            </a:r>
            <a:r>
              <a:rPr lang="pl-PL" sz="2000" b="1" dirty="0" smtClean="0"/>
              <a:t>)</a:t>
            </a:r>
            <a:endParaRPr lang="en" sz="2000" b="1" dirty="0"/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xmlns="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Ludzie chwalili Boga za to, że dał Jezusowi moc odpuszczania grzechów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2,12</a:t>
            </a:r>
            <a:r>
              <a:rPr lang="pl-PL" sz="2000" b="1" dirty="0" smtClean="0"/>
              <a:t>; </a:t>
            </a:r>
            <a:r>
              <a:rPr lang="pl-PL" sz="2000" b="1" dirty="0" err="1" smtClean="0"/>
              <a:t>Mt</a:t>
            </a:r>
            <a:r>
              <a:rPr lang="pl-PL" sz="2000" b="1" dirty="0" smtClean="0"/>
              <a:t> </a:t>
            </a:r>
            <a:r>
              <a:rPr lang="pl-PL" sz="2000" b="1" dirty="0" smtClean="0"/>
              <a:t>9,8</a:t>
            </a:r>
            <a:r>
              <a:rPr lang="pl-PL" sz="2000" b="1" dirty="0" smtClean="0"/>
              <a:t>). Paralityk chodził, ale uczeni w Piśmie byli ślepi, nie mogąc dostrzec, że Jezus mógł czytać w ich myślach, przebaczyć grzesznikowi i uzdrowić go.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Dla uczonych w Piśmie było to bluźnierstwo (prawdziwe, gdyby Jezus nie był Bogiem). Aby zademonstrować, że ma moc przebaczania, Jezus uzdrowił paralityka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2,8-11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81070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„Odpuszczają </a:t>
            </a:r>
            <a:r>
              <a:rPr lang="pl-PL" sz="2000" b="1" dirty="0" smtClean="0"/>
              <a:t>ci się twoje </a:t>
            </a:r>
            <a:r>
              <a:rPr lang="pl-PL" sz="2000" b="1" dirty="0" smtClean="0"/>
              <a:t>grzechy” </a:t>
            </a:r>
            <a:r>
              <a:rPr lang="pl-PL" sz="2000" b="1" dirty="0" smtClean="0"/>
              <a:t>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2,5</a:t>
            </a:r>
            <a:r>
              <a:rPr lang="pl-PL" sz="2000" b="1" dirty="0" smtClean="0"/>
              <a:t>). Paralityk mógł stwierdzić: </a:t>
            </a:r>
            <a:r>
              <a:rPr lang="pl-PL" sz="2000" b="1" dirty="0" smtClean="0"/>
              <a:t>„to</a:t>
            </a:r>
            <a:r>
              <a:rPr lang="pl-PL" sz="2000" b="1" dirty="0" smtClean="0"/>
              <a:t>, czego potrzebuję, to </a:t>
            </a:r>
            <a:r>
              <a:rPr lang="pl-PL" sz="2000" b="1" dirty="0" smtClean="0"/>
              <a:t>chodzić”. </a:t>
            </a:r>
            <a:r>
              <a:rPr lang="pl-PL" sz="2000" b="1" dirty="0" smtClean="0"/>
              <a:t>Ale nie zrobił tego. Jezus uzdrowił źródło jego choroby. Nie zależało mu na tym, by już nie chodzić, ale na przebaczeniu, które dało pokój jego duszy.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741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KONTROWERSJE ŻYWIENIOWE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gdy przechodził, ujrzał </a:t>
            </a:r>
            <a:r>
              <a:rPr lang="pl-PL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Lewiego</a:t>
            </a: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syna </a:t>
            </a:r>
            <a:r>
              <a:rPr lang="pl-PL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Alfeusza</a:t>
            </a: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siedzącego przy cle, i rzekł mu: Pójdź za mną. I wstał, i poszedł za nim</a:t>
            </a:r>
            <a:r>
              <a:rPr lang="en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</a:t>
            </a:r>
            <a:r>
              <a:rPr lang="pl-PL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2</a:t>
            </a:r>
            <a:r>
              <a:rPr lang="pl-PL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14)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Nietrudno wyobrazić sobie kontrowersje, jakie wzbudziło wezwanie </a:t>
            </a:r>
            <a:r>
              <a:rPr lang="pl-PL" sz="2000" b="1" dirty="0" err="1" smtClean="0"/>
              <a:t>Lewiego</a:t>
            </a:r>
            <a:r>
              <a:rPr lang="pl-PL" sz="2000" b="1" dirty="0" smtClean="0"/>
              <a:t>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2:13-14). Dla ortodoksyjnego Żyda celnik był czymś gorszym niż poganin. Był Żydem renegatem, zaprzedanym swoim wrogom. Nie mogli z nim jeść ani go dotykać.</a:t>
            </a:r>
            <a:endParaRPr lang="en" sz="2000" b="1" dirty="0"/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xmlns="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05497" y="2640023"/>
            <a:ext cx="3491241" cy="4057335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6F0C138-4BC9-459F-36A7-0099E3C2FBC7}"/>
              </a:ext>
            </a:extLst>
          </p:cNvPr>
          <p:cNvSpPr txBox="1"/>
          <p:nvPr/>
        </p:nvSpPr>
        <p:spPr>
          <a:xfrm>
            <a:off x="2577991" y="5080306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Jezus obalił ich logicznie: gdzie lepiej niż tutaj znajdę grzeszników do zbawienia? (Marka </a:t>
            </a:r>
            <a:r>
              <a:rPr lang="pl-PL" sz="2000" b="1" dirty="0" smtClean="0"/>
              <a:t>2,17</a:t>
            </a:r>
            <a:r>
              <a:rPr lang="pl-PL" sz="2000" b="1" dirty="0" smtClean="0"/>
              <a:t>). Ponadto wezwał ich do zbadania własnych uczuć. Musieli nauczyć się kochać (</a:t>
            </a:r>
            <a:r>
              <a:rPr lang="pl-PL" sz="2000" b="1" dirty="0" smtClean="0"/>
              <a:t>Mateusza 9,12-13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Ale było jeszcze gorzej. Jezus nie tylko jadł w domu poborcy podatkowego, ale otaczał się wieloma takimi jak on </a:t>
            </a:r>
            <a:r>
              <a:rPr lang="pl-PL" sz="2000" b="1" dirty="0" smtClean="0"/>
              <a:t>(Marka 2,15</a:t>
            </a:r>
            <a:r>
              <a:rPr lang="pl-PL" sz="2000" b="1" dirty="0" smtClean="0"/>
              <a:t>). Krytycy nie zmarnowali okazji: </a:t>
            </a:r>
            <a:r>
              <a:rPr lang="pl-PL" sz="2000" b="1" dirty="0" smtClean="0"/>
              <a:t>„Cóż </a:t>
            </a:r>
            <a:r>
              <a:rPr lang="pl-PL" sz="2000" b="1" dirty="0" smtClean="0"/>
              <a:t>to jest, że jada i pije z celnikami i grzesznikami</a:t>
            </a:r>
            <a:r>
              <a:rPr lang="pl-PL" sz="2000" b="1" dirty="0" smtClean="0"/>
              <a:t>?” </a:t>
            </a:r>
            <a:r>
              <a:rPr lang="pl-PL" sz="2000" b="1" dirty="0" smtClean="0"/>
              <a:t>(Marka </a:t>
            </a:r>
            <a:r>
              <a:rPr lang="pl-PL" sz="2000" b="1" dirty="0" smtClean="0"/>
              <a:t>2,16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xmlns="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3216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pl-PL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 </a:t>
            </a:r>
            <a:r>
              <a:rPr lang="pl-PL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rzekł im Jezus: Czyż mogą goście weselni pościć, gdy z nimi jest oblubieniec? Dopóki mają z sobą oblubieńca, nie mogą </a:t>
            </a:r>
            <a:r>
              <a:rPr lang="pl-PL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pościć</a:t>
            </a:r>
            <a:r>
              <a:rPr lang="en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</a:t>
            </a:r>
            <a:r>
              <a:rPr lang="pl-PL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en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" dirty="0" smtClean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" dirty="0">
                <a:solidFill>
                  <a:srgbClr val="FFFF66">
                    <a:lumMod val="60000"/>
                    <a:lumOff val="40000"/>
                  </a:srgbClr>
                </a:solidFill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Dalecy od uczenia się miłości, faryzeusze podburzali uczniów Jana, by przyłączyli się do ich krytyki: „Jak to jest, że uczniowie Jana i uczniowie faryzeuszów poszczą, a Twoi nie poszczą?” (</a:t>
            </a:r>
            <a:r>
              <a:rPr lang="pl-PL" sz="2000" b="1" dirty="0" smtClean="0">
                <a:solidFill>
                  <a:prstClr val="black"/>
                </a:solidFill>
              </a:rPr>
              <a:t>Marek 2,18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77002629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 w="12700" cmpd="sng">
                  <a:solidFill>
                    <a:srgbClr val="0099FF"/>
                  </a:solidFill>
                  <a:prstDash val="solid"/>
                </a:ln>
                <a:gradFill>
                  <a:gsLst>
                    <a:gs pos="0">
                      <a:srgbClr val="0099FF"/>
                    </a:gs>
                    <a:gs pos="4000">
                      <a:srgbClr val="0099FF">
                        <a:lumMod val="60000"/>
                        <a:lumOff val="40000"/>
                      </a:srgbClr>
                    </a:gs>
                    <a:gs pos="87000">
                      <a:srgbClr val="0099F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KONTROWERSJE ŻYWIENIOWE</a:t>
            </a:r>
            <a:r>
              <a:rPr lang="en" sz="4400" b="1" dirty="0">
                <a:ln w="12700" cmpd="sng">
                  <a:solidFill>
                    <a:srgbClr val="0099FF"/>
                  </a:solidFill>
                  <a:prstDash val="solid"/>
                </a:ln>
                <a:gradFill>
                  <a:gsLst>
                    <a:gs pos="0">
                      <a:srgbClr val="0099FF"/>
                    </a:gs>
                    <a:gs pos="4000">
                      <a:srgbClr val="0099FF">
                        <a:lumMod val="60000"/>
                        <a:lumOff val="40000"/>
                      </a:srgbClr>
                    </a:gs>
                    <a:gs pos="87000">
                      <a:srgbClr val="0099F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odpowiedział w formie przypowieści: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7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22225">
                  <a:solidFill>
                    <a:srgbClr val="FF5050"/>
                  </a:solidFill>
                  <a:prstDash val="solid"/>
                </a:ln>
                <a:solidFill>
                  <a:srgbClr val="FF505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KONTROWERSJE WOKÓŁ SZABATU</a:t>
            </a:r>
            <a:endParaRPr lang="en" sz="4400" b="1" spc="300" dirty="0">
              <a:ln w="22225">
                <a:solidFill>
                  <a:srgbClr val="FF5050"/>
                </a:solidFill>
                <a:prstDash val="solid"/>
              </a:ln>
              <a:solidFill>
                <a:srgbClr val="FF505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„Wtedy </a:t>
            </a:r>
            <a:r>
              <a:rPr lang="pl-PL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rzekli do niego faryzeusze: Patrz! </a:t>
            </a:r>
            <a:r>
              <a:rPr lang="pl-PL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Czemu czynią w sabat to, czego czynić nie wolno?</a:t>
            </a:r>
            <a:r>
              <a:rPr lang="en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r>
              <a:rPr lang="pl-PL" sz="1400" b="1" dirty="0" smtClean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24</a:t>
            </a:r>
            <a:r>
              <a:rPr lang="en" sz="1400" b="1" dirty="0">
                <a:solidFill>
                  <a:srgbClr val="0099F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Faryzeusze nauczali 39 form pracy, które naruszały szabatowy odpoczynek ustanowiony przez Boga.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Później Jezus wykonał „dzieło”, które nie znalazło się wśród 39, ale które również zostało uznane za przekroczenie szabatu: uzdrawianie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3,1-3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xmlns="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odpowiedział: Czy nie przypominacie sobie, że Dawid, gdy był głodny, jadł poświęcony chleb, który mogli jeść tylko kapłani?” </a:t>
            </a:r>
            <a:r>
              <a:rPr lang="pl-PL" sz="2000" b="1" dirty="0" smtClean="0">
                <a:solidFill>
                  <a:prstClr val="black"/>
                </a:solidFill>
              </a:rPr>
              <a:t>(Marek 2,25-26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Biorąc ziarno i usuwając jego łuskę, aby je zjeść, uczniowie wykonali trzy zakazane prace w szabat: żniwa, młócenie i </a:t>
            </a:r>
            <a:r>
              <a:rPr lang="pl-PL" sz="2000" b="1" dirty="0" smtClean="0">
                <a:solidFill>
                  <a:prstClr val="black"/>
                </a:solidFill>
              </a:rPr>
              <a:t>przesiewanie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2,23-24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Mt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12,1-2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ciekawe, gorliwi strażnicy szabatu uknuli spisek morderstwa (Marka </a:t>
            </a:r>
            <a:r>
              <a:rPr lang="pl-PL" sz="2000" b="1" dirty="0" smtClean="0">
                <a:solidFill>
                  <a:prstClr val="black"/>
                </a:solidFill>
              </a:rPr>
              <a:t>3,6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4052DB2-720B-EF8D-F5E5-54D4FD363F8D}"/>
              </a:ext>
            </a:extLst>
          </p:cNvPr>
          <p:cNvSpPr txBox="1"/>
          <p:nvPr/>
        </p:nvSpPr>
        <p:spPr>
          <a:xfrm>
            <a:off x="5572123" y="5529619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Ostatecznie Jezus jest Panem szabatu i dał go nam dla naszego dobra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2,27-28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579AC98-B61B-2FB3-CBE9-E48C813E0062}"/>
              </a:ext>
            </a:extLst>
          </p:cNvPr>
          <p:cNvSpPr txBox="1"/>
          <p:nvPr/>
        </p:nvSpPr>
        <p:spPr>
          <a:xfrm>
            <a:off x="5572127" y="4618926"/>
            <a:ext cx="6619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odpowiedział: „Co jest zgodne z prawem w szabat: czynić dobro czy czynić zło, ratować życie czy zabijać?” (</a:t>
            </a:r>
            <a:r>
              <a:rPr lang="pl-PL" sz="2000" b="1" dirty="0" smtClean="0">
                <a:solidFill>
                  <a:prstClr val="black"/>
                </a:solidFill>
              </a:rPr>
              <a:t>Marek 3,4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13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/>
                <a:solidFill>
                  <a:srgbClr val="9E2909"/>
                </a:solidFill>
              </a:rPr>
              <a:t>KONTROWERSYJNE PYTANIA NA TEMAT JEZUSA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32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200" b="1" dirty="0">
                <a:ln w="12700">
                  <a:solidFill>
                    <a:srgbClr val="FFFF66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FF66"/>
                  </a:fgClr>
                  <a:bgClr>
                    <a:srgbClr val="FFFF66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FF5050">
                      <a:lumMod val="50000"/>
                    </a:srgbClr>
                  </a:glow>
                  <a:innerShdw blurRad="177800">
                    <a:srgbClr val="FFFF66">
                      <a:lumMod val="50000"/>
                    </a:srgbClr>
                  </a:innerShdw>
                </a:effectLst>
              </a:rPr>
              <a:t>CZYJĄ MOCĄ CZYNI CUDA?</a:t>
            </a:r>
            <a:endParaRPr lang="en" sz="4200" b="1" dirty="0">
              <a:ln w="12700">
                <a:solidFill>
                  <a:srgbClr val="FFFF66">
                    <a:lumMod val="50000"/>
                  </a:srgbClr>
                </a:solidFill>
                <a:prstDash val="solid"/>
              </a:ln>
              <a:pattFill prst="narHorz">
                <a:fgClr>
                  <a:srgbClr val="FFFF66"/>
                </a:fgClr>
                <a:bgClr>
                  <a:srgbClr val="FFFF66">
                    <a:lumMod val="40000"/>
                    <a:lumOff val="60000"/>
                  </a:srgbClr>
                </a:bgClr>
              </a:pattFill>
              <a:effectLst>
                <a:glow rad="63500">
                  <a:srgbClr val="FF5050">
                    <a:lumMod val="50000"/>
                  </a:srgbClr>
                </a:glow>
                <a:innerShdw blurRad="177800">
                  <a:srgbClr val="FFFF66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uczeni w Piśmie, którzy przybyli z Jerozolimy, mówili, że ma Belzebuba, i że mocą księcia demonów wypędza </a:t>
            </a:r>
            <a:r>
              <a:rPr lang="pl-PL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demony</a:t>
            </a:r>
            <a:r>
              <a:rPr lang="en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22</a:t>
            </a:r>
            <a:r>
              <a:rPr lang="en" sz="14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Marek rozpoczyna opowieść o rodzinie Jezusa, ale przerywa ją, by opowiedzieć o sporze z faryzeuszami. Później powróci do pierwszej historii. Ten schemat jest używany przez Marka przy kilku okazjach, aby połączyć dwie podobne historie, podkreślając centralną jako najważniejszą.</a:t>
            </a:r>
            <a:endParaRPr lang="en" sz="2000" b="1" dirty="0">
              <a:solidFill>
                <a:prstClr val="black"/>
              </a:solidFill>
            </a:endParaRPr>
          </a:p>
        </p:txBody>
      </p:sp>
      <p:grpSp>
        <p:nvGrpSpPr>
          <p:cNvPr id="2" name="Grupo 7">
            <a:extLst>
              <a:ext uri="{FF2B5EF4-FFF2-40B4-BE49-F238E27FC236}">
                <a16:creationId xmlns:a16="http://schemas.microsoft.com/office/drawing/2014/main" xmlns="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xmlns="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pl-PL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Rodzina szuka Jezusa</a:t>
              </a:r>
              <a:endParaRPr lang="e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</a:t>
              </a:r>
              <a:r>
                <a:rPr lang="pl-P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 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pl-PL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20-21</a:t>
              </a:r>
              <a:endParaRPr lang="e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upo 8">
            <a:extLst>
              <a:ext uri="{FF2B5EF4-FFF2-40B4-BE49-F238E27FC236}">
                <a16:creationId xmlns:a16="http://schemas.microsoft.com/office/drawing/2014/main" xmlns="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xmlns="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Accusation of the </a:t>
              </a:r>
              <a:r>
                <a:rPr lang="pl-PL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Faryzeusze</a:t>
              </a:r>
              <a:endParaRPr lang="e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</a:t>
              </a:r>
              <a:r>
                <a:rPr lang="pl-P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 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pl-PL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22-30</a:t>
              </a:r>
              <a:endParaRPr lang="e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upo 11">
            <a:extLst>
              <a:ext uri="{FF2B5EF4-FFF2-40B4-BE49-F238E27FC236}">
                <a16:creationId xmlns:a16="http://schemas.microsoft.com/office/drawing/2014/main" xmlns="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xmlns="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pl-PL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Rodzina szuka Jezusa</a:t>
              </a:r>
              <a:endParaRPr lang="e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</a:t>
              </a:r>
              <a:r>
                <a:rPr lang="pl-PL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en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 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pl-PL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</a:t>
              </a:r>
              <a:r>
                <a:rPr lang="en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31-35</a:t>
              </a:r>
              <a:endParaRPr lang="e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AFE5E1F-4619-A0C2-7250-1371A12E265B}"/>
              </a:ext>
            </a:extLst>
          </p:cNvPr>
          <p:cNvSpPr txBox="1"/>
          <p:nvPr/>
        </p:nvSpPr>
        <p:spPr>
          <a:xfrm>
            <a:off x="6248399" y="4077800"/>
            <a:ext cx="5943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raz kolejny Jezus używa przypowieści, aby zademonstrować absurdalność oskarżeń przeciwko Niemu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3,23-27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Jezus wchodzi do domu mocarza (szatana), wiąże go i w ten sposób może splądrować jego własność (uwolnić opętanego).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xmlns="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xmlns="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xmlns="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46EA660-1CD9-D333-3AF9-48E04C6B88B0}"/>
              </a:ext>
            </a:extLst>
          </p:cNvPr>
          <p:cNvSpPr txBox="1"/>
          <p:nvPr/>
        </p:nvSpPr>
        <p:spPr>
          <a:xfrm>
            <a:off x="230172" y="3156742"/>
            <a:ext cx="8524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tym przypadku ważną kwestią jest oskarżenie uczonych w Piśmie o to, jaka moc pozwoliła Jezusowi wypędzać demony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3,22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833BEBB-8BA1-7764-460D-6170BE11E2E9}"/>
              </a:ext>
            </a:extLst>
          </p:cNvPr>
          <p:cNvSpPr txBox="1"/>
          <p:nvPr/>
        </p:nvSpPr>
        <p:spPr>
          <a:xfrm>
            <a:off x="6248399" y="5898063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Wykorzystuje również okazję, by ostrzec przed niebezpieczeństwem przypisywania działania Ducha Świętego diabłu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3,28-30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71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6490</TotalTime>
  <Words>1389</Words>
  <Application>Microsoft Office PowerPoint</Application>
  <PresentationFormat>Niestandardowy</PresentationFormat>
  <Paragraphs>64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wiesiekzsuis@gmail.com</cp:lastModifiedBy>
  <cp:revision>95</cp:revision>
  <dcterms:created xsi:type="dcterms:W3CDTF">2024-06-22T14:42:36Z</dcterms:created>
  <dcterms:modified xsi:type="dcterms:W3CDTF">2024-07-18T22:09:43Z</dcterms:modified>
</cp:coreProperties>
</file>