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56" r:id="rId4"/>
    <p:sldId id="292" r:id="rId5"/>
    <p:sldId id="278" r:id="rId6"/>
    <p:sldId id="279" r:id="rId7"/>
    <p:sldId id="259" r:id="rId8"/>
    <p:sldId id="260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„Nie </a:t>
          </a:r>
          <a:r>
            <a: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bójcie się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pl-PL" sz="2000" b="1" dirty="0"/>
            <a:t>Pierwszym krokiem do zwycięstwa jest zaufanie Bogu.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„Bądźcie </a:t>
          </a:r>
          <a:r>
            <a: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niezłomni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pl-PL" sz="2000" b="1" dirty="0"/>
            <a:t>Musimy cierpliwie pozostać na swoich posterunkach, bez szemrania.</a:t>
          </a:r>
          <a:endParaRPr lang="en" sz="2000" b="1" dirty="0"/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„Oglądajcie </a:t>
          </a:r>
          <a:r>
            <a: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zbawienie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pl-PL" sz="2000" b="1" dirty="0"/>
            <a:t>Jeśli pozwolimy Bogu nas prowadzić, zwycięstwo jest pewne.</a:t>
          </a:r>
          <a:endParaRPr lang="en" sz="2000" b="1" dirty="0"/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„Jehowa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będzie walczył za was.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pl-PL" sz="1800" b="1" dirty="0"/>
            <a:t>Bóg walczy za nas przeciwko szatanowi i grzechowi. Kalwaria jest tego największym dowodem.</a:t>
          </a:r>
          <a:endParaRPr lang="en" sz="1800" b="1" dirty="0"/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BDD05C68-6BF2-41A6-9970-055053F94638}" type="presOf" srcId="{8CE531B8-1DA3-419D-980D-5336A0570094}" destId="{4C4899E3-96DA-4836-862F-4E262DC651D9}" srcOrd="0" destOrd="0" presId="urn:microsoft.com/office/officeart/2005/8/layout/vList5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63659CD3-FE9E-474F-BEA4-9837BD005C43}" type="presOf" srcId="{D1D35E53-061E-4996-8C88-F5012DDD733A}" destId="{6F4BAEF6-762E-4FBB-AB4B-2C023090D640}" srcOrd="0" destOrd="0" presId="urn:microsoft.com/office/officeart/2005/8/layout/vList5"/>
    <dgm:cxn modelId="{AD55441F-EDF0-4C8E-83BD-AC30F2ABA58C}" type="presOf" srcId="{F1BB910C-BEED-49EA-BBE5-8046B169AF55}" destId="{29A81A47-6828-4110-9969-442A2CDE619F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A8EFE05E-39BA-4BBC-9514-2FD62623813A}" type="presOf" srcId="{BF442EE0-2922-42A3-BDA9-CB1FEC58159F}" destId="{8946D59C-6E83-4BDD-8258-CB9972800547}" srcOrd="0" destOrd="0" presId="urn:microsoft.com/office/officeart/2005/8/layout/vList5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E0F5C91D-00FB-47FA-AB45-E1E18724DC22}" type="presOf" srcId="{16F2F060-FD94-470C-8A98-1E36FB9CD47F}" destId="{73A9ECE2-CD45-43B4-BDF8-5408EC5FBC5B}" srcOrd="0" destOrd="0" presId="urn:microsoft.com/office/officeart/2005/8/layout/vList5"/>
    <dgm:cxn modelId="{A9C2BCEF-F660-4A42-850A-00065BF5BD1B}" type="presOf" srcId="{D1F65199-4D2A-41A8-9893-4E9DF3A119A8}" destId="{49366DA5-E12E-444E-8BE5-C9E2FCE9F995}" srcOrd="0" destOrd="0" presId="urn:microsoft.com/office/officeart/2005/8/layout/vList5"/>
    <dgm:cxn modelId="{828AA6CE-DD2A-4C96-99B6-24F42DE347E2}" type="presOf" srcId="{82B93524-ECEC-4469-8B9B-1F5BC095F8DB}" destId="{D5404B3B-B872-4AD6-9220-19590E4E4205}" srcOrd="0" destOrd="0" presId="urn:microsoft.com/office/officeart/2005/8/layout/vList5"/>
    <dgm:cxn modelId="{552C25DB-A0F9-402C-A299-4DEFA1931D9A}" type="presOf" srcId="{19B132B1-8940-4A0C-BFF5-98804C9B0DB5}" destId="{36607368-82BA-4696-9187-EE00E348C061}" srcOrd="0" destOrd="0" presId="urn:microsoft.com/office/officeart/2005/8/layout/vList5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83960D9D-96EE-41BF-8ED6-FDF9E4290384}" type="presOf" srcId="{9863B7E4-6835-4EB7-944E-393F7B3648D9}" destId="{FEE04E1B-CF97-476C-B9A7-4E0438787A28}" srcOrd="0" destOrd="0" presId="urn:microsoft.com/office/officeart/2005/8/layout/vList5"/>
    <dgm:cxn modelId="{D00CC834-9D21-4EBD-A30C-9C5273DDE996}" type="presParOf" srcId="{29A81A47-6828-4110-9969-442A2CDE619F}" destId="{3C500399-558B-421F-8DB1-75B635CEBA68}" srcOrd="0" destOrd="0" presId="urn:microsoft.com/office/officeart/2005/8/layout/vList5"/>
    <dgm:cxn modelId="{081A044A-2D89-454F-BFC3-17239D3F03F6}" type="presParOf" srcId="{3C500399-558B-421F-8DB1-75B635CEBA68}" destId="{4C4899E3-96DA-4836-862F-4E262DC651D9}" srcOrd="0" destOrd="0" presId="urn:microsoft.com/office/officeart/2005/8/layout/vList5"/>
    <dgm:cxn modelId="{02AB296A-68BE-4914-9960-296A5A76FD4F}" type="presParOf" srcId="{3C500399-558B-421F-8DB1-75B635CEBA68}" destId="{8946D59C-6E83-4BDD-8258-CB9972800547}" srcOrd="1" destOrd="0" presId="urn:microsoft.com/office/officeart/2005/8/layout/vList5"/>
    <dgm:cxn modelId="{7F203AC8-B8A8-441E-A098-5156FD528534}" type="presParOf" srcId="{29A81A47-6828-4110-9969-442A2CDE619F}" destId="{BFDC74EE-114A-4363-8DE9-DFB40CBEC0A2}" srcOrd="1" destOrd="0" presId="urn:microsoft.com/office/officeart/2005/8/layout/vList5"/>
    <dgm:cxn modelId="{A608FA65-794D-4D31-A88B-F93572A730A7}" type="presParOf" srcId="{29A81A47-6828-4110-9969-442A2CDE619F}" destId="{E14BADD7-3FFC-44C4-9257-F2775B4F8021}" srcOrd="2" destOrd="0" presId="urn:microsoft.com/office/officeart/2005/8/layout/vList5"/>
    <dgm:cxn modelId="{35086B4C-EA8F-45D1-A43F-CB0070BA10D2}" type="presParOf" srcId="{E14BADD7-3FFC-44C4-9257-F2775B4F8021}" destId="{73A9ECE2-CD45-43B4-BDF8-5408EC5FBC5B}" srcOrd="0" destOrd="0" presId="urn:microsoft.com/office/officeart/2005/8/layout/vList5"/>
    <dgm:cxn modelId="{7E6B57C7-95B0-43A1-AF24-09C4C12BEC92}" type="presParOf" srcId="{E14BADD7-3FFC-44C4-9257-F2775B4F8021}" destId="{6F4BAEF6-762E-4FBB-AB4B-2C023090D640}" srcOrd="1" destOrd="0" presId="urn:microsoft.com/office/officeart/2005/8/layout/vList5"/>
    <dgm:cxn modelId="{EADF7BFB-C8CF-4B66-A770-51EF88410F61}" type="presParOf" srcId="{29A81A47-6828-4110-9969-442A2CDE619F}" destId="{ECB8C762-A4E6-4837-8C52-B5EC959B2478}" srcOrd="3" destOrd="0" presId="urn:microsoft.com/office/officeart/2005/8/layout/vList5"/>
    <dgm:cxn modelId="{E6CBA1DE-6885-4D4C-8855-0DF454AEA92D}" type="presParOf" srcId="{29A81A47-6828-4110-9969-442A2CDE619F}" destId="{FA396A1F-6FD1-4E57-8043-67990AA14303}" srcOrd="4" destOrd="0" presId="urn:microsoft.com/office/officeart/2005/8/layout/vList5"/>
    <dgm:cxn modelId="{85E4AD68-9E59-4119-BBC9-64C331D6CC9A}" type="presParOf" srcId="{FA396A1F-6FD1-4E57-8043-67990AA14303}" destId="{D5404B3B-B872-4AD6-9220-19590E4E4205}" srcOrd="0" destOrd="0" presId="urn:microsoft.com/office/officeart/2005/8/layout/vList5"/>
    <dgm:cxn modelId="{27E1CD35-8F41-4555-8F6A-8EBD947E3E8D}" type="presParOf" srcId="{FA396A1F-6FD1-4E57-8043-67990AA14303}" destId="{36607368-82BA-4696-9187-EE00E348C061}" srcOrd="1" destOrd="0" presId="urn:microsoft.com/office/officeart/2005/8/layout/vList5"/>
    <dgm:cxn modelId="{C86F8BEA-3201-4AC2-ACE2-1FA308FB090F}" type="presParOf" srcId="{29A81A47-6828-4110-9969-442A2CDE619F}" destId="{5DD3040D-CB7A-42A0-957C-79A4ABFBEDEC}" srcOrd="5" destOrd="0" presId="urn:microsoft.com/office/officeart/2005/8/layout/vList5"/>
    <dgm:cxn modelId="{574BD810-A053-4609-86F3-CB2E0DDBA797}" type="presParOf" srcId="{29A81A47-6828-4110-9969-442A2CDE619F}" destId="{0CDB6A84-5C04-4B9F-AAF5-8A148B69482E}" srcOrd="6" destOrd="0" presId="urn:microsoft.com/office/officeart/2005/8/layout/vList5"/>
    <dgm:cxn modelId="{CBE0108A-A91B-4AD8-A7D6-E8D9768E6B19}" type="presParOf" srcId="{0CDB6A84-5C04-4B9F-AAF5-8A148B69482E}" destId="{49366DA5-E12E-444E-8BE5-C9E2FCE9F995}" srcOrd="0" destOrd="0" presId="urn:microsoft.com/office/officeart/2005/8/layout/vList5"/>
    <dgm:cxn modelId="{E84CA665-B673-4114-8761-1CAFB2AB1EEF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Pierwszym krokiem do zwycięstwa jest zaufanie Bogu.</a:t>
          </a:r>
          <a:endParaRPr lang="en" sz="2000" b="1" kern="1200" dirty="0"/>
        </a:p>
      </dsp:txBody>
      <dsp:txXfrm rot="5400000">
        <a:off x="3745729" y="-1559100"/>
        <a:ext cx="895646" cy="4242413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„Nie </a:t>
          </a:r>
          <a:r>
            <a:rPr lang="pl-P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bójcie się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16" y="2327"/>
        <a:ext cx="2072029" cy="1119557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Musimy cierpliwie pozostać na swoich posterunkach, bez szemrania.</a:t>
          </a:r>
          <a:endParaRPr lang="en" sz="2000" b="1" kern="1200" dirty="0"/>
        </a:p>
      </dsp:txBody>
      <dsp:txXfrm rot="5400000">
        <a:off x="3745729" y="-383564"/>
        <a:ext cx="895646" cy="4242413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„Bądźcie </a:t>
          </a:r>
          <a:r>
            <a:rPr lang="pl-P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niezłomni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16" y="1177863"/>
        <a:ext cx="2072029" cy="1119557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Jeśli pozwolimy Bogu nas prowadzić, zwycięstwo jest pewne.</a:t>
          </a:r>
          <a:endParaRPr lang="en" sz="2000" b="1" kern="1200" dirty="0"/>
        </a:p>
      </dsp:txBody>
      <dsp:txXfrm rot="5400000">
        <a:off x="3745729" y="791970"/>
        <a:ext cx="895646" cy="4242413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„Oglądajcie </a:t>
          </a:r>
          <a:r>
            <a:rPr lang="pl-P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zbawienie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16" y="2353398"/>
        <a:ext cx="2072029" cy="1119557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5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Bóg walczy za nas przeciwko szatanowi i grzechowi. Kalwaria jest tego największym dowodem.</a:t>
          </a:r>
          <a:endParaRPr lang="en" sz="1800" b="1" kern="1200" dirty="0"/>
        </a:p>
      </dsp:txBody>
      <dsp:txXfrm rot="5400000">
        <a:off x="3745729" y="1967505"/>
        <a:ext cx="895646" cy="4242413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„Jehowa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będzie walczył za was.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16" y="3528933"/>
        <a:ext cx="2072029" cy="1119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0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7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551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88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07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57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85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01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2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66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2488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56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51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483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391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359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53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881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181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30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207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563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760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48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08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057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585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001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62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266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156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pPr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07/08/2025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39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pl-PL" sz="6000" b="1" dirty="0" smtClean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PRZEZ</a:t>
            </a:r>
          </a:p>
          <a:p>
            <a:pPr algn="ctr"/>
            <a:r>
              <a:rPr lang="pl-PL" sz="6000" b="1" dirty="0" smtClean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MORZE CZERWONE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F46C4C6-5E43-0F0C-613E-70480B5A360D}"/>
              </a:ext>
            </a:extLst>
          </p:cNvPr>
          <p:cNvSpPr txBox="1"/>
          <p:nvPr/>
        </p:nvSpPr>
        <p:spPr>
          <a:xfrm>
            <a:off x="8980865" y="648866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6 na 9. sierpnia</a:t>
            </a:r>
            <a:r>
              <a:rPr lang="en" b="1" dirty="0" smtClean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xmlns="" val="40041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42415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Egipcjanie również wkroczyli w morze.</a:t>
            </a:r>
            <a:endParaRPr lang="en" sz="1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61933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O świcie Bóg sprowadził zmieszanie na Egipcjan.</a:t>
            </a:r>
            <a:endPara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6180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Kiedy podjęto próbę odwrotu, morze powróciło do swojego koryta, niszcząc całą armię.</a:t>
            </a:r>
            <a:endPara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6180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Z brzegu morza Izraelici oglądali zwycięstwo i uwierzyli w Boga i Mojżesza.</a:t>
            </a:r>
            <a:endPara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6180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Anioł Boży i słup obłoku stanęły między obozem Izraelitów a obozem </a:t>
            </a:r>
            <a:r>
              <a:rPr lang="pl-PL" sz="1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Egipcjan</a:t>
            </a:r>
            <a:endPara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6180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W nocy słup był ciemnością dla Egipcjan, a światłem dla </a:t>
            </a:r>
            <a:r>
              <a:rPr lang="pl-PL" sz="1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Izraelitów</a:t>
            </a:r>
            <a:endPara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8119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Mojżesz podniósł swoją laskę, a morze rozstąpiło się, aby Izraelici mogli przejść suchą stopą.</a:t>
            </a:r>
            <a:endPara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6180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Izrael wszedł w morze, mając wody jako mur po prawej i lewej stronie.</a:t>
            </a:r>
            <a:endPara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>
                <a:solidFill>
                  <a:srgbClr val="993300">
                    <a:lumMod val="60000"/>
                    <a:lumOff val="40000"/>
                  </a:srgbClr>
                </a:solidFill>
              </a:rPr>
              <a:t>DROGA W MORZU</a:t>
            </a:r>
            <a:endParaRPr lang="en" dirty="0">
              <a:solidFill>
                <a:srgbClr val="9933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pl-PL" dirty="0">
                <a:solidFill>
                  <a:prstClr val="white"/>
                </a:solidFill>
              </a:rPr>
              <a:t>Bóg wydał ludowi tylko jedno polecenie: „idźcie” (</a:t>
            </a:r>
            <a:r>
              <a:rPr lang="pl-PL" dirty="0" err="1">
                <a:solidFill>
                  <a:prstClr val="white"/>
                </a:solidFill>
              </a:rPr>
              <a:t>Wj</a:t>
            </a:r>
            <a:r>
              <a:rPr lang="pl-PL" dirty="0">
                <a:solidFill>
                  <a:prstClr val="white"/>
                </a:solidFill>
              </a:rPr>
              <a:t> </a:t>
            </a:r>
            <a:r>
              <a:rPr lang="pl-PL" dirty="0" smtClean="0">
                <a:solidFill>
                  <a:prstClr val="white"/>
                </a:solidFill>
              </a:rPr>
              <a:t>14,15</a:t>
            </a:r>
            <a:r>
              <a:rPr lang="pl-PL" dirty="0">
                <a:solidFill>
                  <a:prstClr val="white"/>
                </a:solidFill>
              </a:rPr>
              <a:t>). </a:t>
            </a:r>
            <a:r>
              <a:rPr lang="pl-PL" dirty="0">
                <a:solidFill>
                  <a:prstClr val="white"/>
                </a:solidFill>
              </a:rPr>
              <a:t>Od tego momentu zaczęło się coś nieoczekiwanego (</a:t>
            </a:r>
            <a:r>
              <a:rPr lang="pl-PL" dirty="0" err="1">
                <a:solidFill>
                  <a:prstClr val="white"/>
                </a:solidFill>
              </a:rPr>
              <a:t>Wj</a:t>
            </a:r>
            <a:r>
              <a:rPr lang="pl-PL" dirty="0">
                <a:solidFill>
                  <a:prstClr val="white"/>
                </a:solidFill>
              </a:rPr>
              <a:t> </a:t>
            </a:r>
            <a:r>
              <a:rPr lang="pl-PL" dirty="0" smtClean="0">
                <a:solidFill>
                  <a:prstClr val="white"/>
                </a:solidFill>
              </a:rPr>
              <a:t>14,19-31</a:t>
            </a:r>
            <a:r>
              <a:rPr lang="pl-PL" dirty="0">
                <a:solidFill>
                  <a:prstClr val="white"/>
                </a:solidFill>
              </a:rPr>
              <a:t>):</a:t>
            </a:r>
            <a:endParaRPr lang="en" dirty="0">
              <a:solidFill>
                <a:prstClr val="white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78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5">
            <a:extLst>
              <a:ext uri="{FF2B5EF4-FFF2-40B4-BE49-F238E27FC236}">
                <a16:creationId xmlns:a16="http://schemas.microsoft.com/office/drawing/2014/main" xmlns="" id="{DED623ED-FD85-547D-DFC8-3AA0F58AB7C0}"/>
              </a:ext>
            </a:extLst>
          </p:cNvPr>
          <p:cNvGrpSpPr/>
          <p:nvPr/>
        </p:nvGrpSpPr>
        <p:grpSpPr>
          <a:xfrm>
            <a:off x="1015139" y="356460"/>
            <a:ext cx="10824436" cy="6387239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xmlns="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xmlns="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xmlns="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xmlns="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xmlns="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xmlns="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xmlns="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xmlns="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xmlns="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xmlns="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xmlns="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xmlns="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xmlns="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xmlns="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xmlns="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xmlns="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5212116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z="5400" dirty="0">
                <a:solidFill>
                  <a:srgbClr val="BB4935"/>
                </a:solidFill>
              </a:rPr>
              <a:t>ŚWIĘTOWANIE</a:t>
            </a:r>
            <a:endParaRPr lang="en" sz="5400" dirty="0">
              <a:solidFill>
                <a:srgbClr val="BB4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30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580080">
                      <a:lumMod val="50000"/>
                    </a:srgbClr>
                  </a:innerShdw>
                </a:effectLst>
              </a:rPr>
              <a:t>PIEŚŃ MOJŻESZA</a:t>
            </a:r>
            <a:endParaRPr lang="en" sz="4400" b="1" spc="300" dirty="0">
              <a:ln w="12700">
                <a:solidFill>
                  <a:srgbClr val="580080">
                    <a:lumMod val="50000"/>
                  </a:srgbClr>
                </a:solidFill>
                <a:prstDash val="solid"/>
              </a:ln>
              <a:pattFill prst="narHorz">
                <a:fgClr>
                  <a:srgbClr val="580080"/>
                </a:fgClr>
                <a:bgClr>
                  <a:srgbClr val="58008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580080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śpiewali pieśń Mojżesza, sługi Bożego, i pieśń Baranka, mówiąc: Wielkie i dziwne są dzieła twoje, Panie, Boże Wszechmogący; sprawiedliwe są drogi twoje, Królu </a:t>
            </a:r>
            <a:r>
              <a:rPr lang="pl-PL" b="1" dirty="0" smtClean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narodów</a:t>
            </a:r>
            <a:r>
              <a:rPr lang="en" b="1" dirty="0" smtClean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Objawienie</a:t>
            </a:r>
            <a:r>
              <a:rPr lang="en" sz="1400" b="1" dirty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15</a:t>
            </a:r>
            <a:r>
              <a:rPr lang="pl-PL" sz="1400" b="1" dirty="0" smtClean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Widząc, co się stało, Mojżesz prowadzi Izrael w pieśni pochwalnej, a Miriam odpowiada chórem wraz z kobietami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15,1.20-21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3DCD460-CD46-91A7-59A4-B9096B09C778}"/>
              </a:ext>
            </a:extLst>
          </p:cNvPr>
          <p:cNvSpPr txBox="1"/>
          <p:nvPr/>
        </p:nvSpPr>
        <p:spPr>
          <a:xfrm>
            <a:off x="3789335" y="4821277"/>
            <a:ext cx="8511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Ponadto zapowiada się to, co Bóg ma jeszcze uczynić: </a:t>
            </a:r>
            <a:r>
              <a:rPr lang="pl-PL" sz="2000" b="1" dirty="0" smtClean="0">
                <a:solidFill>
                  <a:prstClr val="black"/>
                </a:solidFill>
              </a:rPr>
              <a:t>Wprowadzisz </a:t>
            </a:r>
            <a:r>
              <a:rPr lang="pl-PL" sz="2000" b="1" dirty="0">
                <a:solidFill>
                  <a:prstClr val="black"/>
                </a:solidFill>
              </a:rPr>
              <a:t>ich i zasadzisz na górze Twojego dziedzictwa”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15,17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xmlns="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1451" y="4772971"/>
            <a:ext cx="3555892" cy="186499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1FA766-A74B-9296-386C-52B3BD33187F}"/>
              </a:ext>
            </a:extLst>
          </p:cNvPr>
          <p:cNvSpPr txBox="1"/>
          <p:nvPr/>
        </p:nvSpPr>
        <p:spPr>
          <a:xfrm>
            <a:off x="276225" y="2692456"/>
            <a:ext cx="5819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tej pieśni nie ma żadnej wzmianki o tym, co uczynił Izrael. Nie tylko chwali się Boga za pokonanie wroga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15,6</a:t>
            </a:r>
            <a:r>
              <a:rPr lang="pl-PL" sz="2000" b="1" dirty="0">
                <a:solidFill>
                  <a:prstClr val="black"/>
                </a:solidFill>
              </a:rPr>
              <a:t>), ale także podziwia się Jego dzieła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15,11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Zapowiada się reakcję tych, którzy usłyszą o tym, co się wydarzyło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15,14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F5FEE78-3177-0B47-98C9-DC9844335134}"/>
              </a:ext>
            </a:extLst>
          </p:cNvPr>
          <p:cNvSpPr txBox="1"/>
          <p:nvPr/>
        </p:nvSpPr>
        <p:spPr>
          <a:xfrm>
            <a:off x="3789336" y="5521414"/>
            <a:ext cx="8402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sądy Boże zostaną objawione, a zło i ucisk zostaną wyeliminowane, odkupieni z narodów będą Go chwalić za te sprawiedliwe sądy, śpiewając pieśń Mojżesza i Baranka (</a:t>
            </a:r>
            <a:r>
              <a:rPr lang="pl-PL" sz="2000" b="1" dirty="0" err="1">
                <a:solidFill>
                  <a:prstClr val="black"/>
                </a:solidFill>
              </a:rPr>
              <a:t>Ap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2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„Uwalniając nasze dusze z niewoli grzechu, Bóg dokonał dla nas wyzwolenia większego niż to, którego doświadczyli Hebrajczycy nad Morzem Czerwonym. Podobnie jak hebrajska armia, powinniśmy chwalić Pana całym sercem, duszą i głosem za Jego „cudowne dzieła dla dzieci ludzkich”.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Ci, którzy rozmyślają o wielkich miłosierdziu Bożym i nie zapominają o Jego mniejszych darach,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przyobleką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się w pas radości i będą śpiewać w swoich sercach Panu. Codzienne błogosławieństwa, które otrzymujemy z ręki Boga, a przede wszystkim śmierć Jezusa, która przyniosła nam szczęście i zbliżyła nas do nieba, powinny być powodem do nieustannej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wdzięczności.”</a:t>
            </a:r>
            <a:endParaRPr lang="en" sz="26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E93CBD3-B429-FE2C-6536-6A94EC990C19}"/>
              </a:ext>
            </a:extLst>
          </p:cNvPr>
          <p:cNvSpPr txBox="1"/>
          <p:nvPr/>
        </p:nvSpPr>
        <p:spPr>
          <a:xfrm>
            <a:off x="7653307" y="5529565"/>
            <a:ext cx="3667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Konflikt i odwaga</a:t>
            </a:r>
            <a:r>
              <a:rPr lang="en" sz="1600" b="1" dirty="0">
                <a:solidFill>
                  <a:prstClr val="black"/>
                </a:solidFill>
              </a:rPr>
              <a:t>, M</a:t>
            </a:r>
            <a:r>
              <a:rPr lang="pl-PL" sz="1600" b="1" dirty="0" err="1">
                <a:solidFill>
                  <a:prstClr val="black"/>
                </a:solidFill>
              </a:rPr>
              <a:t>arzec</a:t>
            </a:r>
            <a:r>
              <a:rPr lang="en" sz="1600" b="1" dirty="0">
                <a:solidFill>
                  <a:prstClr val="black"/>
                </a:solidFill>
              </a:rPr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xmlns="" val="187436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=""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„Na to rzekł Mojżesz do ludu: Nie bójcie się, wytrwajcie, a zobaczycie pomoc Pana, której udzieli wam dzisiaj! Egipcjan, których dzisiaj oglądacie, nie będziecie już nigdy oglądali. Pan za was walczyć będzie, wy zaś milczcie!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Wyjścia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s-ES" b="1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34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913031"/>
                </a:solidFill>
              </a:rPr>
              <a:t>Wyjście z Egiptu</a:t>
            </a:r>
            <a:r>
              <a:rPr lang="en" sz="2000" b="1" dirty="0" smtClean="0">
                <a:solidFill>
                  <a:srgbClr val="913031"/>
                </a:solidFill>
              </a:rPr>
              <a:t>:</a:t>
            </a:r>
            <a:endParaRPr lang="en" sz="2000" b="1" dirty="0">
              <a:solidFill>
                <a:srgbClr val="913031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Proszę, wyjdźcie</a:t>
            </a:r>
            <a:r>
              <a:rPr lang="en" sz="2000" b="1" dirty="0" smtClean="0"/>
              <a:t>! 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12</a:t>
            </a:r>
            <a:r>
              <a:rPr lang="pl-PL" sz="2000" b="1" dirty="0" smtClean="0"/>
              <a:t>,</a:t>
            </a:r>
            <a:r>
              <a:rPr lang="en" sz="2000" b="1" dirty="0" smtClean="0"/>
              <a:t>31-36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Poświęcenie pierworodnych </a:t>
            </a:r>
            <a:r>
              <a:rPr lang="en" sz="2000" b="1" dirty="0" smtClean="0"/>
              <a:t>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13</a:t>
            </a:r>
            <a:r>
              <a:rPr lang="pl-PL" sz="2000" b="1" dirty="0" smtClean="0"/>
              <a:t>,</a:t>
            </a:r>
            <a:r>
              <a:rPr lang="en" sz="2000" b="1" dirty="0" smtClean="0"/>
              <a:t>1-16</a:t>
            </a:r>
            <a:r>
              <a:rPr lang="en" sz="2000" b="1" dirty="0"/>
              <a:t>)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6E3290"/>
                </a:solidFill>
              </a:rPr>
              <a:t>Przebrnięcie przez Morze Czerwone</a:t>
            </a:r>
            <a:r>
              <a:rPr lang="en" sz="2000" b="1" dirty="0" smtClean="0">
                <a:solidFill>
                  <a:srgbClr val="6E3290"/>
                </a:solidFill>
              </a:rPr>
              <a:t>:</a:t>
            </a:r>
            <a:endParaRPr lang="en" sz="2000" b="1" dirty="0">
              <a:solidFill>
                <a:srgbClr val="6E3290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Uwięzieni na pustyni </a:t>
            </a:r>
            <a:r>
              <a:rPr lang="en" sz="2000" b="1" dirty="0" smtClean="0"/>
              <a:t>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13</a:t>
            </a:r>
            <a:r>
              <a:rPr lang="pl-PL" sz="2000" b="1" dirty="0" smtClean="0"/>
              <a:t>,</a:t>
            </a:r>
            <a:r>
              <a:rPr lang="en" sz="2000" b="1" dirty="0" smtClean="0"/>
              <a:t>17-14</a:t>
            </a:r>
            <a:r>
              <a:rPr lang="pl-PL" sz="2000" b="1" dirty="0" smtClean="0"/>
              <a:t>,</a:t>
            </a:r>
            <a:r>
              <a:rPr lang="en" sz="2000" b="1" dirty="0" smtClean="0"/>
              <a:t>12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Droga w morzu </a:t>
            </a:r>
            <a:r>
              <a:rPr lang="en" sz="2000" b="1" dirty="0" smtClean="0"/>
              <a:t>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14</a:t>
            </a:r>
            <a:r>
              <a:rPr lang="pl-PL" sz="2000" b="1" dirty="0" smtClean="0"/>
              <a:t>,</a:t>
            </a:r>
            <a:r>
              <a:rPr lang="en" sz="2000" b="1" dirty="0" smtClean="0"/>
              <a:t>13-31</a:t>
            </a:r>
            <a:r>
              <a:rPr lang="en" sz="2000" b="1" dirty="0"/>
              <a:t>)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1C6881"/>
                </a:solidFill>
              </a:rPr>
              <a:t>Świętowanie</a:t>
            </a:r>
            <a:r>
              <a:rPr lang="en" sz="2000" b="1" dirty="0" smtClean="0">
                <a:solidFill>
                  <a:srgbClr val="1C6881"/>
                </a:solidFill>
              </a:rPr>
              <a:t>:</a:t>
            </a:r>
            <a:endParaRPr lang="en" sz="2000" b="1" dirty="0">
              <a:solidFill>
                <a:srgbClr val="1C6881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Pieśń Mojżesza </a:t>
            </a:r>
            <a:r>
              <a:rPr lang="en" sz="2000" b="1" dirty="0" smtClean="0"/>
              <a:t>(</a:t>
            </a:r>
            <a:r>
              <a:rPr lang="pl-PL" sz="2000" b="1" dirty="0" smtClean="0"/>
              <a:t>Wyjścia</a:t>
            </a:r>
            <a:r>
              <a:rPr lang="en" sz="2000" b="1" dirty="0" smtClean="0"/>
              <a:t> 15</a:t>
            </a:r>
            <a:r>
              <a:rPr lang="pl-PL" sz="2000" b="1" dirty="0" smtClean="0"/>
              <a:t>,</a:t>
            </a:r>
            <a:r>
              <a:rPr lang="en" sz="2000" b="1" dirty="0" smtClean="0"/>
              <a:t>1-21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Bóg od początku ostrzegał, że wyjście z Egiptu będzie wiązało się ze śmiercią – lub przynajmniej groźbą śmierci – pierworodnych synów faraona (Księga Wyjścia </a:t>
            </a:r>
            <a:r>
              <a:rPr lang="pl-PL" sz="2000" b="1" dirty="0" smtClean="0"/>
              <a:t>4,22-23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xmlns="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xmlns="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xmlns="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xmlns="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xmlns="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xmlns="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9AD9F4B-1755-717E-F50B-E3F3D5DA6E02}"/>
              </a:ext>
            </a:extLst>
          </p:cNvPr>
          <p:cNvSpPr txBox="1"/>
          <p:nvPr/>
        </p:nvSpPr>
        <p:spPr>
          <a:xfrm>
            <a:off x="423470" y="2523585"/>
            <a:ext cx="7277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 przekroczeniu Morza Czerwonego, w końcu uwolnieni z niewoli egipskiej, Izraelici </a:t>
            </a:r>
            <a:r>
              <a:rPr lang="pl-PL" sz="2000" b="1" dirty="0" err="1" smtClean="0"/>
              <a:t>wybuchnęli</a:t>
            </a:r>
            <a:r>
              <a:rPr lang="pl-PL" sz="2000" b="1" dirty="0" smtClean="0"/>
              <a:t> pieśnią pochwalną dla swojego Wyzwoliciela.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7B8E876-5C2F-06FE-9B5A-61E5EB3F9F83}"/>
              </a:ext>
            </a:extLst>
          </p:cNvPr>
          <p:cNvSpPr txBox="1"/>
          <p:nvPr/>
        </p:nvSpPr>
        <p:spPr>
          <a:xfrm>
            <a:off x="415720" y="1220122"/>
            <a:ext cx="7277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Aby uniknąć śmierci pierworodnych i móc wyprowadzić ich z Egiptu, Bóg poprosił ich o akt wiary: obrzęd Paschy. Teraz, gdy prowadził ich do ślepej uliczki, nadszedł czas na drugi krok wiary: pójście naprzód.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3732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B288758-4087-240F-5CFE-A8C86943966D}"/>
              </a:ext>
            </a:extLst>
          </p:cNvPr>
          <p:cNvSpPr txBox="1"/>
          <p:nvPr/>
        </p:nvSpPr>
        <p:spPr>
          <a:xfrm>
            <a:off x="8004875" y="38520"/>
            <a:ext cx="4039485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pl-PL" sz="6600" b="1" dirty="0" smtClean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WYJŚCIE Z EGIPTU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xmlns="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xmlns="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xmlns="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xmlns="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xmlns="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xmlns="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xmlns="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xmlns="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xmlns="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xmlns="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xmlns="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xmlns="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153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pl-PL" sz="4400" b="1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WYJDŹCIE</a:t>
            </a:r>
            <a:r>
              <a:rPr lang="en" sz="4400" b="1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nalegali Egipcjanie na lud, by ich śpiesznie wyprawić z kraju, bo mówili: Wszyscy pomrzemy</a:t>
            </a:r>
            <a:r>
              <a:rPr lang="en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Wyjścia</a:t>
            </a:r>
            <a:r>
              <a:rPr lang="en" sz="1400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</a:t>
            </a:r>
            <a:r>
              <a:rPr lang="pl-PL" sz="1400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33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Cały Egipt był spustoszony, „nie było bowiem domu, w którym nie byłoby zmarłego” (</a:t>
            </a:r>
            <a:r>
              <a:rPr lang="pl-PL" sz="2000" b="1" dirty="0" err="1" smtClean="0"/>
              <a:t>Wj</a:t>
            </a:r>
            <a:r>
              <a:rPr lang="pl-PL" sz="2000" b="1" dirty="0" smtClean="0"/>
              <a:t> </a:t>
            </a:r>
            <a:r>
              <a:rPr lang="pl-PL" sz="2000" b="1" dirty="0" smtClean="0"/>
              <a:t>12,30</a:t>
            </a:r>
            <a:r>
              <a:rPr lang="pl-PL" sz="2000" b="1" dirty="0" smtClean="0"/>
              <a:t>). Faraon zbyt późno udzielił Izraelitom pozwolenia na wyjście.</a:t>
            </a:r>
            <a:endParaRPr lang="en" sz="2000" b="1" dirty="0"/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xmlns="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xmlns="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xmlns="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2846" y="3316637"/>
            <a:ext cx="4371033" cy="341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69EA4B6-2B67-D0EC-B5CC-D5FAA258A3C9}"/>
              </a:ext>
            </a:extLst>
          </p:cNvPr>
          <p:cNvSpPr txBox="1"/>
          <p:nvPr/>
        </p:nvSpPr>
        <p:spPr>
          <a:xfrm>
            <a:off x="3750040" y="4303455"/>
            <a:ext cx="3797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Izraelici zażądali zapłaty za lata swojej służby, Egipcjanie „dali im to, o co prosili” (</a:t>
            </a:r>
            <a:r>
              <a:rPr lang="pl-PL" sz="2000" b="1" dirty="0" err="1" smtClean="0"/>
              <a:t>Wj</a:t>
            </a:r>
            <a:r>
              <a:rPr lang="pl-PL" sz="2000" b="1" dirty="0" smtClean="0"/>
              <a:t> </a:t>
            </a:r>
            <a:r>
              <a:rPr lang="pl-PL" sz="2000" b="1" dirty="0" smtClean="0"/>
              <a:t>12,36</a:t>
            </a:r>
            <a:r>
              <a:rPr lang="pl-PL" sz="2000" b="1" dirty="0" smtClean="0"/>
              <a:t>). W ten sposób Bóg zapewnił, że Jego </a:t>
            </a:r>
            <a:r>
              <a:rPr lang="pl-PL" sz="2000" b="1" dirty="0" smtClean="0"/>
              <a:t>pierworodny bezpiecznie </a:t>
            </a:r>
            <a:r>
              <a:rPr lang="pl-PL" sz="2000" b="1" dirty="0" smtClean="0"/>
              <a:t>opuści </a:t>
            </a:r>
            <a:r>
              <a:rPr lang="pl-PL" sz="2000" b="1" dirty="0" smtClean="0"/>
              <a:t>Egipt       </a:t>
            </a:r>
            <a:r>
              <a:rPr lang="pl-PL" sz="2000" b="1" dirty="0" smtClean="0"/>
              <a:t>– z pełnymi rękami.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694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 było to wyrazem szczerego żalu za popełnione zło, ale raczej pragnieniem, aby zniszczenia ustały.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0A43D39-AB38-04EF-5D19-7D1A5B9E23A7}"/>
              </a:ext>
            </a:extLst>
          </p:cNvPr>
          <p:cNvSpPr txBox="1"/>
          <p:nvPr/>
        </p:nvSpPr>
        <p:spPr>
          <a:xfrm>
            <a:off x="3049074" y="2461870"/>
            <a:ext cx="914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Wyrażając zdanie „I błogosław mnie” (</a:t>
            </a:r>
            <a:r>
              <a:rPr lang="pl-PL" sz="2000" b="1" dirty="0" err="1" smtClean="0"/>
              <a:t>Wj</a:t>
            </a:r>
            <a:r>
              <a:rPr lang="pl-PL" sz="2000" b="1" dirty="0" smtClean="0"/>
              <a:t> </a:t>
            </a:r>
            <a:r>
              <a:rPr lang="pl-PL" sz="2000" b="1" dirty="0" smtClean="0"/>
              <a:t>12,32</a:t>
            </a:r>
            <a:r>
              <a:rPr lang="pl-PL" sz="2000" b="1" dirty="0" smtClean="0"/>
              <a:t>), faraon wyraził uczucia całego swojego ludu: proszę, niech nic więcej nam się nie przydarzy!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6656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POŚWIĘCENIE PIERWORODNYCH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l-PL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Poświęć mi wszystko pierworodne; wszystko, co u Izraelitów otwiera łono matki, zarówno u ludzi jak u bydła, do mnie </a:t>
            </a:r>
            <a:r>
              <a:rPr lang="pl-PL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należy</a:t>
            </a:r>
            <a:r>
              <a:rPr lang="e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Wyjścia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</a:t>
            </a:r>
            <a:r>
              <a:rPr lang="pl-PL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jaki sposób poświęcano pierworodnych?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xmlns="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3041" y="1753274"/>
            <a:ext cx="4533218" cy="339991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xmlns="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992" y="3893574"/>
            <a:ext cx="3461044" cy="258471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66DCDB5-FB5E-4804-3AB4-270B7BE06C25}"/>
              </a:ext>
            </a:extLst>
          </p:cNvPr>
          <p:cNvSpPr txBox="1"/>
          <p:nvPr/>
        </p:nvSpPr>
        <p:spPr>
          <a:xfrm>
            <a:off x="3626603" y="5328908"/>
            <a:ext cx="856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Jezus, „Baranek Boży” (J </a:t>
            </a:r>
            <a:r>
              <a:rPr lang="pl-PL" sz="2000" b="1" dirty="0" smtClean="0"/>
              <a:t>1,29</a:t>
            </a:r>
            <a:r>
              <a:rPr lang="pl-PL" sz="2000" b="1" dirty="0" smtClean="0"/>
              <a:t>), umarł, aby każdy, kto posmaruje drzwi swojego serca Jego krwią, nie umarł, ale miał ŻYCIE WIECZNE.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86586" y="3906710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9C69B62-C9D8-79F5-B868-C77F5083D026}"/>
              </a:ext>
            </a:extLst>
          </p:cNvPr>
          <p:cNvSpPr txBox="1"/>
          <p:nvPr/>
        </p:nvSpPr>
        <p:spPr>
          <a:xfrm>
            <a:off x="3626603" y="6032126"/>
            <a:ext cx="8565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Bóg już wykonał swoją część zadania. Naszym obowiązkiem jest pozwolić, aby Jego odkupieńcza krew nas </a:t>
            </a:r>
            <a:r>
              <a:rPr lang="pl-PL" sz="2000" b="1" dirty="0" smtClean="0"/>
              <a:t>obmyła.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73369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Zwróć uwagę na związek: Izrael jest pierworodnym synem Boga (</a:t>
            </a:r>
            <a:r>
              <a:rPr lang="pl-PL" sz="2000" b="1" dirty="0" err="1" smtClean="0"/>
              <a:t>Wj</a:t>
            </a:r>
            <a:r>
              <a:rPr lang="pl-PL" sz="2000" b="1" dirty="0" smtClean="0"/>
              <a:t> </a:t>
            </a:r>
            <a:r>
              <a:rPr lang="pl-PL" sz="2000" b="1" dirty="0" smtClean="0"/>
              <a:t>4,22</a:t>
            </a:r>
            <a:r>
              <a:rPr lang="pl-PL" sz="2000" b="1" dirty="0" smtClean="0"/>
              <a:t>); dzisiejszy Kościół jest duchowym Izraelem (Ga 6:16); dlatego wszyscy musimy umrzeć, aby poświęcić się Bogu; ale istnieje Istota, która umarła za nas.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Zostali poświęceni przez śmierć. Każdy pierworodny syn musiał umrzeć. Ale przewidziano zastępstwo pierworodnego, tak aby inna istota umarła za niego.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81000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xmlns="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xmlns="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xmlns="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xmlns="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xmlns="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xmlns="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xmlns="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xmlns="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z="4400" spc="300" dirty="0">
                <a:solidFill>
                  <a:srgbClr val="177329">
                    <a:lumMod val="60000"/>
                    <a:lumOff val="40000"/>
                  </a:srgbClr>
                </a:solidFill>
              </a:rPr>
              <a:t>PRZEJŚCIE PRZEZ MORZE CZERWONE</a:t>
            </a:r>
            <a:endParaRPr lang="en" sz="4400" spc="300" dirty="0">
              <a:solidFill>
                <a:srgbClr val="17732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84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993300"/>
                  </a:outerShdw>
                </a:effectLst>
              </a:rPr>
              <a:t>UWIĘZIENI NA PUSTYNI</a:t>
            </a:r>
            <a:endParaRPr lang="en" sz="4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9933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„Faraon </a:t>
            </a:r>
            <a:r>
              <a:rPr lang="pl-PL" b="1" dirty="0">
                <a:solidFill>
                  <a:srgbClr val="993300"/>
                </a:solidFill>
                <a:latin typeface="Comic Sans MS" panose="030F0702030302020204" pitchFamily="66" charset="0"/>
              </a:rPr>
              <a:t>zaś powie o synach izraelskich: Zabłądzili w kraju, zamknęła ich </a:t>
            </a:r>
            <a:r>
              <a:rPr lang="pl-PL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pustynia</a:t>
            </a:r>
            <a:r>
              <a:rPr lang="en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Wyjścia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14</a:t>
            </a:r>
            <a:r>
              <a:rPr lang="pl-PL" sz="14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Za zgodą faraona Izraelici wyruszyli „w szyku bojowym”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13,18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Jednak Bóg nie chciał, aby stoczyli wojnę, więc poprowadził ich okrężną drogą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13,17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xmlns="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xmlns="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xmlns="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xmlns="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4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akcie wiary zabrali ze sobą sarkofag Józefa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13,19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Ponadto Bóg w cudowny sposób ich prowadził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13,21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6845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Jednak na widok armii faraona ich wiara całkowicie się załamała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14,10-12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Jak szybko zapomnieli o cudach, których doświadczyli! Czy to samo może spotkać również nas?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międzyczasie faraon żałował swojej decyzji i ruszył w pościg za Izraelitami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14,5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Izraelici znaleźli się teraz w pułapce na pustyni, bez możliwości ucieczki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14,2-3.9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„Pamiętajcie o cudach, które uczynił” (1 </a:t>
            </a:r>
            <a:r>
              <a:rPr lang="pl-PL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Krn</a:t>
            </a: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16,12)</a:t>
            </a:r>
            <a:endParaRPr lang="en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08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l-PL" sz="4400" b="1" spc="300" dirty="0">
                <a:ln w="19050" cmpd="sng">
                  <a:noFill/>
                  <a:prstDash val="solid"/>
                </a:ln>
                <a:solidFill>
                  <a:srgbClr val="9933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 W MORZU </a:t>
            </a:r>
            <a:endParaRPr lang="en" sz="4400" b="1" spc="300" dirty="0">
              <a:ln w="19050" cmpd="sng">
                <a:noFill/>
                <a:prstDash val="solid"/>
              </a:ln>
              <a:solidFill>
                <a:srgbClr val="9933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„Na </a:t>
            </a:r>
            <a:r>
              <a:rPr lang="pl-PL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rzekł Mojżesz do ludu: Nie bójcie się, wytrwajcie, a zobaczycie pomoc Pana, której udzieli wam dzisiaj! Egipcjan, których dzisiaj oglądacie, nie będziecie już nigdy oglądali</a:t>
            </a:r>
            <a:r>
              <a:rPr lang="pl-PL" b="1" dirty="0" smtClean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Pan </a:t>
            </a:r>
            <a:r>
              <a:rPr lang="pl-PL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 was walczyć będzie, wy zaś milczcie</a:t>
            </a:r>
            <a:r>
              <a:rPr lang="pl-PL" b="1" dirty="0" smtClean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 smtClean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Wyjścia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pl-PL" sz="1400" b="1" dirty="0" smtClean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13-14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obliczu braku wiary ludu Mojżesz zachęcał ich, aby zaufali Bogu (</a:t>
            </a:r>
            <a:r>
              <a:rPr lang="pl-PL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Wj</a:t>
            </a: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14,13-14</a:t>
            </a: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0883824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xmlns="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48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1230</Words>
  <Application>Microsoft Office PowerPoint</Application>
  <PresentationFormat>Niestandardowy</PresentationFormat>
  <Paragraphs>67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3_Tema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106</cp:revision>
  <dcterms:created xsi:type="dcterms:W3CDTF">2025-07-14T06:55:27Z</dcterms:created>
  <dcterms:modified xsi:type="dcterms:W3CDTF">2025-08-07T21:07:37Z</dcterms:modified>
</cp:coreProperties>
</file>