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sldIdLst>
    <p:sldId id="257" r:id="rId4"/>
    <p:sldId id="295" r:id="rId5"/>
    <p:sldId id="259" r:id="rId6"/>
    <p:sldId id="260" r:id="rId7"/>
    <p:sldId id="261" r:id="rId8"/>
    <p:sldId id="296" r:id="rId9"/>
    <p:sldId id="297" r:id="rId10"/>
    <p:sldId id="298" r:id="rId11"/>
    <p:sldId id="299" r:id="rId12"/>
    <p:sldId id="300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Czysta woda 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Chleb z nieba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1-36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Skała 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pl-PL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Horebie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Podniesione ręce 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8-16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Dobra rada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Chleb i woda życia</a:t>
          </a:r>
          <a:r>
            <a:rPr lang="en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Je</a:t>
          </a:r>
          <a:r>
            <a:rPr lang="pl-PL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</a:t>
          </a:r>
          <a:r>
            <a:rPr lang="en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  <dgm:t>
        <a:bodyPr/>
        <a:lstStyle/>
        <a:p>
          <a:endParaRPr lang="pl-PL"/>
        </a:p>
      </dgm:t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  <dgm:t>
        <a:bodyPr/>
        <a:lstStyle/>
        <a:p>
          <a:endParaRPr lang="pl-PL"/>
        </a:p>
      </dgm:t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  <dgm:t>
        <a:bodyPr/>
        <a:lstStyle/>
        <a:p>
          <a:endParaRPr lang="pl-PL"/>
        </a:p>
      </dgm:t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  <dgm:t>
        <a:bodyPr/>
        <a:lstStyle/>
        <a:p>
          <a:endParaRPr lang="pl-PL"/>
        </a:p>
      </dgm:t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  <dgm:t>
        <a:bodyPr/>
        <a:lstStyle/>
        <a:p>
          <a:endParaRPr lang="pl-PL"/>
        </a:p>
      </dgm:t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  <dgm:t>
        <a:bodyPr/>
        <a:lstStyle/>
        <a:p>
          <a:endParaRPr lang="pl-PL"/>
        </a:p>
      </dgm:t>
    </dgm:pt>
  </dgm:ptLst>
  <dgm:cxnLst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Zapomnieli o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przeszłości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Skupili się na problemach </a:t>
          </a:r>
          <a:r>
            <a:rPr lang="pl-PL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teraźniejszości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Stracili z oczu obietnice </a:t>
          </a:r>
          <a:r>
            <a:rPr lang="pl-PL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przyszłości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E2F8741-10FB-4CC8-A8DB-25F73D0DC6E4}" type="presOf" srcId="{23F2EBE1-57C1-4AD6-B342-35C7020150E1}" destId="{4C715E65-C8AB-467E-93B9-D6726804322E}" srcOrd="0" destOrd="0" presId="urn:microsoft.com/office/officeart/2005/8/layout/vList5"/>
    <dgm:cxn modelId="{35A885E1-16AB-4E77-A4EC-73B117EF544A}" type="presOf" srcId="{5B129807-48D3-466B-98AA-33E9AD0ACAEA}" destId="{B0D67868-C119-4015-8311-3B0E1C4212B1}" srcOrd="0" destOrd="0" presId="urn:microsoft.com/office/officeart/2005/8/layout/vList5"/>
    <dgm:cxn modelId="{8D230A15-6DB4-4820-A79F-6C757D13B4A1}" type="presOf" srcId="{E66BBE0E-A3C5-46BE-AA3F-9A7E9A51E526}" destId="{E571139B-0752-42D3-95E6-C7C8C5B6DF09}" srcOrd="0" destOrd="0" presId="urn:microsoft.com/office/officeart/2005/8/layout/vList5"/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508949DC-B6DB-4859-8648-6959F272670A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97660F9E-8478-446A-AF72-79FB026092BB}" type="presParOf" srcId="{A58D9322-4B20-41D4-8B15-3D8093FAC466}" destId="{6DA3E0D6-8B59-4E1C-8E68-EEE5F6CF329E}" srcOrd="0" destOrd="0" presId="urn:microsoft.com/office/officeart/2005/8/layout/vList5"/>
    <dgm:cxn modelId="{919D1336-F5AD-4437-8D1D-244B4E5E8079}" type="presParOf" srcId="{6DA3E0D6-8B59-4E1C-8E68-EEE5F6CF329E}" destId="{E571139B-0752-42D3-95E6-C7C8C5B6DF09}" srcOrd="0" destOrd="0" presId="urn:microsoft.com/office/officeart/2005/8/layout/vList5"/>
    <dgm:cxn modelId="{15631A7A-E118-4A6C-B10E-0710EADCA492}" type="presParOf" srcId="{A58D9322-4B20-41D4-8B15-3D8093FAC466}" destId="{451EEE3B-DB4C-42E5-AAB0-D2DC6BDA980D}" srcOrd="1" destOrd="0" presId="urn:microsoft.com/office/officeart/2005/8/layout/vList5"/>
    <dgm:cxn modelId="{C7F2E6C5-EAB6-481E-B84E-BC12F49511E8}" type="presParOf" srcId="{A58D9322-4B20-41D4-8B15-3D8093FAC466}" destId="{0899D857-E49C-457F-8BE8-D8FE48722A84}" srcOrd="2" destOrd="0" presId="urn:microsoft.com/office/officeart/2005/8/layout/vList5"/>
    <dgm:cxn modelId="{E575BE9B-D19E-42BA-A0A8-F80FF658FA26}" type="presParOf" srcId="{0899D857-E49C-457F-8BE8-D8FE48722A84}" destId="{B0D67868-C119-4015-8311-3B0E1C4212B1}" srcOrd="0" destOrd="0" presId="urn:microsoft.com/office/officeart/2005/8/layout/vList5"/>
    <dgm:cxn modelId="{B60175B1-8D53-4024-9A19-2D3298901BF0}" type="presParOf" srcId="{A58D9322-4B20-41D4-8B15-3D8093FAC466}" destId="{BB65BA7E-8BE3-484B-83DA-EA6963B65DD6}" srcOrd="3" destOrd="0" presId="urn:microsoft.com/office/officeart/2005/8/layout/vList5"/>
    <dgm:cxn modelId="{40A20441-4856-4D83-8C0E-58FA866051A3}" type="presParOf" srcId="{A58D9322-4B20-41D4-8B15-3D8093FAC466}" destId="{6FC9DF12-2017-490F-9FDE-D19177025CC7}" srcOrd="4" destOrd="0" presId="urn:microsoft.com/office/officeart/2005/8/layout/vList5"/>
    <dgm:cxn modelId="{B74B0667-EA88-4C01-BE9C-C571B819D404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Cechy charakteru (</a:t>
          </a:r>
          <a:r>
            <a:rPr lang="pl-PL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18,21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Szacunek dla Boga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Godny zaufania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Nienawidzący przekupstwa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pl-PL"/>
        </a:p>
      </dgm:t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4D614C1A-ED14-4A5B-AFC9-8CE681D044BE}" type="presOf" srcId="{F5F2B980-3B6A-47D7-AEE3-825DE60B8924}" destId="{1802C615-AE9F-41B9-8F7D-80D193B2C02F}" srcOrd="0" destOrd="0" presId="urn:microsoft.com/office/officeart/2008/layout/PictureAccentList"/>
    <dgm:cxn modelId="{6104E4EC-2AA4-4CA4-A9E1-5E4083247323}" type="presOf" srcId="{7DA3D310-3E82-4015-B577-7CC690EE3FA0}" destId="{E64FA3F8-6085-45A8-9EAC-8441BAB3BC30}" srcOrd="0" destOrd="0" presId="urn:microsoft.com/office/officeart/2008/layout/PictureAccentList"/>
    <dgm:cxn modelId="{C06C2674-7063-4DB0-AD2A-911241947204}" type="presOf" srcId="{E4AD98B7-9A60-46F8-B42C-6B675224B8D1}" destId="{98878BA1-5A16-4F3D-BE7F-202C58D67B2B}" srcOrd="0" destOrd="0" presId="urn:microsoft.com/office/officeart/2008/layout/PictureAccentList"/>
    <dgm:cxn modelId="{D7744FDE-FA7E-493C-9E07-CFCE8E708B02}" type="presOf" srcId="{92C21D10-5679-430A-A01E-D0EB7FE2905E}" destId="{8C65EDE4-8DD3-4634-82DE-FCE4FCAA4C5D}" srcOrd="0" destOrd="0" presId="urn:microsoft.com/office/officeart/2008/layout/PictureAccentList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84031D44-14B4-48FC-96F8-ECB55CB21C58}" type="presOf" srcId="{48F9FFBC-1749-4EF8-9EBD-F10A9D0729A9}" destId="{EC81DA5B-8E28-4F1D-985F-80E39304AA1E}" srcOrd="0" destOrd="0" presId="urn:microsoft.com/office/officeart/2008/layout/PictureAccentList"/>
    <dgm:cxn modelId="{85604AC0-FE2F-49D3-BB7E-C3068D0754D7}" type="presParOf" srcId="{8C65EDE4-8DD3-4634-82DE-FCE4FCAA4C5D}" destId="{C5582B98-DE17-4210-94C4-92364BE56E4A}" srcOrd="0" destOrd="0" presId="urn:microsoft.com/office/officeart/2008/layout/PictureAccentList"/>
    <dgm:cxn modelId="{A3B9F0D5-A1C3-4B63-8528-9FF35AAF41D9}" type="presParOf" srcId="{C5582B98-DE17-4210-94C4-92364BE56E4A}" destId="{D26434DD-A030-4D4D-B4DD-7D21C3629C2F}" srcOrd="0" destOrd="0" presId="urn:microsoft.com/office/officeart/2008/layout/PictureAccentList"/>
    <dgm:cxn modelId="{09BF2367-384C-4D34-9DF4-24EBDB7E56E8}" type="presParOf" srcId="{D26434DD-A030-4D4D-B4DD-7D21C3629C2F}" destId="{98878BA1-5A16-4F3D-BE7F-202C58D67B2B}" srcOrd="0" destOrd="0" presId="urn:microsoft.com/office/officeart/2008/layout/PictureAccentList"/>
    <dgm:cxn modelId="{5594EC8B-DDAA-4FBE-AF82-2ED18670504F}" type="presParOf" srcId="{C5582B98-DE17-4210-94C4-92364BE56E4A}" destId="{387106BA-1D9A-4BBC-9357-936608E8FF92}" srcOrd="1" destOrd="0" presId="urn:microsoft.com/office/officeart/2008/layout/PictureAccentList"/>
    <dgm:cxn modelId="{D66A6898-8D68-447E-A852-ABBF83E6834C}" type="presParOf" srcId="{387106BA-1D9A-4BBC-9357-936608E8FF92}" destId="{89B3E2A5-17BA-46FD-B0B7-03388061F588}" srcOrd="0" destOrd="0" presId="urn:microsoft.com/office/officeart/2008/layout/PictureAccentList"/>
    <dgm:cxn modelId="{2308121D-6409-487F-8179-B4CFF44C8F4C}" type="presParOf" srcId="{89B3E2A5-17BA-46FD-B0B7-03388061F588}" destId="{A5BC1136-7AB0-4B0C-A76E-5ADA0EC67691}" srcOrd="0" destOrd="0" presId="urn:microsoft.com/office/officeart/2008/layout/PictureAccentList"/>
    <dgm:cxn modelId="{96B42A32-98FB-4661-89D9-08E1F102294D}" type="presParOf" srcId="{89B3E2A5-17BA-46FD-B0B7-03388061F588}" destId="{1802C615-AE9F-41B9-8F7D-80D193B2C02F}" srcOrd="1" destOrd="0" presId="urn:microsoft.com/office/officeart/2008/layout/PictureAccentList"/>
    <dgm:cxn modelId="{572218FF-5D17-4E31-9049-0DF0DCB75FF5}" type="presParOf" srcId="{387106BA-1D9A-4BBC-9357-936608E8FF92}" destId="{1DC0E434-7816-4A7F-B9BB-4C45470B7DFA}" srcOrd="1" destOrd="0" presId="urn:microsoft.com/office/officeart/2008/layout/PictureAccentList"/>
    <dgm:cxn modelId="{4A7DC59D-F06F-4493-BABA-62D2465F23E8}" type="presParOf" srcId="{1DC0E434-7816-4A7F-B9BB-4C45470B7DFA}" destId="{B3D9C14E-83C8-4248-BED5-4F63A04A2943}" srcOrd="0" destOrd="0" presId="urn:microsoft.com/office/officeart/2008/layout/PictureAccentList"/>
    <dgm:cxn modelId="{3B63145F-FD46-4D51-B7E6-C2CE19E0D5A7}" type="presParOf" srcId="{1DC0E434-7816-4A7F-B9BB-4C45470B7DFA}" destId="{E64FA3F8-6085-45A8-9EAC-8441BAB3BC30}" srcOrd="1" destOrd="0" presId="urn:microsoft.com/office/officeart/2008/layout/PictureAccentList"/>
    <dgm:cxn modelId="{17F63219-A87B-453C-81DB-D2A45083691C}" type="presParOf" srcId="{387106BA-1D9A-4BBC-9357-936608E8FF92}" destId="{7FEF82A1-19DE-4417-89D3-2CC6FD173D6E}" srcOrd="2" destOrd="0" presId="urn:microsoft.com/office/officeart/2008/layout/PictureAccentList"/>
    <dgm:cxn modelId="{B7F94559-B354-4111-9CED-968553C603BC}" type="presParOf" srcId="{7FEF82A1-19DE-4417-89D3-2CC6FD173D6E}" destId="{22CA8874-A2BE-4681-8FD8-D91CAE23CEBD}" srcOrd="0" destOrd="0" presId="urn:microsoft.com/office/officeart/2008/layout/PictureAccentList"/>
    <dgm:cxn modelId="{4EA31F71-E07D-45CB-BDB9-CF86A99CB645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Chleb i woda życia</a:t>
          </a:r>
          <a:r>
            <a:rPr lang="en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Je</a:t>
          </a:r>
          <a:r>
            <a:rPr lang="pl-PL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</a:t>
          </a:r>
          <a:r>
            <a:rPr lang="en" sz="20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Dobra rada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525645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Podniesione ręce 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8-16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525645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Skała 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pl-PL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Horebie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525645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Chleb z nieba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1-36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525645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Czysta woda 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Wyjścia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5256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Zapomnieli o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przeszłości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253" y="796"/>
        <a:ext cx="4456866" cy="525684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Skupili się na problemach </a:t>
          </a:r>
          <a:r>
            <a:rPr lang="pl-PL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teraźniejszości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253" y="552765"/>
        <a:ext cx="4456866" cy="525684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Stracili z oczu obietnice </a:t>
          </a:r>
          <a:r>
            <a:rPr lang="pl-PL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przyszłości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253" y="1104733"/>
        <a:ext cx="4456866" cy="5256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Cechy charakteru (</a:t>
          </a:r>
          <a:r>
            <a:rPr lang="pl-PL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18,21</a:t>
          </a: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900" y="623"/>
        <a:ext cx="4987173" cy="374643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</a:rPr>
            <a:t>Szacunek dla Boga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61022" y="442702"/>
        <a:ext cx="4590051" cy="374643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</a:rPr>
            <a:t>Godny zaufania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61022" y="862303"/>
        <a:ext cx="4590051" cy="374643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</a:rPr>
            <a:t>Nienawidzący przekupstwa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61022" y="1281904"/>
        <a:ext cx="4590051" cy="374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48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39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3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5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8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0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56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7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8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77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50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7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08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1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7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01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80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31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99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86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8F9B4233-282D-4213-8E52-6D925F04AC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15/08/2025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3F2B2DD-D9B4-4473-B4E6-C8C1CD06B136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="" xmlns:a16="http://schemas.microsoft.com/office/drawing/2014/main" id="{AFB5468C-305B-445A-A53B-93DB583365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=""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A2CDF4EC-7B47-436E-927B-5754042585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="" xmlns:a16="http://schemas.microsoft.com/office/drawing/2014/main" id="{EF273D9E-5BEA-459A-918F-AF5ACA2584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=""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DFA5EF5-56B1-49EE-B0BB-69B6399FAD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=""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CHLEB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WODA ŻYCIA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solidFill>
                  <a:srgbClr val="002060"/>
                </a:solidFill>
                <a:latin typeface="Aptos" panose="02110004020202020204"/>
              </a:rPr>
              <a:t>Lekcja 7 na 16. sierpnia</a:t>
            </a:r>
            <a:r>
              <a:rPr kumimoji="0" lang="e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=""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CHLEB I WODA ŻYCIA: JEZUS</a:t>
            </a:r>
            <a:endParaRPr lang="en" sz="4400" b="1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„Ja </a:t>
            </a:r>
            <a:r>
              <a:rPr lang="pl-PL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jestem chlebem żywota, który z nieba zstąpił; jeśli kto spożywać będzie ten chleb, który Ja dam, to ciało moje, które Ja oddam za żywot </a:t>
            </a:r>
            <a:r>
              <a:rPr lang="pl-PL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świata</a:t>
            </a:r>
            <a:r>
              <a:rPr lang="en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pl-PL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pl-PL" sz="1400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51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BAAAD48-2491-A308-5E5F-52242FF76AF0}"/>
              </a:ext>
            </a:extLst>
          </p:cNvPr>
          <p:cNvSpPr txBox="1"/>
          <p:nvPr/>
        </p:nvSpPr>
        <p:spPr>
          <a:xfrm>
            <a:off x="2493500" y="1379196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Paweł mówi nam, że historie z Księgi Wyjścia zostały napisane dla naszego pouczenia, to znaczy mają duchowe zastosowanie w naszym życiu (1 </a:t>
            </a:r>
            <a:r>
              <a:rPr lang="pl-PL" sz="2000" b="1" dirty="0" smtClean="0">
                <a:solidFill>
                  <a:prstClr val="black"/>
                </a:solidFill>
              </a:rPr>
              <a:t>Kor 10,1-11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xmlns="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28BAD7A-27CB-A87A-7622-54E0C848B2B7}"/>
              </a:ext>
            </a:extLst>
          </p:cNvPr>
          <p:cNvSpPr txBox="1"/>
          <p:nvPr/>
        </p:nvSpPr>
        <p:spPr>
          <a:xfrm>
            <a:off x="2509131" y="5003653"/>
            <a:ext cx="70788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b="1" dirty="0">
                <a:solidFill>
                  <a:prstClr val="black"/>
                </a:solidFill>
              </a:rPr>
              <a:t>Jezus powiedział, że jest prawdziwym chlebem, który zstąpił z nieba. </a:t>
            </a:r>
            <a:r>
              <a:rPr lang="pl-PL" b="1" dirty="0">
                <a:solidFill>
                  <a:prstClr val="black"/>
                </a:solidFill>
              </a:rPr>
              <a:t>Tym chlebem jest Jego własne ciało (J </a:t>
            </a:r>
            <a:r>
              <a:rPr lang="pl-PL" b="1" dirty="0" smtClean="0">
                <a:solidFill>
                  <a:prstClr val="black"/>
                </a:solidFill>
              </a:rPr>
              <a:t>6,51</a:t>
            </a:r>
            <a:r>
              <a:rPr lang="pl-PL" b="1" dirty="0">
                <a:solidFill>
                  <a:prstClr val="black"/>
                </a:solidFill>
              </a:rPr>
              <a:t>). </a:t>
            </a:r>
            <a:r>
              <a:rPr lang="pl-PL" b="1" dirty="0">
                <a:solidFill>
                  <a:prstClr val="black"/>
                </a:solidFill>
              </a:rPr>
              <a:t>Jest to Jego ciało, złamane na krzyżu, aby przynieść zbawienie wszystkim, którzy je „zjedzą” – to znaczy przyjmą Go jako Zbawiciela i będą utrzymywać z Nim codzienną relację. Tylko Chrystus może zaspokoić nasze duchowe pragnienie i głód.</a:t>
            </a:r>
            <a:endParaRPr lang="en" b="1" dirty="0">
              <a:solidFill>
                <a:prstClr val="black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BD9A574-F04A-69E6-02A7-8911006863B5}"/>
              </a:ext>
            </a:extLst>
          </p:cNvPr>
          <p:cNvSpPr txBox="1"/>
          <p:nvPr/>
        </p:nvSpPr>
        <p:spPr>
          <a:xfrm>
            <a:off x="2473010" y="3823157"/>
            <a:ext cx="7078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On jest tym, który daje wodę życia, symbolizującą Ducha Świętego (J </a:t>
            </a:r>
            <a:r>
              <a:rPr lang="pl-PL" sz="2000" b="1" dirty="0" smtClean="0">
                <a:solidFill>
                  <a:prstClr val="black"/>
                </a:solidFill>
              </a:rPr>
              <a:t>4,14</a:t>
            </a:r>
            <a:r>
              <a:rPr lang="pl-PL" sz="2000" b="1" dirty="0">
                <a:solidFill>
                  <a:prstClr val="black"/>
                </a:solidFill>
              </a:rPr>
              <a:t>; </a:t>
            </a:r>
            <a:r>
              <a:rPr lang="pl-PL" sz="2000" b="1" dirty="0" smtClean="0">
                <a:solidFill>
                  <a:prstClr val="black"/>
                </a:solidFill>
              </a:rPr>
              <a:t>7,37-39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On jest jedynym, który może zaspokoić nasze wewnętrzne pragnienie pokoju, radości i szczęścia.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2651094-BD90-D5B2-3FAB-DD230BA33D7D}"/>
              </a:ext>
            </a:extLst>
          </p:cNvPr>
          <p:cNvSpPr txBox="1"/>
          <p:nvPr/>
        </p:nvSpPr>
        <p:spPr>
          <a:xfrm>
            <a:off x="2482442" y="3214529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Ponadto Jezus odnosił do siebie opowieści o wodzie ze skały i chlebie z nieba.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4719AE2C-D11C-CAAE-2C43-708AE94F415D}"/>
              </a:ext>
            </a:extLst>
          </p:cNvPr>
          <p:cNvSpPr txBox="1"/>
          <p:nvPr/>
        </p:nvSpPr>
        <p:spPr>
          <a:xfrm>
            <a:off x="2501323" y="2299368"/>
            <a:ext cx="7078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Te historie ostrzegają nas przed chciwością, bałwochwalstwem, cudzołóstwem, kuszeniem Boga i plotkowaniem.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3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„Odkupiciel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świata zna pragnienia i potrzeby każdej duszy.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Kiedy czujesz się przytłoczony i bez sił – On to wie. I to właśnie On jest Tym, który przynosi ci duchowe orzeźwienie. Wołaj do Niego, czuwaj w modlitwie – a ono przyjdzie.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Jezus jest chlebem życia, którym warto karmić się każdego dnia; jest wodą życia dla serca spragnionego i omdlewającego – a Jego łaska jest dla każdego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Źródła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tego świata wysychają, a zbiorniki pustoszeją, lecz w Chrystusie bije żywe źródło, z którego możesz czerpać bez końca.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Im więcej zaczerpniesz i podasz dalej, tym więcej pozostanie. Nigdy się nie wyczerpie, bo Chrystus jest niewyczerpanym źródłem prawdy i życia.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B122C8B-B761-12DF-2918-63DAEA8A8DD4}"/>
              </a:ext>
            </a:extLst>
          </p:cNvPr>
          <p:cNvSpPr txBox="1"/>
          <p:nvPr/>
        </p:nvSpPr>
        <p:spPr>
          <a:xfrm>
            <a:off x="5478256" y="5587058"/>
            <a:ext cx="5799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" sz="1600" b="1" dirty="0">
                <a:solidFill>
                  <a:prstClr val="black"/>
                </a:solidFill>
              </a:rPr>
              <a:t>EGW (</a:t>
            </a:r>
            <a:r>
              <a:rPr lang="en-US" sz="1600" b="1" i="1" dirty="0">
                <a:solidFill>
                  <a:prstClr val="black"/>
                </a:solidFill>
              </a:rPr>
              <a:t>The Signs of the Times</a:t>
            </a:r>
            <a:r>
              <a:rPr lang="en-US" sz="1600" b="1" dirty="0">
                <a:solidFill>
                  <a:prstClr val="black"/>
                </a:solidFill>
              </a:rPr>
              <a:t>, </a:t>
            </a:r>
            <a:r>
              <a:rPr lang="en-US" sz="1600" b="1" dirty="0" err="1">
                <a:solidFill>
                  <a:prstClr val="black"/>
                </a:solidFill>
              </a:rPr>
              <a:t>numer</a:t>
            </a:r>
            <a:r>
              <a:rPr lang="en-US" sz="1600" b="1" dirty="0">
                <a:solidFill>
                  <a:prstClr val="black"/>
                </a:solidFill>
              </a:rPr>
              <a:t> z 22 </a:t>
            </a:r>
            <a:r>
              <a:rPr lang="en-US" sz="1600" b="1" dirty="0" err="1">
                <a:solidFill>
                  <a:prstClr val="black"/>
                </a:solidFill>
              </a:rPr>
              <a:t>kwietnia</a:t>
            </a:r>
            <a:r>
              <a:rPr lang="en-US" sz="1600" b="1" dirty="0">
                <a:solidFill>
                  <a:prstClr val="black"/>
                </a:solidFill>
              </a:rPr>
              <a:t> 1897 r.</a:t>
            </a:r>
            <a:endParaRPr lang="en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32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xmlns="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xmlns="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2" name="Group 37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rzekł Pan do Mojżesza: Jak długo będziecie się wzbraniali przestrzegać moich przykazań i moich praw? Patrzcie! Pan dał wam sabat. Dlatego daje wam też dnia szóstego chleb na dwa dni. Zostańcie każdy na swoim miejscu, niechaj nikt w siódmy dzień nie opuszcza swego miejsca.</a:t>
            </a:r>
            <a:r>
              <a:rPr lang="en-US" sz="28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28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Odpoczywał więc lud dnia siódmego</a:t>
            </a:r>
            <a:r>
              <a:rPr lang="es-ES" sz="28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28–30</a:t>
            </a:r>
            <a:endParaRPr lang="es-ES" sz="2000" b="1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70975008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599" y="139541"/>
            <a:ext cx="722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W końcu przekroczyli granicę Egiptu. W końcu byli w drodze do </a:t>
            </a:r>
            <a:r>
              <a:rPr lang="pl-PL" sz="2000" b="1" dirty="0" err="1" smtClean="0">
                <a:solidFill>
                  <a:prstClr val="black"/>
                </a:solidFill>
              </a:rPr>
              <a:t>Kanaanu</a:t>
            </a:r>
            <a:r>
              <a:rPr lang="pl-PL" sz="2000" b="1" dirty="0" smtClean="0">
                <a:solidFill>
                  <a:prstClr val="black"/>
                </a:solidFill>
              </a:rPr>
              <a:t>, ziemi opływającej mlekiem i miodem.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=""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=""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0784" y="1960093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Przy pierwszych oznakach kłopotów ludzie zaczęli narzekać. Woleliby umrzeć w Egipcie! Najwyraźniej ich wiara musiała wzrosnąć i umocnić się. Dlatego Bóg zapewnił im wodę i chleb, chronił ich przed wrogami i pomógł im się zorganizować.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44232" y="860170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Przez trzy dni wszystko wydawało się idealne. Ale zapasy, które mieli, się kończyły. Jak mogli wyżywić dwa miliony ludzi na pustyni?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32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„Różnorodne doświadczenia Hebrajczyków były szkołą przygotowującą ich do obiecanego domu w Kanaanie. Bóg chciałby, aby Jego lud w dzisiejszych czasach z pokornym sercem i otwartym umysłem przeanalizował próby, przez które przeszedł starożytny Izrael, aby mógł się nauczyć, jak przygotować się do niebiańskiego </a:t>
            </a:r>
            <a:r>
              <a:rPr lang="pl-PL" sz="3200" b="1" dirty="0" err="1" smtClean="0">
                <a:solidFill>
                  <a:prstClr val="black"/>
                </a:solidFill>
                <a:latin typeface="Constantia" panose="02030602050306030303" pitchFamily="18" charset="0"/>
              </a:rPr>
              <a:t>Kanaanu</a:t>
            </a:r>
            <a:r>
              <a:rPr kumimoji="0" lang="e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252641" y="5566230"/>
            <a:ext cx="3781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</a:t>
            </a:r>
            <a:r>
              <a:rPr kumimoji="0" lang="e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l-PL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Patriarchowie i prorocy</a:t>
            </a:r>
            <a:r>
              <a:rPr kumimoji="0" lang="e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  <a:latin typeface="Aptos" panose="02110004020202020204"/>
              </a:rPr>
              <a:t>s</a:t>
            </a:r>
            <a:r>
              <a:rPr kumimoji="0" lang="e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293)</a:t>
            </a:r>
          </a:p>
        </p:txBody>
      </p:sp>
    </p:spTree>
    <p:extLst>
      <p:ext uri="{BB962C8B-B14F-4D97-AF65-F5344CB8AC3E}">
        <p14:creationId xmlns=""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117232" y="103381"/>
            <a:ext cx="65883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300" normalizeH="0" baseline="0" noProof="0" dirty="0" smtClean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UZDROWIONA WODA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„I przybyli do miejscowości Mara, i nie mogli tam pić wody, bo była gorzka; dlatego nazwano tę miejscowość Mara</a:t>
            </a:r>
            <a:r>
              <a:rPr kumimoji="0" lang="e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pl-PL" sz="1400" b="1" noProof="0" dirty="0" smtClean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Wyjścia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23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Jeśli Bóg jest z nami, jak może spotkać nas coś złego? Wydaje się, że taka była filozofia Izraelitów po przejściu przez Morze Czerwone.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=""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=""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Bóg chce, abyśmy byli świadomi Jego obecności, oczekiwali Jego poleceń i współpracowali z Nim.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121784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Poprosił również Mojżesza o pomoc w dokonaniu cudu, prosząc go, aby rzucił drzewo, aby oczyścić wody 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pl-PL" sz="2000" b="1" dirty="0" smtClean="0">
                <a:solidFill>
                  <a:prstClr val="black"/>
                </a:solidFill>
              </a:rPr>
              <a:t> 15,25).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Uznając wodę za niezdatną do picia, narzekali: „Co będziemy pić?” 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pl-PL" sz="2000" b="1" dirty="0" smtClean="0">
                <a:solidFill>
                  <a:prstClr val="black"/>
                </a:solidFill>
              </a:rPr>
              <a:t> 15,24). Bóg mógł oczyścić wodę przed ich przybyciem, ale czekał na odpowiedni moment.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Jeśli Izraelici wypełniali Boże wymagania, przestrzegając praw, które Bóg im dał, mogli być pewni, że będą chronieni przed złem 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pl-PL" sz="2000" b="1" smtClean="0">
                <a:solidFill>
                  <a:prstClr val="black"/>
                </a:solidFill>
              </a:rPr>
              <a:t> 15,26).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>
              <a:defRPr/>
            </a:pPr>
            <a:r>
              <a:rPr lang="pl-PL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CHLEB Z NIEBA</a:t>
            </a:r>
            <a:endParaRPr lang="en" sz="4400" b="1" dirty="0">
              <a:ln w="22225">
                <a:noFill/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„Gdy </a:t>
            </a:r>
            <a:r>
              <a:rPr lang="pl-PL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to ujrzeli synowie izraelscy, mówili jeden do drugiego: Co to jest? </a:t>
            </a:r>
            <a:r>
              <a:rPr lang="pl-PL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- bo nie wiedzieli, co to było. </a:t>
            </a:r>
            <a:r>
              <a:rPr lang="pl-PL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 Mojżesz rzekł do nich: To jest chleb, który Pan dał wam do </a:t>
            </a:r>
            <a:r>
              <a:rPr lang="pl-PL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jedzenia</a:t>
            </a:r>
            <a:r>
              <a:rPr lang="en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16</a:t>
            </a:r>
            <a:r>
              <a:rPr lang="pl-PL" sz="1400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15</a:t>
            </a:r>
            <a:r>
              <a:rPr lang="en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6E7B4A7-FED2-47DC-2DB5-73FDC24196BD}"/>
              </a:ext>
            </a:extLst>
          </p:cNvPr>
          <p:cNvSpPr txBox="1"/>
          <p:nvPr/>
        </p:nvSpPr>
        <p:spPr>
          <a:xfrm>
            <a:off x="109415" y="1416768"/>
            <a:ext cx="4907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1600" b="1" dirty="0">
                <a:solidFill>
                  <a:prstClr val="black"/>
                </a:solidFill>
              </a:rPr>
              <a:t>Pragnienie spożywania mięsa spowodowało, że Izraelici zaczęli narzekać na Mojżesza i Aarona (</a:t>
            </a:r>
            <a:r>
              <a:rPr lang="pl-PL" sz="1600" b="1" dirty="0" err="1">
                <a:solidFill>
                  <a:prstClr val="black"/>
                </a:solidFill>
              </a:rPr>
              <a:t>Wj</a:t>
            </a:r>
            <a:r>
              <a:rPr lang="pl-PL" sz="1600" b="1" dirty="0">
                <a:solidFill>
                  <a:prstClr val="black"/>
                </a:solidFill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</a:rPr>
              <a:t>16,2-3</a:t>
            </a:r>
            <a:r>
              <a:rPr lang="pl-PL" sz="1600" b="1" dirty="0">
                <a:solidFill>
                  <a:prstClr val="black"/>
                </a:solidFill>
              </a:rPr>
              <a:t>). </a:t>
            </a:r>
            <a:r>
              <a:rPr lang="pl-PL" sz="1600" b="1" dirty="0">
                <a:solidFill>
                  <a:prstClr val="black"/>
                </a:solidFill>
              </a:rPr>
              <a:t>Jednak ich narzekania były w rzeczywistości skierowane przeciwko samemu Bogu (</a:t>
            </a:r>
            <a:r>
              <a:rPr lang="pl-PL" sz="1600" b="1" dirty="0" err="1">
                <a:solidFill>
                  <a:prstClr val="black"/>
                </a:solidFill>
              </a:rPr>
              <a:t>Wj</a:t>
            </a:r>
            <a:r>
              <a:rPr lang="pl-PL" sz="1600" b="1" dirty="0">
                <a:solidFill>
                  <a:prstClr val="black"/>
                </a:solidFill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</a:rPr>
              <a:t>16,8</a:t>
            </a:r>
            <a:r>
              <a:rPr lang="pl-PL" sz="1600" b="1" dirty="0">
                <a:solidFill>
                  <a:prstClr val="black"/>
                </a:solidFill>
              </a:rPr>
              <a:t>). </a:t>
            </a:r>
            <a:r>
              <a:rPr lang="pl-PL" sz="1600" b="1" dirty="0">
                <a:solidFill>
                  <a:prstClr val="black"/>
                </a:solidFill>
              </a:rPr>
              <a:t>W czym tkwił ich problem?</a:t>
            </a:r>
            <a:endParaRPr lang="en" sz="1600" b="1" dirty="0">
              <a:solidFill>
                <a:prstClr val="black"/>
              </a:solidFill>
            </a:endParaRPr>
          </a:p>
        </p:txBody>
      </p:sp>
      <p:grpSp>
        <p:nvGrpSpPr>
          <p:cNvPr id="2" name="Grupo 29">
            <a:extLst>
              <a:ext uri="{FF2B5EF4-FFF2-40B4-BE49-F238E27FC236}">
                <a16:creationId xmlns:a16="http://schemas.microsoft.com/office/drawing/2014/main" xmlns="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Kiedy wschodziło słońce, topił się </a:t>
              </a:r>
              <a:r>
                <a:rPr lang="en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sz="1600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21</a:t>
              </a:r>
              <a:r>
                <a:rPr lang="en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4" name="Grupo 30">
            <a:extLst>
              <a:ext uri="{FF2B5EF4-FFF2-40B4-BE49-F238E27FC236}">
                <a16:creationId xmlns:a16="http://schemas.microsoft.com/office/drawing/2014/main" xmlns="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xmlns="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Ta sama ilość spadła przez pięć dni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. 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16</a:t>
              </a: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0" name="Grupo 31">
            <a:extLst>
              <a:ext uri="{FF2B5EF4-FFF2-40B4-BE49-F238E27FC236}">
                <a16:creationId xmlns:a16="http://schemas.microsoft.com/office/drawing/2014/main" xmlns="" id="{3C289420-3A68-68B4-735B-4774CD0B14D2}"/>
              </a:ext>
            </a:extLst>
          </p:cNvPr>
          <p:cNvGrpSpPr/>
          <p:nvPr/>
        </p:nvGrpSpPr>
        <p:grpSpPr>
          <a:xfrm>
            <a:off x="9730154" y="1689968"/>
            <a:ext cx="2275222" cy="2372689"/>
            <a:chOff x="9730154" y="1689968"/>
            <a:chExt cx="2275222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394A6C50-9F01-0D86-09A9-4D50F0EFB854}"/>
                </a:ext>
              </a:extLst>
            </p:cNvPr>
            <p:cNvSpPr/>
            <p:nvPr/>
          </p:nvSpPr>
          <p:spPr>
            <a:xfrm>
              <a:off x="9730154" y="3366534"/>
              <a:ext cx="225864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Szóstego dnia spadło dwa razy więcej.</a:t>
              </a:r>
              <a:r>
                <a:rPr lang="es-ES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/>
              </a:r>
              <a:br>
                <a:rPr lang="es-ES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en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sz="1600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22</a:t>
              </a:r>
              <a:r>
                <a:rPr lang="en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1" name="Grupo 32">
            <a:extLst>
              <a:ext uri="{FF2B5EF4-FFF2-40B4-BE49-F238E27FC236}">
                <a16:creationId xmlns:a16="http://schemas.microsoft.com/office/drawing/2014/main" xmlns="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 sobotę nic nie spadło </a:t>
              </a:r>
              <a:r>
                <a:rPr lang="es-E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/>
              </a:r>
              <a:br>
                <a:rPr lang="es-E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26</a:t>
              </a: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2" name="Grupo 33">
            <a:extLst>
              <a:ext uri="{FF2B5EF4-FFF2-40B4-BE49-F238E27FC236}">
                <a16:creationId xmlns:a16="http://schemas.microsoft.com/office/drawing/2014/main" xmlns="" id="{9FF53F2C-F5AC-BD81-620C-AED4ACCB4247}"/>
              </a:ext>
            </a:extLst>
          </p:cNvPr>
          <p:cNvGrpSpPr/>
          <p:nvPr/>
        </p:nvGrpSpPr>
        <p:grpSpPr>
          <a:xfrm>
            <a:off x="7041663" y="4264335"/>
            <a:ext cx="2454030" cy="2372689"/>
            <a:chOff x="7188123" y="4264335"/>
            <a:chExt cx="2454030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D2CDAB0A-E5ED-BF46-D67E-7C7D9FC97AC7}"/>
                </a:ext>
              </a:extLst>
            </p:cNvPr>
            <p:cNvSpPr/>
            <p:nvPr/>
          </p:nvSpPr>
          <p:spPr>
            <a:xfrm>
              <a:off x="7188123" y="5940902"/>
              <a:ext cx="2454030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Z dnia na dzień wypełniało się robakami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. 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20</a:t>
              </a: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3" name="Grupo 34">
            <a:extLst>
              <a:ext uri="{FF2B5EF4-FFF2-40B4-BE49-F238E27FC236}">
                <a16:creationId xmlns:a16="http://schemas.microsoft.com/office/drawing/2014/main" xmlns="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Z piątku na sobotę nie ulegało zepsuciu</a:t>
              </a:r>
              <a:br>
                <a:rPr lang="pl-PL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</a:t>
              </a:r>
              <a:r>
                <a:rPr lang="pl-PL" b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Wj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16</a:t>
              </a:r>
              <a:r>
                <a:rPr lang="pl-PL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  <a:r>
                <a:rPr lang="en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23-24</a:t>
              </a:r>
              <a:r>
                <a:rPr lang="en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es-E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b="1" dirty="0">
                <a:solidFill>
                  <a:prstClr val="black"/>
                </a:solidFill>
              </a:rPr>
              <a:t>Po tym, jak Bóg nakarmił ich przepiórkami, zapewnił im wystarczającą ilość chleba, aby nakarmić ich każdego </a:t>
            </a:r>
            <a:r>
              <a:rPr lang="pl-PL" b="1" dirty="0" smtClean="0">
                <a:solidFill>
                  <a:prstClr val="black"/>
                </a:solidFill>
              </a:rPr>
              <a:t>dnia ... </a:t>
            </a:r>
            <a:r>
              <a:rPr lang="pl-PL" b="1" dirty="0">
                <a:solidFill>
                  <a:prstClr val="black"/>
                </a:solidFill>
              </a:rPr>
              <a:t>przez 40 lat! (</a:t>
            </a:r>
            <a:r>
              <a:rPr lang="pl-PL" b="1" dirty="0" err="1">
                <a:solidFill>
                  <a:prstClr val="black"/>
                </a:solidFill>
              </a:rPr>
              <a:t>Wj</a:t>
            </a:r>
            <a:r>
              <a:rPr lang="pl-PL" b="1" dirty="0">
                <a:solidFill>
                  <a:prstClr val="black"/>
                </a:solidFill>
              </a:rPr>
              <a:t> </a:t>
            </a:r>
            <a:r>
              <a:rPr lang="pl-PL" b="1" dirty="0" smtClean="0">
                <a:solidFill>
                  <a:prstClr val="black"/>
                </a:solidFill>
              </a:rPr>
              <a:t>16,35</a:t>
            </a:r>
            <a:r>
              <a:rPr lang="pl-PL" b="1" dirty="0">
                <a:solidFill>
                  <a:prstClr val="black"/>
                </a:solidFill>
              </a:rPr>
              <a:t>)</a:t>
            </a:r>
            <a:endParaRPr lang="en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70263419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Ten chleb z nieba był prawdziwym cudem: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xmlns="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6683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xmlns="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070139" y="1578708"/>
            <a:ext cx="6982795" cy="511588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87816" y="1568341"/>
            <a:ext cx="6973520" cy="5125536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>
              <a:defRPr/>
            </a:pPr>
            <a:r>
              <a:rPr lang="pl-PL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SKAŁA NA HOREBIE</a:t>
            </a:r>
            <a:endParaRPr lang="en" sz="4400" b="1" spc="30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„Oto </a:t>
            </a:r>
            <a:r>
              <a:rPr lang="pl-PL" b="1" dirty="0">
                <a:solidFill>
                  <a:srgbClr val="785048"/>
                </a:solidFill>
                <a:latin typeface="Comic Sans MS" panose="030F0702030302020204" pitchFamily="66" charset="0"/>
              </a:rPr>
              <a:t>Ja stanę przed tobą na skale, tam, na </a:t>
            </a:r>
            <a:r>
              <a:rPr lang="pl-PL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Horebie</a:t>
            </a:r>
            <a:r>
              <a:rPr lang="pl-PL" b="1" dirty="0">
                <a:solidFill>
                  <a:srgbClr val="785048"/>
                </a:solidFill>
                <a:latin typeface="Comic Sans MS" panose="030F0702030302020204" pitchFamily="66" charset="0"/>
              </a:rPr>
              <a:t>, a ty uderzysz w skałę i wytryśnie z niej </a:t>
            </a:r>
            <a:r>
              <a:rPr lang="pl-PL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woda,</a:t>
            </a:r>
          </a:p>
          <a:p>
            <a:pPr algn="ctr">
              <a:defRPr/>
            </a:pPr>
            <a:r>
              <a:rPr lang="pl-PL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i lud będzie </a:t>
            </a:r>
            <a:r>
              <a:rPr lang="pl-PL" b="1" dirty="0">
                <a:solidFill>
                  <a:srgbClr val="785048"/>
                </a:solidFill>
                <a:latin typeface="Comic Sans MS" panose="030F0702030302020204" pitchFamily="66" charset="0"/>
              </a:rPr>
              <a:t>pił. Mojżesz uczynił tak na oczach starszych </a:t>
            </a:r>
            <a:r>
              <a:rPr lang="pl-PL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Izraela</a:t>
            </a:r>
            <a:r>
              <a:rPr lang="en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17</a:t>
            </a:r>
            <a:r>
              <a:rPr lang="pl-PL" sz="1400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785048"/>
                </a:solidFill>
                <a:latin typeface="Comic Sans MS" panose="030F0702030302020204" pitchFamily="66" charset="0"/>
              </a:rPr>
              <a:t>6</a:t>
            </a:r>
            <a:r>
              <a:rPr lang="en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„Czy Pan jest wśród nas, czy nie?”                    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17,7 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Czyż Bóg nie zsyłał im codziennie chleba z nieba? Czyż nie widzieli go w obłoku?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5150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Dla nich, tak jak dla nas, Chrystus jest Źródłem życia i Dawcą życia wiecznego.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Pomimo ich niewiary, sam Jezus rozłupał skałę i nadal dostarczał im wodę podczas całej ich wędrówki. </a:t>
            </a:r>
            <a:r>
              <a:rPr lang="pl-PL" sz="2000" b="1" dirty="0">
                <a:solidFill>
                  <a:prstClr val="black"/>
                </a:solidFill>
              </a:rPr>
              <a:t>On jest „duchową skałą, która im towarzyszyła” (1 </a:t>
            </a:r>
            <a:r>
              <a:rPr lang="pl-PL" sz="2000" b="1" dirty="0" smtClean="0">
                <a:solidFill>
                  <a:prstClr val="black"/>
                </a:solidFill>
              </a:rPr>
              <a:t>Kor 10,4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Niewiara okazana przez Izrael jest zdumiewająca. Jednak Paweł ostrzega nas, abyśmy nie popadli w ten sam przykład niewiary (</a:t>
            </a:r>
            <a:r>
              <a:rPr lang="pl-PL" sz="2000" b="1" dirty="0" err="1">
                <a:solidFill>
                  <a:prstClr val="black"/>
                </a:solidFill>
              </a:rPr>
              <a:t>Hbr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3,12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20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PODNIESIONE RĘCE</a:t>
            </a:r>
            <a:endParaRPr lang="en" sz="4400" b="1" spc="30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nadciągnęli </a:t>
            </a:r>
            <a:r>
              <a:rPr lang="pl-PL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Amalekici</a:t>
            </a:r>
            <a:r>
              <a:rPr lang="pl-PL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, aby walczyć z Izraelem w </a:t>
            </a:r>
            <a:r>
              <a:rPr lang="pl-PL" b="1" dirty="0" err="1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Refidim</a:t>
            </a:r>
            <a:r>
              <a:rPr lang="en" b="1" dirty="0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17</a:t>
            </a:r>
            <a:r>
              <a:rPr lang="pl-PL" sz="1400" b="1" dirty="0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8</a:t>
            </a:r>
            <a:r>
              <a:rPr lang="en" sz="1400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Gdy przemierzali pustynię, </a:t>
            </a:r>
            <a:r>
              <a:rPr lang="pl-PL" sz="2000" b="1" dirty="0" err="1">
                <a:solidFill>
                  <a:prstClr val="black"/>
                </a:solidFill>
              </a:rPr>
              <a:t>Amalekici</a:t>
            </a:r>
            <a:r>
              <a:rPr lang="pl-PL" sz="2000" b="1" dirty="0">
                <a:solidFill>
                  <a:prstClr val="black"/>
                </a:solidFill>
              </a:rPr>
              <a:t> zaatakowali Izraelitów, a Mojżesz poprosił Jozuego, aby ich bronił, podczas gdy on, Aaron i </a:t>
            </a:r>
            <a:r>
              <a:rPr lang="pl-PL" sz="2000" b="1" dirty="0" err="1">
                <a:solidFill>
                  <a:prstClr val="black"/>
                </a:solidFill>
              </a:rPr>
              <a:t>Hur</a:t>
            </a:r>
            <a:r>
              <a:rPr lang="pl-PL" sz="2000" b="1" dirty="0">
                <a:solidFill>
                  <a:prstClr val="black"/>
                </a:solidFill>
              </a:rPr>
              <a:t> udali się na górę z „laską Boga”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17,8-10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xmlns="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AFF97BC-9B06-1691-89F9-1D04AF086CF3}"/>
              </a:ext>
            </a:extLst>
          </p:cNvPr>
          <p:cNvSpPr txBox="1"/>
          <p:nvPr/>
        </p:nvSpPr>
        <p:spPr>
          <a:xfrm>
            <a:off x="163995" y="3643092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Słyszeli o tym, co Bóg uczynił w Egipcie. Jednak w przeciwieństwie do innych Kananejczyków nie bali się. Wyśmiewali Boga i przeciwstawiali się Mu, atakując Jego lud, aby udowodnić, że są silniejsi od Niego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17,16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Dlaczego </a:t>
            </a:r>
            <a:r>
              <a:rPr lang="pl-PL" sz="2000" b="1" dirty="0" err="1">
                <a:solidFill>
                  <a:prstClr val="black"/>
                </a:solidFill>
              </a:rPr>
              <a:t>Amalekici</a:t>
            </a:r>
            <a:r>
              <a:rPr lang="pl-PL" sz="2000" b="1" dirty="0">
                <a:solidFill>
                  <a:prstClr val="black"/>
                </a:solidFill>
              </a:rPr>
              <a:t> zaatakowali</a:t>
            </a:r>
            <a:r>
              <a:rPr lang="en" sz="2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0E70140-9B3A-2515-E455-420967464020}"/>
              </a:ext>
            </a:extLst>
          </p:cNvPr>
          <p:cNvSpPr txBox="1"/>
          <p:nvPr/>
        </p:nvSpPr>
        <p:spPr>
          <a:xfrm>
            <a:off x="178904" y="5534561"/>
            <a:ext cx="7736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Nadszedł czas, aby ciężar działania podzielili inni przywódcy. Aaron i </a:t>
            </a:r>
            <a:r>
              <a:rPr lang="pl-PL" sz="2000" b="1" dirty="0" err="1">
                <a:solidFill>
                  <a:prstClr val="black"/>
                </a:solidFill>
              </a:rPr>
              <a:t>Hur</a:t>
            </a:r>
            <a:r>
              <a:rPr lang="pl-PL" sz="2000" b="1" dirty="0">
                <a:solidFill>
                  <a:prstClr val="black"/>
                </a:solidFill>
              </a:rPr>
              <a:t> wspierali Mojżesza i pomagali mu w pomyślnym wykonaniu dzieła Bożego, pokonując w ten sposób </a:t>
            </a:r>
            <a:r>
              <a:rPr lang="pl-PL" sz="2000" b="1" dirty="0" smtClean="0">
                <a:solidFill>
                  <a:prstClr val="black"/>
                </a:solidFill>
              </a:rPr>
              <a:t>wroga    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pl-PL" sz="2000" b="1" dirty="0" smtClean="0">
                <a:solidFill>
                  <a:prstClr val="black"/>
                </a:solidFill>
              </a:rPr>
              <a:t> 17,12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21E494E1-B3AC-0C99-FCF0-415FC6B61A09}"/>
              </a:ext>
            </a:extLst>
          </p:cNvPr>
          <p:cNvSpPr txBox="1"/>
          <p:nvPr/>
        </p:nvSpPr>
        <p:spPr>
          <a:xfrm>
            <a:off x="179266" y="4861897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Dopóki Mojżesz trzymał laskę Boga, Izrael wygrywał. Ale kiedy jego ręce opadały, Izrael ponosił klęskę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17,11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28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DOBRA RADA</a:t>
            </a:r>
            <a:endParaRPr lang="en" sz="4400" b="1" spc="30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„Ale </a:t>
            </a:r>
            <a:r>
              <a:rPr lang="pl-PL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ty upatrz sobie z całego ludu mężów dzielnych, bogobojnych, mężów godnych zaufania, nieprzekupnych i tych ustanów nad nimi jako przełożonych nad tysiącem albo nad setką, albo nad pięćdziesiątką, albo nad </a:t>
            </a:r>
            <a:r>
              <a:rPr lang="pl-PL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dziesiątką</a:t>
            </a:r>
            <a:r>
              <a:rPr lang="en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18</a:t>
            </a:r>
            <a:r>
              <a:rPr lang="pl-PL" sz="1400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21</a:t>
            </a:r>
            <a:r>
              <a:rPr lang="en" sz="14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732FC7D-9C23-7179-A268-2B6A4E7D5AF6}"/>
              </a:ext>
            </a:extLst>
          </p:cNvPr>
          <p:cNvSpPr txBox="1"/>
          <p:nvPr/>
        </p:nvSpPr>
        <p:spPr>
          <a:xfrm>
            <a:off x="4306277" y="1511388"/>
            <a:ext cx="78857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Widząc znak, który Bóg objawił Mojżeszowi, </a:t>
            </a:r>
            <a:r>
              <a:rPr lang="pl-PL" sz="2000" b="1" dirty="0" err="1">
                <a:solidFill>
                  <a:prstClr val="black"/>
                </a:solidFill>
              </a:rPr>
              <a:t>Jetro</a:t>
            </a:r>
            <a:r>
              <a:rPr lang="pl-PL" sz="2000" b="1" dirty="0">
                <a:solidFill>
                  <a:prstClr val="black"/>
                </a:solidFill>
              </a:rPr>
              <a:t> wraz z </a:t>
            </a:r>
            <a:r>
              <a:rPr lang="pl-PL" sz="2000" b="1" dirty="0" err="1">
                <a:solidFill>
                  <a:prstClr val="black"/>
                </a:solidFill>
              </a:rPr>
              <a:t>Sypporą</a:t>
            </a:r>
            <a:r>
              <a:rPr lang="pl-PL" sz="2000" b="1" dirty="0">
                <a:solidFill>
                  <a:prstClr val="black"/>
                </a:solidFill>
              </a:rPr>
              <a:t> i synami udał się do niego na górę </a:t>
            </a:r>
            <a:r>
              <a:rPr lang="pl-PL" sz="2000" b="1" dirty="0" err="1" smtClean="0">
                <a:solidFill>
                  <a:prstClr val="black"/>
                </a:solidFill>
              </a:rPr>
              <a:t>Horeb</a:t>
            </a:r>
            <a:endParaRPr lang="pl-PL" sz="2000" b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pl-PL" sz="2000" b="1" dirty="0" smtClean="0">
                <a:solidFill>
                  <a:prstClr val="black"/>
                </a:solidFill>
              </a:rPr>
              <a:t> 3,12;18,1-5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5719556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xmlns="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904" y="1735016"/>
            <a:ext cx="3955835" cy="475175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43FF370-CE0E-FF59-0A32-020171BC17BB}"/>
              </a:ext>
            </a:extLst>
          </p:cNvPr>
          <p:cNvSpPr txBox="1"/>
          <p:nvPr/>
        </p:nvSpPr>
        <p:spPr>
          <a:xfrm>
            <a:off x="4353168" y="4090771"/>
            <a:ext cx="7838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Mojżesz pokornie przyjął słowa Boga zawarte w tej radzie. Dlatego też posłuchał rady swojego teścia i wybrał ludzi zdolnych do podjęcia się tych obowiązków.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E8C4D05-0BA3-6BFB-0A3C-0E24BF7261FE}"/>
              </a:ext>
            </a:extLst>
          </p:cNvPr>
          <p:cNvSpPr txBox="1"/>
          <p:nvPr/>
        </p:nvSpPr>
        <p:spPr>
          <a:xfrm>
            <a:off x="4345355" y="3435790"/>
            <a:ext cx="7846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Następnego dnia, po tym jak Mojżesz sam osądził cały lud, udzielił mu mądrej rady: podziel się obowiązkami </a:t>
            </a:r>
            <a:r>
              <a:rPr lang="en" sz="2000" b="1" dirty="0" smtClean="0">
                <a:solidFill>
                  <a:prstClr val="black"/>
                </a:solidFill>
              </a:rPr>
              <a:t>(</a:t>
            </a:r>
            <a:r>
              <a:rPr lang="pl-PL" sz="2000" b="1" dirty="0" err="1" smtClean="0">
                <a:solidFill>
                  <a:prstClr val="black"/>
                </a:solidFill>
              </a:rPr>
              <a:t>Wj</a:t>
            </a:r>
            <a:r>
              <a:rPr lang="en" sz="2000" b="1" dirty="0" smtClean="0">
                <a:solidFill>
                  <a:prstClr val="black"/>
                </a:solidFill>
              </a:rPr>
              <a:t> 18</a:t>
            </a:r>
            <a:r>
              <a:rPr lang="pl-PL" sz="2000" b="1" dirty="0" smtClean="0">
                <a:solidFill>
                  <a:prstClr val="black"/>
                </a:solidFill>
              </a:rPr>
              <a:t>,</a:t>
            </a:r>
            <a:r>
              <a:rPr lang="en" sz="2000" b="1" dirty="0" smtClean="0">
                <a:solidFill>
                  <a:prstClr val="black"/>
                </a:solidFill>
              </a:rPr>
              <a:t>17-23</a:t>
            </a:r>
            <a:r>
              <a:rPr lang="en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082FE61-D15B-DCBD-9FC1-29CD3203F076}"/>
              </a:ext>
            </a:extLst>
          </p:cNvPr>
          <p:cNvSpPr txBox="1"/>
          <p:nvPr/>
        </p:nvSpPr>
        <p:spPr>
          <a:xfrm>
            <a:off x="4314092" y="2476008"/>
            <a:ext cx="7877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 err="1">
                <a:solidFill>
                  <a:prstClr val="black"/>
                </a:solidFill>
              </a:rPr>
              <a:t>Jetro</a:t>
            </a:r>
            <a:r>
              <a:rPr lang="pl-PL" sz="2000" b="1" dirty="0">
                <a:solidFill>
                  <a:prstClr val="black"/>
                </a:solidFill>
              </a:rPr>
              <a:t>, choć nie był Izraelitą, czcił Boga. Dlatego po otrzymaniu od Mojżesza relacji o tym, co wydarzyło się w Egipcie, chwalił Boga i złożył Mu ofiary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18,8-12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4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1452</Words>
  <Application>Microsoft Office PowerPoint</Application>
  <PresentationFormat>Niestandardowy</PresentationFormat>
  <Paragraphs>71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1_Tema de Office</vt:lpstr>
      <vt:lpstr>2_Tema de Office</vt:lpstr>
      <vt:lpstr>3_Tema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Wiesław Szwajcowski</cp:lastModifiedBy>
  <cp:revision>42</cp:revision>
  <dcterms:created xsi:type="dcterms:W3CDTF">2025-07-19T23:48:58Z</dcterms:created>
  <dcterms:modified xsi:type="dcterms:W3CDTF">2025-08-15T15:15:03Z</dcterms:modified>
</cp:coreProperties>
</file>