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5"/>
  </p:notesMasterIdLst>
  <p:sldIdLst>
    <p:sldId id="257" r:id="rId4"/>
    <p:sldId id="296" r:id="rId5"/>
    <p:sldId id="259" r:id="rId6"/>
    <p:sldId id="260" r:id="rId7"/>
    <p:sldId id="261" r:id="rId8"/>
    <p:sldId id="297" r:id="rId9"/>
    <p:sldId id="298" r:id="rId10"/>
    <p:sldId id="299" r:id="rId11"/>
    <p:sldId id="300" r:id="rId12"/>
    <p:sldId id="301" r:id="rId13"/>
    <p:sldId id="302"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2"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pl-PL" sz="1800" b="1" spc="300" dirty="0" err="1">
              <a:solidFill>
                <a:schemeClr val="tx1"/>
              </a:solidFill>
            </a:rPr>
            <a:t>Besalela</a:t>
          </a:r>
          <a:r>
            <a:rPr lang="pl-PL" sz="1800" b="1" spc="300" dirty="0">
              <a:solidFill>
                <a:schemeClr val="tx1"/>
              </a:solidFill>
            </a:rPr>
            <a:t>, który kierował całym projektem (</a:t>
          </a:r>
          <a:r>
            <a:rPr lang="pl-PL" sz="1800" b="1" spc="300" dirty="0" err="1">
              <a:solidFill>
                <a:schemeClr val="tx1"/>
              </a:solidFill>
            </a:rPr>
            <a:t>Wj</a:t>
          </a:r>
          <a:r>
            <a:rPr lang="pl-PL" sz="1800" b="1" spc="300" dirty="0">
              <a:solidFill>
                <a:schemeClr val="tx1"/>
              </a:solidFill>
            </a:rPr>
            <a:t> </a:t>
          </a:r>
          <a:r>
            <a:rPr lang="pl-PL" sz="1800" b="1" spc="300" dirty="0" smtClean="0">
              <a:solidFill>
                <a:schemeClr val="tx1"/>
              </a:solidFill>
            </a:rPr>
            <a:t>31,2</a:t>
          </a:r>
          <a:r>
            <a:rPr lang="pl-PL" sz="1800" b="1" spc="300" dirty="0">
              <a:solidFill>
                <a:schemeClr val="tx1"/>
              </a:solidFill>
            </a:rPr>
            <a:t>)</a:t>
          </a:r>
          <a:endParaRPr lang="es-ES" sz="18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pl-PL" sz="1800" b="1" spc="300" dirty="0" err="1">
              <a:solidFill>
                <a:schemeClr val="tx1"/>
              </a:solidFill>
            </a:rPr>
            <a:t>Aholiaba</a:t>
          </a:r>
          <a:r>
            <a:rPr lang="pl-PL" sz="1800" b="1" spc="300" dirty="0">
              <a:solidFill>
                <a:schemeClr val="tx1"/>
              </a:solidFill>
            </a:rPr>
            <a:t>, który był jego głównym pomocnikiem (</a:t>
          </a:r>
          <a:r>
            <a:rPr lang="pl-PL" sz="1800" b="1" spc="300" dirty="0" err="1">
              <a:solidFill>
                <a:schemeClr val="tx1"/>
              </a:solidFill>
            </a:rPr>
            <a:t>Wj</a:t>
          </a:r>
          <a:r>
            <a:rPr lang="pl-PL" sz="1800" b="1" spc="300" dirty="0">
              <a:solidFill>
                <a:schemeClr val="tx1"/>
              </a:solidFill>
            </a:rPr>
            <a:t> </a:t>
          </a:r>
          <a:r>
            <a:rPr lang="pl-PL" sz="1800" b="1" spc="300" dirty="0" smtClean="0">
              <a:solidFill>
                <a:schemeClr val="tx1"/>
              </a:solidFill>
            </a:rPr>
            <a:t>31,6a</a:t>
          </a:r>
          <a:r>
            <a:rPr lang="pl-PL" sz="1800" b="1" spc="300" dirty="0">
              <a:solidFill>
                <a:schemeClr val="tx1"/>
              </a:solidFill>
            </a:rPr>
            <a:t>)</a:t>
          </a:r>
          <a:endParaRPr lang="es-ES" sz="18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pl-PL" sz="1800" b="1" spc="300" dirty="0">
              <a:solidFill>
                <a:schemeClr val="tx1"/>
              </a:solidFill>
            </a:rPr>
            <a:t>Innych ludzi, którzy pomagali w pracy (</a:t>
          </a:r>
          <a:r>
            <a:rPr lang="pl-PL" sz="1800" b="1" spc="300" dirty="0" err="1">
              <a:solidFill>
                <a:schemeClr val="tx1"/>
              </a:solidFill>
            </a:rPr>
            <a:t>Wj</a:t>
          </a:r>
          <a:r>
            <a:rPr lang="pl-PL" sz="1800" b="1" spc="300" dirty="0">
              <a:solidFill>
                <a:schemeClr val="tx1"/>
              </a:solidFill>
            </a:rPr>
            <a:t> </a:t>
          </a:r>
          <a:r>
            <a:rPr lang="pl-PL" sz="1800" b="1" spc="300" dirty="0" smtClean="0">
              <a:solidFill>
                <a:schemeClr val="tx1"/>
              </a:solidFill>
            </a:rPr>
            <a:t>31,6b</a:t>
          </a:r>
          <a:r>
            <a:rPr lang="pl-PL" sz="1800" b="1" spc="300" dirty="0">
              <a:solidFill>
                <a:schemeClr val="tx1"/>
              </a:solidFill>
            </a:rPr>
            <a:t>)</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t>
        <a:bodyPr/>
        <a:lstStyle/>
        <a:p>
          <a:endParaRPr lang="pl-PL"/>
        </a:p>
      </dgm:t>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6158" custLinFactNeighborX="5712" custLinFactNeighborY="2651">
        <dgm:presLayoutVars>
          <dgm:bulletEnabled val="1"/>
        </dgm:presLayoutVars>
      </dgm:prSet>
      <dgm:spPr/>
      <dgm:t>
        <a:bodyPr/>
        <a:lstStyle/>
        <a:p>
          <a:endParaRPr lang="pl-PL"/>
        </a:p>
      </dgm:t>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6897" custLinFactNeighborX="5130" custLinFactNeighborY="-2694">
        <dgm:presLayoutVars>
          <dgm:bulletEnabled val="1"/>
        </dgm:presLayoutVars>
      </dgm:prSet>
      <dgm:spPr/>
      <dgm:t>
        <a:bodyPr/>
        <a:lstStyle/>
        <a:p>
          <a:endParaRPr lang="pl-PL"/>
        </a:p>
      </dgm:t>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6156" custLinFactNeighborX="5593" custLinFactNeighborY="-8082">
        <dgm:presLayoutVars>
          <dgm:bulletEnabled val="1"/>
        </dgm:presLayoutVars>
      </dgm:prSet>
      <dgm:spPr/>
      <dgm:t>
        <a:bodyPr/>
        <a:lstStyle/>
        <a:p>
          <a:endParaRPr lang="pl-PL"/>
        </a:p>
      </dgm:t>
    </dgm:pt>
  </dgm:ptLst>
  <dgm:cxnLst>
    <dgm:cxn modelId="{28AD7E05-29FF-4CB0-AA1B-77DEDBC41147}" srcId="{1A640ECD-CF18-4052-BD99-DBD1FEE37E53}" destId="{4821818A-AEA7-4F1F-B63B-B4FDB65C0B63}" srcOrd="0" destOrd="0" parTransId="{8827E636-BAFE-4A27-A96B-1CF0686885AD}" sibTransId="{3711C13F-4E87-4C60-87BB-44E9FF527167}"/>
    <dgm:cxn modelId="{C7B7C5C3-0FD2-4619-922E-A1A7734C3DBB}" type="presOf" srcId="{4821818A-AEA7-4F1F-B63B-B4FDB65C0B63}" destId="{B86DC855-AC6E-41F5-85A1-2802CAC9C2B8}" srcOrd="0" destOrd="0" presId="urn:microsoft.com/office/officeart/2005/8/layout/vList3#2"/>
    <dgm:cxn modelId="{30A82D0E-3966-456A-9A9B-4087C24B4453}" type="presOf" srcId="{47E52302-5134-4ABF-995A-9B513047F2C3}" destId="{B4916A51-CBAE-40C0-8E7D-0AD618C29DEF}" srcOrd="0" destOrd="0" presId="urn:microsoft.com/office/officeart/2005/8/layout/vList3#2"/>
    <dgm:cxn modelId="{67586FCE-D54A-4ACF-A1E0-26018836EDB3}" srcId="{1A640ECD-CF18-4052-BD99-DBD1FEE37E53}" destId="{47E52302-5134-4ABF-995A-9B513047F2C3}" srcOrd="1" destOrd="0" parTransId="{70D9CC7D-FAFC-49BE-AA4B-4D907069844F}" sibTransId="{763641A1-741A-46DD-ACF3-22F72472B809}"/>
    <dgm:cxn modelId="{E06A6CED-82B9-4EE0-8AA7-77BED15687FB}" type="presOf" srcId="{DECD58A0-02CA-41F0-96C7-211C80A6E7B0}" destId="{0BDC1970-CBA1-4720-A341-1B8D5022877C}" srcOrd="0" destOrd="0" presId="urn:microsoft.com/office/officeart/2005/8/layout/vList3#2"/>
    <dgm:cxn modelId="{22149AE9-8EE1-4448-BAF1-356C8186B058}" srcId="{1A640ECD-CF18-4052-BD99-DBD1FEE37E53}" destId="{DECD58A0-02CA-41F0-96C7-211C80A6E7B0}" srcOrd="2" destOrd="0" parTransId="{11FF87B5-9938-460A-8A2C-2C0A2567BF5B}" sibTransId="{50BCCEBC-EBAF-4031-AF40-BE5A67FAF27E}"/>
    <dgm:cxn modelId="{856792F1-4AC7-46F5-924A-54C821CF74A3}" type="presOf" srcId="{1A640ECD-CF18-4052-BD99-DBD1FEE37E53}" destId="{FC68CD26-B693-4657-95D3-B6A766097D1D}" srcOrd="0" destOrd="0" presId="urn:microsoft.com/office/officeart/2005/8/layout/vList3#2"/>
    <dgm:cxn modelId="{3575C939-9031-48AD-A0F8-CD229D3F182C}" type="presParOf" srcId="{FC68CD26-B693-4657-95D3-B6A766097D1D}" destId="{C0D09DFA-5B4D-4F2D-AC21-3F8C5834693D}" srcOrd="0" destOrd="0" presId="urn:microsoft.com/office/officeart/2005/8/layout/vList3#2"/>
    <dgm:cxn modelId="{999B9CEC-7199-44E1-A840-DC6A3A9D2BB5}" type="presParOf" srcId="{C0D09DFA-5B4D-4F2D-AC21-3F8C5834693D}" destId="{EF3CCA59-81A0-4CFB-9BD7-693127657E33}" srcOrd="0" destOrd="0" presId="urn:microsoft.com/office/officeart/2005/8/layout/vList3#2"/>
    <dgm:cxn modelId="{98B30CD2-E056-49F0-821D-0A97B34CB4E2}" type="presParOf" srcId="{C0D09DFA-5B4D-4F2D-AC21-3F8C5834693D}" destId="{B86DC855-AC6E-41F5-85A1-2802CAC9C2B8}" srcOrd="1" destOrd="0" presId="urn:microsoft.com/office/officeart/2005/8/layout/vList3#2"/>
    <dgm:cxn modelId="{AC0F79FD-E5CD-4532-9910-B98130722575}" type="presParOf" srcId="{FC68CD26-B693-4657-95D3-B6A766097D1D}" destId="{4470E1D3-EC17-4E99-98E1-DC2E0FE03CBF}" srcOrd="1" destOrd="0" presId="urn:microsoft.com/office/officeart/2005/8/layout/vList3#2"/>
    <dgm:cxn modelId="{C92D19E4-45A6-485D-B391-5AB30954C7F6}" type="presParOf" srcId="{FC68CD26-B693-4657-95D3-B6A766097D1D}" destId="{3C1F0C06-0D42-4200-BE27-3A0C2B8EA790}" srcOrd="2" destOrd="0" presId="urn:microsoft.com/office/officeart/2005/8/layout/vList3#2"/>
    <dgm:cxn modelId="{93E09D58-66BF-45F2-864D-069ED4D6421D}" type="presParOf" srcId="{3C1F0C06-0D42-4200-BE27-3A0C2B8EA790}" destId="{95EC20E9-3580-42EE-8128-37BE0DCED7C8}" srcOrd="0" destOrd="0" presId="urn:microsoft.com/office/officeart/2005/8/layout/vList3#2"/>
    <dgm:cxn modelId="{B7391A1F-CA49-47BC-B5E7-AA727CBC6274}" type="presParOf" srcId="{3C1F0C06-0D42-4200-BE27-3A0C2B8EA790}" destId="{B4916A51-CBAE-40C0-8E7D-0AD618C29DEF}" srcOrd="1" destOrd="0" presId="urn:microsoft.com/office/officeart/2005/8/layout/vList3#2"/>
    <dgm:cxn modelId="{CA658225-28FE-420E-8060-E2905A545223}" type="presParOf" srcId="{FC68CD26-B693-4657-95D3-B6A766097D1D}" destId="{96510FAB-8BE1-4E1E-861F-E40FD93705CB}" srcOrd="3" destOrd="0" presId="urn:microsoft.com/office/officeart/2005/8/layout/vList3#2"/>
    <dgm:cxn modelId="{F9D2F705-43CB-4E3C-8722-0374D4986890}" type="presParOf" srcId="{FC68CD26-B693-4657-95D3-B6A766097D1D}" destId="{4CA90445-7D70-420B-825D-F4714FE6E08A}" srcOrd="4" destOrd="0" presId="urn:microsoft.com/office/officeart/2005/8/layout/vList3#2"/>
    <dgm:cxn modelId="{85DDD647-CA53-4AB8-9F3D-28B3F69FB1D5}" type="presParOf" srcId="{4CA90445-7D70-420B-825D-F4714FE6E08A}" destId="{AD88A7F4-3CC8-4AD8-9946-F05F96607909}" srcOrd="0" destOrd="0" presId="urn:microsoft.com/office/officeart/2005/8/layout/vList3#2"/>
    <dgm:cxn modelId="{CC5E49DD-4171-4B51-8E98-2AA3DFAE1B70}" type="presParOf" srcId="{4CA90445-7D70-420B-825D-F4714FE6E08A}" destId="{0BDC1970-CBA1-4720-A341-1B8D5022877C}" srcOrd="1" destOrd="0" presId="urn:microsoft.com/office/officeart/2005/8/layout/vList3#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DC855-AC6E-41F5-85A1-2802CAC9C2B8}">
      <dsp:nvSpPr>
        <dsp:cNvPr id="0" name=""/>
        <dsp:cNvSpPr/>
      </dsp:nvSpPr>
      <dsp:spPr>
        <a:xfrm rot="10800000">
          <a:off x="818926" y="7815"/>
          <a:ext cx="8696951"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lvl="0" algn="ctr" defTabSz="800100">
            <a:lnSpc>
              <a:spcPct val="90000"/>
            </a:lnSpc>
            <a:spcBef>
              <a:spcPct val="0"/>
            </a:spcBef>
            <a:spcAft>
              <a:spcPct val="35000"/>
            </a:spcAft>
          </a:pPr>
          <a:r>
            <a:rPr lang="pl-PL" sz="1800" b="1" kern="1200" spc="300" dirty="0" err="1">
              <a:solidFill>
                <a:schemeClr val="tx1"/>
              </a:solidFill>
            </a:rPr>
            <a:t>Besalela</a:t>
          </a:r>
          <a:r>
            <a:rPr lang="pl-PL" sz="1800" b="1" kern="1200" spc="300" dirty="0">
              <a:solidFill>
                <a:schemeClr val="tx1"/>
              </a:solidFill>
            </a:rPr>
            <a:t>, który kierował całym projektem (</a:t>
          </a:r>
          <a:r>
            <a:rPr lang="pl-PL" sz="1800" b="1" kern="1200" spc="300" dirty="0" err="1">
              <a:solidFill>
                <a:schemeClr val="tx1"/>
              </a:solidFill>
            </a:rPr>
            <a:t>Wj</a:t>
          </a:r>
          <a:r>
            <a:rPr lang="pl-PL" sz="1800" b="1" kern="1200" spc="300" dirty="0">
              <a:solidFill>
                <a:schemeClr val="tx1"/>
              </a:solidFill>
            </a:rPr>
            <a:t> </a:t>
          </a:r>
          <a:r>
            <a:rPr lang="pl-PL" sz="1800" b="1" kern="1200" spc="300" dirty="0" smtClean="0">
              <a:solidFill>
                <a:schemeClr val="tx1"/>
              </a:solidFill>
            </a:rPr>
            <a:t>31,2</a:t>
          </a:r>
          <a:r>
            <a:rPr lang="pl-PL" sz="1800" b="1" kern="1200" spc="300" dirty="0">
              <a:solidFill>
                <a:schemeClr val="tx1"/>
              </a:solidFill>
            </a:rPr>
            <a:t>)</a:t>
          </a:r>
          <a:endParaRPr lang="es-ES" sz="1800" kern="1200" spc="300" dirty="0">
            <a:solidFill>
              <a:schemeClr val="tx1"/>
            </a:solidFill>
          </a:endParaRPr>
        </a:p>
      </dsp:txBody>
      <dsp:txXfrm rot="10800000">
        <a:off x="818926" y="7815"/>
        <a:ext cx="8696951" cy="290118"/>
      </dsp:txXfrm>
    </dsp:sp>
    <dsp:sp modelId="{EF3CCA59-81A0-4CFB-9BD7-693127657E33}">
      <dsp:nvSpPr>
        <dsp:cNvPr id="0" name=""/>
        <dsp:cNvSpPr/>
      </dsp:nvSpPr>
      <dsp:spPr>
        <a:xfrm>
          <a:off x="208926"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758150" y="354956"/>
          <a:ext cx="874415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lvl="0" algn="ctr" defTabSz="800100">
            <a:lnSpc>
              <a:spcPct val="90000"/>
            </a:lnSpc>
            <a:spcBef>
              <a:spcPct val="0"/>
            </a:spcBef>
            <a:spcAft>
              <a:spcPct val="35000"/>
            </a:spcAft>
          </a:pPr>
          <a:r>
            <a:rPr lang="pl-PL" sz="1800" b="1" kern="1200" spc="300" dirty="0" err="1">
              <a:solidFill>
                <a:schemeClr val="tx1"/>
              </a:solidFill>
            </a:rPr>
            <a:t>Aholiaba</a:t>
          </a:r>
          <a:r>
            <a:rPr lang="pl-PL" sz="1800" b="1" kern="1200" spc="300" dirty="0">
              <a:solidFill>
                <a:schemeClr val="tx1"/>
              </a:solidFill>
            </a:rPr>
            <a:t>, który był jego głównym pomocnikiem (</a:t>
          </a:r>
          <a:r>
            <a:rPr lang="pl-PL" sz="1800" b="1" kern="1200" spc="300" dirty="0" err="1">
              <a:solidFill>
                <a:schemeClr val="tx1"/>
              </a:solidFill>
            </a:rPr>
            <a:t>Wj</a:t>
          </a:r>
          <a:r>
            <a:rPr lang="pl-PL" sz="1800" b="1" kern="1200" spc="300" dirty="0">
              <a:solidFill>
                <a:schemeClr val="tx1"/>
              </a:solidFill>
            </a:rPr>
            <a:t> </a:t>
          </a:r>
          <a:r>
            <a:rPr lang="pl-PL" sz="1800" b="1" kern="1200" spc="300" dirty="0" smtClean="0">
              <a:solidFill>
                <a:schemeClr val="tx1"/>
              </a:solidFill>
            </a:rPr>
            <a:t>31,6a</a:t>
          </a:r>
          <a:r>
            <a:rPr lang="pl-PL" sz="1800" b="1" kern="1200" spc="300" dirty="0">
              <a:solidFill>
                <a:schemeClr val="tx1"/>
              </a:solidFill>
            </a:rPr>
            <a:t>)</a:t>
          </a:r>
          <a:endParaRPr lang="es-ES" sz="1800" kern="1200" spc="300" dirty="0">
            <a:solidFill>
              <a:schemeClr val="tx1"/>
            </a:solidFill>
          </a:endParaRPr>
        </a:p>
      </dsp:txBody>
      <dsp:txXfrm rot="10800000">
        <a:off x="758150" y="354956"/>
        <a:ext cx="8744154" cy="290118"/>
      </dsp:txXfrm>
    </dsp:sp>
    <dsp:sp modelId="{95EC20E9-3580-42EE-8128-37BE0DCED7C8}">
      <dsp:nvSpPr>
        <dsp:cNvPr id="0" name=""/>
        <dsp:cNvSpPr/>
      </dsp:nvSpPr>
      <dsp:spPr>
        <a:xfrm>
          <a:off x="208926"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811389" y="701973"/>
          <a:ext cx="869682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lvl="0" algn="ctr" defTabSz="800100">
            <a:lnSpc>
              <a:spcPct val="90000"/>
            </a:lnSpc>
            <a:spcBef>
              <a:spcPct val="0"/>
            </a:spcBef>
            <a:spcAft>
              <a:spcPct val="35000"/>
            </a:spcAft>
          </a:pPr>
          <a:r>
            <a:rPr lang="pl-PL" sz="1800" b="1" kern="1200" spc="300" dirty="0">
              <a:solidFill>
                <a:schemeClr val="tx1"/>
              </a:solidFill>
            </a:rPr>
            <a:t>Innych ludzi, którzy pomagali w pracy (</a:t>
          </a:r>
          <a:r>
            <a:rPr lang="pl-PL" sz="1800" b="1" kern="1200" spc="300" dirty="0" err="1">
              <a:solidFill>
                <a:schemeClr val="tx1"/>
              </a:solidFill>
            </a:rPr>
            <a:t>Wj</a:t>
          </a:r>
          <a:r>
            <a:rPr lang="pl-PL" sz="1800" b="1" kern="1200" spc="300" dirty="0">
              <a:solidFill>
                <a:schemeClr val="tx1"/>
              </a:solidFill>
            </a:rPr>
            <a:t> </a:t>
          </a:r>
          <a:r>
            <a:rPr lang="pl-PL" sz="1800" b="1" kern="1200" spc="300" dirty="0" smtClean="0">
              <a:solidFill>
                <a:schemeClr val="tx1"/>
              </a:solidFill>
            </a:rPr>
            <a:t>31,6b</a:t>
          </a:r>
          <a:r>
            <a:rPr lang="pl-PL" sz="1800" b="1" kern="1200" spc="300" dirty="0">
              <a:solidFill>
                <a:schemeClr val="tx1"/>
              </a:solidFill>
            </a:rPr>
            <a:t>)</a:t>
          </a:r>
          <a:endParaRPr lang="es-ES" sz="1800" kern="1200" spc="300" dirty="0">
            <a:solidFill>
              <a:schemeClr val="tx1"/>
            </a:solidFill>
          </a:endParaRPr>
        </a:p>
      </dsp:txBody>
      <dsp:txXfrm rot="10800000">
        <a:off x="811389" y="701973"/>
        <a:ext cx="8696824" cy="290118"/>
      </dsp:txXfrm>
    </dsp:sp>
    <dsp:sp modelId="{AD88A7F4-3CC8-4AD8-9946-F05F96607909}">
      <dsp:nvSpPr>
        <dsp:cNvPr id="0" name=""/>
        <dsp:cNvSpPr/>
      </dsp:nvSpPr>
      <dsp:spPr>
        <a:xfrm>
          <a:off x="208926"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pPr/>
              <a:t>9/3/2025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pPr/>
              <a:t>‹#›</a:t>
            </a:fld>
            <a:endParaRPr lang="en-US"/>
          </a:p>
        </p:txBody>
      </p:sp>
    </p:spTree>
    <p:extLst>
      <p:ext uri="{BB962C8B-B14F-4D97-AF65-F5344CB8AC3E}">
        <p14:creationId xmlns:p14="http://schemas.microsoft.com/office/powerpoint/2010/main" xmlns=""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a:defRPr/>
            </a:pPr>
            <a:fld id="{F784A9E2-867E-4427-986C-E1D574292196}" type="slidenum">
              <a:rPr lang="es-ES" smtClean="0">
                <a:solidFill>
                  <a:prstClr val="black"/>
                </a:solidFill>
                <a:latin typeface="Aptos" panose="02110004020202020204"/>
              </a:rPr>
              <a:pPr>
                <a:defRPr/>
              </a:pPr>
              <a:t>10</a:t>
            </a:fld>
            <a:endParaRPr lang="es-ES">
              <a:solidFill>
                <a:prstClr val="black"/>
              </a:solidFill>
              <a:latin typeface="Aptos" panose="02110004020202020204"/>
            </a:endParaRPr>
          </a:p>
        </p:txBody>
      </p:sp>
    </p:spTree>
    <p:extLst>
      <p:ext uri="{BB962C8B-B14F-4D97-AF65-F5344CB8AC3E}">
        <p14:creationId xmlns:p14="http://schemas.microsoft.com/office/powerpoint/2010/main" xmlns=""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4124049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2731808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413407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C843561D-3819-D62F-504E-0B23902F17F5}"/>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51048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E134C23E-B978-4FAF-1970-48AD1014CAD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29239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459DB2E5-B898-98C5-7B56-B1050038AF2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79735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87DE3D02-9131-C7FE-F779-4EBE9E7E2624}"/>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41775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8" name="Marcador de pie de página 7">
            <a:extLst>
              <a:ext uri="{FF2B5EF4-FFF2-40B4-BE49-F238E27FC236}">
                <a16:creationId xmlns="" xmlns:a16="http://schemas.microsoft.com/office/drawing/2014/main" id="{F64D162B-61FC-6E58-78B1-6EBF5737B932}"/>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053881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4" name="Marcador de pie de página 3">
            <a:extLst>
              <a:ext uri="{FF2B5EF4-FFF2-40B4-BE49-F238E27FC236}">
                <a16:creationId xmlns="" xmlns:a16="http://schemas.microsoft.com/office/drawing/2014/main" id="{2F2FF0DF-D287-F5F7-8E3F-F9298B5459F4}"/>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427181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3" name="Marcador de pie de página 2">
            <a:extLst>
              <a:ext uri="{FF2B5EF4-FFF2-40B4-BE49-F238E27FC236}">
                <a16:creationId xmlns="" xmlns:a16="http://schemas.microsoft.com/office/drawing/2014/main" id="{CA257EEF-4521-6B6D-C46B-BF189A6CD2B3}"/>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77230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0E7B2E03-EF41-6637-B9DE-92DA0500FDB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66056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3273244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98678B2B-DFD3-B4FC-BD1C-F3EB3AB0A461}"/>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64576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A5E5890B-CDD0-A1CB-FE9F-662538E790B4}"/>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42048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9DCEE36A-A456-EF06-E6A8-D61D12AC601C}"/>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276083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DAE0C9E-07CD-E053-3A3D-1C8EDFDD2E9D}"/>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864A9214-DBA0-50C4-4F97-8FBB4D67231F}"/>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48F55DD-2698-0D6C-7287-C214C03F71C8}"/>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4124049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150FD0E-3636-0D0B-05A1-6550B1014FD1}"/>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D96A179A-CEDA-7083-D3F1-DB182282786D}"/>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1BC5331C-18DC-FC05-B1C3-35408D772411}"/>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3273244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DCD40EB-9C6C-073E-2623-F1D326A151D6}"/>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001368D7-2A2D-2DFB-899A-6ACD562BA23D}"/>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4F7947C8-5302-87E5-BCD1-AAFA41C63763}"/>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1636856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E9955FF-C7E7-3FFF-E85E-00D18F12869E}"/>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028498A0-AEFF-3BE2-99AB-C574719D3C8B}"/>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9E89B4BB-D950-C75D-DBE2-CA1C7B7B0666}"/>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4112299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3D40A231-DA0E-1086-6ACA-E5DDB2A3211C}"/>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4178BF9B-922A-F995-F9A9-3E558A591D73}"/>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CD322B28-ACE1-7D6D-2A01-F0E2CA693761}"/>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3804034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3BC03E0F-977C-EC97-F099-0F33B0A37445}"/>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C5761387-3C0E-1992-2D26-EE21204E9457}"/>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F4DD3A1B-1B54-F94C-70D0-C5192043A29F}"/>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1623108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9DEFE06-34F8-116C-A752-8D9E1B3BE5AB}"/>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14716CDC-B8B6-4E99-E146-37CC111478B6}"/>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53A9C925-7D53-BD2D-7122-CCF9362267CD}"/>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3343812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1636856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C7740D0-163E-F597-9DF2-8E3B9E3B25AF}"/>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0A71DC9C-3D01-FA5B-1255-F89B4B253D3F}"/>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1B2BC2F4-FDE0-A1C6-A34A-DDB546969EC8}"/>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732634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A2A271C-3EF2-ABE0-DFB5-3E0F2C86EBE3}"/>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D15D9CC3-6B37-549B-F230-CB15651C14E8}"/>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603B5B4B-32C1-496D-9607-CB212236DDDB}"/>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1344104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D48FF65-C7FD-F497-9D1D-9167533EA050}"/>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8C3FCCD-C5DE-D602-10CB-52A51D6A87F9}"/>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0DA18467-9268-1AE9-360A-EC5A08DDD023}"/>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2731808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1009FCB-1E88-39BC-88F1-B9CD084A34F1}"/>
              </a:ext>
            </a:extLst>
          </p:cNvPr>
          <p:cNvSpPr>
            <a:spLocks noGrp="1"/>
          </p:cNvSpPr>
          <p:nvPr>
            <p:ph type="dt" sz="half" idx="10"/>
          </p:nvPr>
        </p:nvSpPr>
        <p:spPr/>
        <p:txBody>
          <a:body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D999E2C4-9BCB-040E-EEF2-D582DB94E55A}"/>
              </a:ext>
            </a:extLst>
          </p:cNvPr>
          <p:cNvSpPr>
            <a:spLocks noGrp="1"/>
          </p:cNvSpPr>
          <p:nvPr>
            <p:ph type="ftr" sz="quarter" idx="11"/>
          </p:nvPr>
        </p:nvSpPr>
        <p:spPr/>
        <p:txBody>
          <a:body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B97793A-732A-69E4-A276-EB2EE5C5E89F}"/>
              </a:ext>
            </a:extLst>
          </p:cNvPr>
          <p:cNvSpPr>
            <a:spLocks noGrp="1"/>
          </p:cNvSpPr>
          <p:nvPr>
            <p:ph type="sldNum" sz="quarter" idx="12"/>
          </p:nvPr>
        </p:nvSpPr>
        <p:spPr/>
        <p:txBody>
          <a:body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413407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xmlns=""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xmlns=""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4112299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xmlns=""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xmlns=""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3804034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xmlns=""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xmlns=""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1623108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xmlns=""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xmlns=""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3343812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xmlns=""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xmlns=""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732634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xmlns=""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xmlns=""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1344104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xmlns=""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xmlns=""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solidFill>
                  <a:prstClr val="black">
                    <a:tint val="82000"/>
                  </a:prstClr>
                </a:solidFill>
              </a:rPr>
              <a:pPr/>
              <a:t>03/09/2025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286390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7B30CD99-E0B5-4FE3-8932-58E013E03F7A}" type="datetimeFigureOut">
              <a:rPr lang="es-ES" smtClean="0">
                <a:solidFill>
                  <a:prstClr val="black">
                    <a:tint val="82000"/>
                  </a:prstClr>
                </a:solidFill>
              </a:rPr>
              <a:pPr>
                <a:defRPr/>
              </a:pPr>
              <a:t>04/09/2025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7B2B180C-3D97-4F3B-8375-6BCB23A46C58}" type="slidenum">
              <a:rPr lang="es-ES" smtClean="0">
                <a:solidFill>
                  <a:prstClr val="black">
                    <a:tint val="82000"/>
                  </a:prstClr>
                </a:solidFill>
              </a:rPr>
              <a:pPr>
                <a:defRPr/>
              </a:pPr>
              <a:t>‹#›</a:t>
            </a:fld>
            <a:endParaRPr lang="es-ES">
              <a:solidFill>
                <a:prstClr val="black">
                  <a:tint val="82000"/>
                </a:prstClr>
              </a:solidFill>
            </a:endParaRPr>
          </a:p>
        </p:txBody>
      </p:sp>
    </p:spTree>
    <p:extLst>
      <p:ext uri="{BB962C8B-B14F-4D97-AF65-F5344CB8AC3E}">
        <p14:creationId xmlns:p14="http://schemas.microsoft.com/office/powerpoint/2010/main" xmlns="" val="1418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xmlns=""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xmlns=""/>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xmlns=""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xmlns=""/>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xmlns=""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xmlns=""/>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xmlns="" id="{36A1CAC3-A129-43F8-8881-63D3E319A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xmlns="" id="{B5CCE41C-FBFB-44B8-BE25-7F555613C1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xmlns=""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pl-PL" sz="5200" b="1" dirty="0" smtClean="0">
                <a:ln w="9525">
                  <a:solidFill>
                    <a:srgbClr val="A37101"/>
                  </a:solidFill>
                  <a:prstDash val="solid"/>
                </a:ln>
                <a:solidFill>
                  <a:srgbClr val="F1A501"/>
                </a:solidFill>
                <a:effectLst>
                  <a:outerShdw blurRad="12700" dist="38100" dir="2700000" algn="tl" rotWithShape="0">
                    <a:srgbClr val="FFDF97"/>
                  </a:outerShdw>
                </a:effectLst>
              </a:rPr>
              <a:t>PRZYMIERZE   I PROJEKT PRZYBYTKU</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xmlns=""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solidFill>
                  <a:srgbClr val="00CC00">
                    <a:lumMod val="20000"/>
                    <a:lumOff val="80000"/>
                  </a:srgbClr>
                </a:solidFill>
                <a:effectLst>
                  <a:outerShdw blurRad="38100" dist="38100" dir="2700000" algn="tl">
                    <a:srgbClr val="000000">
                      <a:alpha val="43137"/>
                    </a:srgbClr>
                  </a:outerShdw>
                </a:effectLst>
                <a:latin typeface="Aptos" panose="02110004020202020204"/>
              </a:rPr>
              <a:t>Lekcja 10 na 6. września</a:t>
            </a:r>
            <a:r>
              <a:rPr kumimoji="0" lang="en" sz="16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2025</a:t>
            </a:r>
          </a:p>
        </p:txBody>
      </p:sp>
    </p:spTree>
    <p:extLst>
      <p:ext uri="{BB962C8B-B14F-4D97-AF65-F5344CB8AC3E}">
        <p14:creationId xmlns:p14="http://schemas.microsoft.com/office/powerpoint/2010/main" xmlns="" val="582818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algn="ctr">
              <a:defRPr/>
            </a:pPr>
            <a:r>
              <a:rPr lang="pl-PL" sz="4400" b="1" dirty="0">
                <a:ln w="6600">
                  <a:solidFill>
                    <a:srgbClr val="FF5050"/>
                  </a:solidFill>
                  <a:prstDash val="solid"/>
                </a:ln>
                <a:solidFill>
                  <a:srgbClr val="66FFFF"/>
                </a:solidFill>
                <a:effectLst>
                  <a:outerShdw dist="38100" dir="2700000" algn="tl" rotWithShape="0">
                    <a:prstClr val="black"/>
                  </a:outerShdw>
                </a:effectLst>
              </a:rPr>
              <a:t>PRZYGOTOWANIE MODELU</a:t>
            </a:r>
            <a:endParaRPr lang="en" sz="4400" b="1" dirty="0">
              <a:ln w="6600">
                <a:solidFill>
                  <a:srgbClr val="FF5050"/>
                </a:solidFill>
                <a:prstDash val="solid"/>
              </a:ln>
              <a:solidFill>
                <a:srgbClr val="66FFFF"/>
              </a:solidFill>
              <a:effectLst>
                <a:outerShdw dist="38100" dir="2700000" algn="tl" rotWithShape="0">
                  <a:prstClr val="black"/>
                </a:outerShdw>
              </a:effectLst>
            </a:endParaRPr>
          </a:p>
        </p:txBody>
      </p:sp>
      <p:sp>
        <p:nvSpPr>
          <p:cNvPr id="5" name="CuadroTexto 4">
            <a:extLst>
              <a:ext uri="{FF2B5EF4-FFF2-40B4-BE49-F238E27FC236}">
                <a16:creationId xmlns:a16="http://schemas.microsoft.com/office/drawing/2014/main" xmlns="" id="{552A72E1-C828-BC50-B9DC-F0FAB4AC551C}"/>
              </a:ext>
            </a:extLst>
          </p:cNvPr>
          <p:cNvSpPr txBox="1"/>
          <p:nvPr/>
        </p:nvSpPr>
        <p:spPr>
          <a:xfrm>
            <a:off x="138595" y="535501"/>
            <a:ext cx="11881467" cy="646331"/>
          </a:xfrm>
          <a:prstGeom prst="rect">
            <a:avLst/>
          </a:prstGeom>
          <a:noFill/>
        </p:spPr>
        <p:txBody>
          <a:bodyPr wrap="square">
            <a:spAutoFit/>
          </a:bodyPr>
          <a:lstStyle/>
          <a:p>
            <a:pPr algn="ctr">
              <a:defRPr/>
            </a:pPr>
            <a:r>
              <a:rPr lang="pl-PL"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„Patrz</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Powołałem imiennie </a:t>
            </a:r>
            <a:r>
              <a:rPr lang="pl-PL"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Besalela</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syna </a:t>
            </a:r>
            <a:r>
              <a:rPr lang="pl-PL"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Uriego</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syna </a:t>
            </a:r>
            <a:r>
              <a:rPr lang="pl-PL"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Chura</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z plemienia </a:t>
            </a:r>
            <a:r>
              <a:rPr lang="pl-PL" b="1" dirty="0" err="1"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Judy</a:t>
            </a:r>
            <a:r>
              <a:rPr lang="pl-PL"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I </a:t>
            </a:r>
            <a:r>
              <a:rPr lang="pl-PL"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napełniłem go duchem Bożym, mądrością, rozumem, poznaniem, wszechstronną zręcznością w </a:t>
            </a:r>
            <a:r>
              <a:rPr lang="pl-PL"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rzemiośle</a:t>
            </a:r>
            <a:r>
              <a:rPr lang="en"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lang="pl-PL"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 sz="1400"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lang="pl-PL"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Wyjścia</a:t>
            </a:r>
            <a:r>
              <a:rPr lang="e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 sz="1400"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31</a:t>
            </a:r>
            <a:r>
              <a:rPr lang="pl-PL" sz="1400"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lang="en" sz="1400" b="1" dirty="0" smtClean="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2-3</a:t>
            </a:r>
            <a:r>
              <a:rPr lang="e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endParaRPr lang="es-E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E6D3600C-D20D-E505-1321-8C6B0831133E}"/>
              </a:ext>
            </a:extLst>
          </p:cNvPr>
          <p:cNvSpPr txBox="1"/>
          <p:nvPr/>
        </p:nvSpPr>
        <p:spPr>
          <a:xfrm>
            <a:off x="139298" y="2835585"/>
            <a:ext cx="12052701" cy="1015663"/>
          </a:xfrm>
          <a:prstGeom prst="rect">
            <a:avLst/>
          </a:prstGeom>
          <a:noFill/>
        </p:spPr>
        <p:txBody>
          <a:bodyPr wrap="square" rtlCol="0">
            <a:spAutoFit/>
          </a:bodyPr>
          <a:lstStyle/>
          <a:p>
            <a:pPr>
              <a:spcBef>
                <a:spcPts val="600"/>
              </a:spcBef>
              <a:defRPr/>
            </a:pPr>
            <a:r>
              <a:rPr lang="pl-PL" sz="2000" b="1" dirty="0">
                <a:solidFill>
                  <a:prstClr val="black"/>
                </a:solidFill>
              </a:rPr>
              <a:t>Chociaż Bóg dał Mojżeszowi bardzo szczegółowe instrukcje dotyczące budowy, nie podał mu wszystkich detali. Jak miały wyglądać miedziana umywalnia, cherubini, mitry kapłanów itp.? Dało to Duchowi Świętemu możliwość wykorzystania talentów budowniczych.</a:t>
            </a:r>
            <a:endParaRPr lang="en" sz="2000" b="1" dirty="0">
              <a:solidFill>
                <a:prstClr val="black"/>
              </a:solidFill>
            </a:endParaRPr>
          </a:p>
        </p:txBody>
      </p:sp>
      <p:graphicFrame>
        <p:nvGraphicFramePr>
          <p:cNvPr id="21" name="Diagrama 20">
            <a:extLst>
              <a:ext uri="{FF2B5EF4-FFF2-40B4-BE49-F238E27FC236}">
                <a16:creationId xmlns:a16="http://schemas.microsoft.com/office/drawing/2014/main" xmlns="" id="{8CE3ACC5-CD2A-B724-68F5-BA680048716A}"/>
              </a:ext>
            </a:extLst>
          </p:cNvPr>
          <p:cNvGraphicFramePr/>
          <p:nvPr>
            <p:extLst>
              <p:ext uri="{D42A27DB-BD31-4B8C-83A1-F6EECF244321}">
                <p14:modId xmlns:p14="http://schemas.microsoft.com/office/powerpoint/2010/main" xmlns="" val="1252061856"/>
              </p:ext>
            </p:extLst>
          </p:nvPr>
        </p:nvGraphicFramePr>
        <p:xfrm>
          <a:off x="218831" y="4209417"/>
          <a:ext cx="9605108"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7CC4EA6D-F2A9-CE81-B98D-8314FDE4142C}"/>
              </a:ext>
            </a:extLst>
          </p:cNvPr>
          <p:cNvSpPr txBox="1"/>
          <p:nvPr/>
        </p:nvSpPr>
        <p:spPr>
          <a:xfrm>
            <a:off x="108034" y="5297895"/>
            <a:ext cx="9778428" cy="707886"/>
          </a:xfrm>
          <a:prstGeom prst="rect">
            <a:avLst/>
          </a:prstGeom>
          <a:noFill/>
        </p:spPr>
        <p:txBody>
          <a:bodyPr wrap="square" rtlCol="0">
            <a:spAutoFit/>
          </a:bodyPr>
          <a:lstStyle/>
          <a:p>
            <a:pPr>
              <a:spcBef>
                <a:spcPts val="600"/>
              </a:spcBef>
              <a:defRPr/>
            </a:pPr>
            <a:r>
              <a:rPr lang="pl-PL" sz="2000" b="1" dirty="0">
                <a:solidFill>
                  <a:prstClr val="black"/>
                </a:solidFill>
              </a:rPr>
              <a:t>Wśród instrukcji dotyczących budowy świątyni znajduje się specjalna wzmianka o szabacie (</a:t>
            </a:r>
            <a:r>
              <a:rPr lang="pl-PL" sz="2000" b="1" dirty="0" err="1">
                <a:solidFill>
                  <a:prstClr val="black"/>
                </a:solidFill>
              </a:rPr>
              <a:t>Wj</a:t>
            </a:r>
            <a:r>
              <a:rPr lang="pl-PL" sz="2000" b="1" dirty="0">
                <a:solidFill>
                  <a:prstClr val="black"/>
                </a:solidFill>
              </a:rPr>
              <a:t> </a:t>
            </a:r>
            <a:r>
              <a:rPr lang="pl-PL" sz="2000" b="1" dirty="0" smtClean="0">
                <a:solidFill>
                  <a:prstClr val="black"/>
                </a:solidFill>
              </a:rPr>
              <a:t>31,12-17</a:t>
            </a:r>
            <a:r>
              <a:rPr lang="pl-PL" sz="2000" b="1" dirty="0">
                <a:solidFill>
                  <a:prstClr val="black"/>
                </a:solidFill>
              </a:rPr>
              <a:t>). </a:t>
            </a:r>
            <a:r>
              <a:rPr lang="pl-PL" sz="2000" b="1" dirty="0">
                <a:solidFill>
                  <a:prstClr val="black"/>
                </a:solidFill>
              </a:rPr>
              <a:t>Co ma wspólnego szabat z tym wszystkim?</a:t>
            </a:r>
            <a:endParaRPr lang="en" sz="2000" b="1" dirty="0">
              <a:solidFill>
                <a:prstClr val="black"/>
              </a:solidFill>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xmlns="" id="{4B751FA8-B83A-79A0-B5E7-5A1857554B1D}"/>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xmlns="" id="{5C4065DC-A760-1132-3A72-1122A3195232}"/>
              </a:ext>
            </a:extLst>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xmlns="" id="{FF0E58F8-5EEE-8EB4-A932-303470BA047E}"/>
              </a:ext>
            </a:extLst>
          </p:cNvPr>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xmlns="" id="{B6BABA63-94D6-C41C-A57C-C31AC6028E93}"/>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xmlns="" id="{CED48037-2F9B-25AB-C7EF-F2E08FCAA5C8}"/>
              </a:ext>
            </a:extLst>
          </p:cNvPr>
          <p:cNvPicPr>
            <a:picLocks noChangeAspect="1"/>
          </p:cNvPicPr>
          <p:nvPr/>
        </p:nvPicPr>
        <p:blipFill>
          <a:blip r:embed="rId13" cstate="email">
            <a:extLst>
              <a:ext uri="{28A0092B-C50C-407E-A947-70E740481C1C}">
                <a14:useLocalDpi xmlns:a14="http://schemas.microsoft.com/office/drawing/2010/main" xmlns=""/>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xmlns=""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xmlns=""/>
              </a:ext>
            </a:extLst>
          </a:blip>
          <a:srcRect/>
          <a:stretch>
            <a:fillRect/>
          </a:stretch>
        </p:blipFill>
        <p:spPr>
          <a:xfrm>
            <a:off x="9705590" y="4360984"/>
            <a:ext cx="2486410" cy="2328985"/>
          </a:xfrm>
          <a:prstGeom prst="ellipse">
            <a:avLst/>
          </a:prstGeom>
          <a:ln>
            <a:noFill/>
          </a:ln>
          <a:effectLst>
            <a:softEdge rad="112500"/>
          </a:effectLst>
        </p:spPr>
      </p:pic>
      <p:sp>
        <p:nvSpPr>
          <p:cNvPr id="7" name="CuadroTexto 6">
            <a:extLst>
              <a:ext uri="{FF2B5EF4-FFF2-40B4-BE49-F238E27FC236}">
                <a16:creationId xmlns:a16="http://schemas.microsoft.com/office/drawing/2014/main" xmlns="" id="{477FA3A4-7F45-DEB0-A71B-D0AACF32B63B}"/>
              </a:ext>
            </a:extLst>
          </p:cNvPr>
          <p:cNvSpPr txBox="1"/>
          <p:nvPr/>
        </p:nvSpPr>
        <p:spPr>
          <a:xfrm>
            <a:off x="139300" y="3713047"/>
            <a:ext cx="12052700" cy="400110"/>
          </a:xfrm>
          <a:prstGeom prst="rect">
            <a:avLst/>
          </a:prstGeom>
          <a:noFill/>
        </p:spPr>
        <p:txBody>
          <a:bodyPr wrap="square">
            <a:spAutoFit/>
          </a:bodyPr>
          <a:lstStyle/>
          <a:p>
            <a:pPr>
              <a:spcBef>
                <a:spcPts val="600"/>
              </a:spcBef>
              <a:defRPr/>
            </a:pPr>
            <a:r>
              <a:rPr lang="pl-PL" sz="2000" b="1" dirty="0">
                <a:solidFill>
                  <a:prstClr val="black"/>
                </a:solidFill>
              </a:rPr>
              <a:t>W tych sprawach Duch Święty obdarzył szczególnymi darami:</a:t>
            </a:r>
            <a:endParaRPr lang="en" sz="2000" b="1" dirty="0">
              <a:solidFill>
                <a:prstClr val="black"/>
              </a:solidFill>
            </a:endParaRPr>
          </a:p>
        </p:txBody>
      </p:sp>
      <p:sp>
        <p:nvSpPr>
          <p:cNvPr id="11" name="CuadroTexto 10">
            <a:extLst>
              <a:ext uri="{FF2B5EF4-FFF2-40B4-BE49-F238E27FC236}">
                <a16:creationId xmlns:a16="http://schemas.microsoft.com/office/drawing/2014/main" xmlns="" id="{5699DB4C-72F9-5A45-C9ED-FFCF207484E4}"/>
              </a:ext>
            </a:extLst>
          </p:cNvPr>
          <p:cNvSpPr txBox="1"/>
          <p:nvPr/>
        </p:nvSpPr>
        <p:spPr>
          <a:xfrm>
            <a:off x="131480" y="6003416"/>
            <a:ext cx="9950366" cy="707886"/>
          </a:xfrm>
          <a:prstGeom prst="rect">
            <a:avLst/>
          </a:prstGeom>
          <a:noFill/>
        </p:spPr>
        <p:txBody>
          <a:bodyPr wrap="square">
            <a:spAutoFit/>
          </a:bodyPr>
          <a:lstStyle/>
          <a:p>
            <a:pPr>
              <a:spcBef>
                <a:spcPts val="600"/>
              </a:spcBef>
              <a:defRPr/>
            </a:pPr>
            <a:r>
              <a:rPr lang="pl-PL" sz="2000" b="1" dirty="0">
                <a:solidFill>
                  <a:prstClr val="black"/>
                </a:solidFill>
              </a:rPr>
              <a:t>Kluczem jest świętość. Aby zbliżyć się do Świętego Boga, musimy być święci tak jak On. Szabat jest znakiem tej świętości (</a:t>
            </a:r>
            <a:r>
              <a:rPr lang="pl-PL" sz="2000" b="1" dirty="0" err="1">
                <a:solidFill>
                  <a:prstClr val="black"/>
                </a:solidFill>
              </a:rPr>
              <a:t>Wj</a:t>
            </a:r>
            <a:r>
              <a:rPr lang="pl-PL" sz="2000" b="1" dirty="0">
                <a:solidFill>
                  <a:prstClr val="black"/>
                </a:solidFill>
              </a:rPr>
              <a:t> </a:t>
            </a:r>
            <a:r>
              <a:rPr lang="pl-PL" sz="2000" b="1" dirty="0" smtClean="0">
                <a:solidFill>
                  <a:prstClr val="black"/>
                </a:solidFill>
              </a:rPr>
              <a:t>31,13</a:t>
            </a:r>
            <a:r>
              <a:rPr lang="pl-PL" sz="2000" b="1" dirty="0">
                <a:solidFill>
                  <a:prstClr val="black"/>
                </a:solidFill>
              </a:rPr>
              <a:t>; </a:t>
            </a:r>
            <a:r>
              <a:rPr lang="pl-PL" sz="2000" b="1" dirty="0" err="1">
                <a:solidFill>
                  <a:prstClr val="black"/>
                </a:solidFill>
              </a:rPr>
              <a:t>Ez</a:t>
            </a:r>
            <a:r>
              <a:rPr lang="pl-PL" sz="2000" b="1" dirty="0">
                <a:solidFill>
                  <a:prstClr val="black"/>
                </a:solidFill>
              </a:rPr>
              <a:t> </a:t>
            </a:r>
            <a:r>
              <a:rPr lang="pl-PL" sz="2000" b="1" dirty="0" smtClean="0">
                <a:solidFill>
                  <a:prstClr val="black"/>
                </a:solidFill>
              </a:rPr>
              <a:t>20,12.20</a:t>
            </a:r>
            <a:r>
              <a:rPr lang="pl-PL" sz="2000" b="1" dirty="0">
                <a:solidFill>
                  <a:prstClr val="black"/>
                </a:solidFill>
              </a:rPr>
              <a:t>).</a:t>
            </a:r>
            <a:endParaRPr lang="en" sz="2000" b="1" dirty="0">
              <a:solidFill>
                <a:prstClr val="black"/>
              </a:solidFill>
            </a:endParaRPr>
          </a:p>
        </p:txBody>
      </p:sp>
    </p:spTree>
    <p:extLst>
      <p:ext uri="{BB962C8B-B14F-4D97-AF65-F5344CB8AC3E}">
        <p14:creationId xmlns:p14="http://schemas.microsoft.com/office/powerpoint/2010/main" xmlns="" val="4241206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D283523-96DA-495B-C380-0C763AE606F0}"/>
              </a:ext>
            </a:extLst>
          </p:cNvPr>
          <p:cNvSpPr txBox="1"/>
          <p:nvPr/>
        </p:nvSpPr>
        <p:spPr>
          <a:xfrm>
            <a:off x="2355613" y="259249"/>
            <a:ext cx="7702787" cy="6201698"/>
          </a:xfrm>
          <a:prstGeom prst="rect">
            <a:avLst/>
          </a:prstGeom>
          <a:noFill/>
        </p:spPr>
        <p:txBody>
          <a:bodyPr wrap="square">
            <a:spAutoFit/>
          </a:bodyPr>
          <a:lstStyle/>
          <a:p>
            <a:pPr>
              <a:spcBef>
                <a:spcPts val="600"/>
              </a:spcBef>
              <a:defRPr/>
            </a:pPr>
            <a:r>
              <a:rPr lang="pl-PL" sz="2800" b="1" dirty="0">
                <a:solidFill>
                  <a:prstClr val="black"/>
                </a:solidFill>
                <a:latin typeface="Constantia" panose="02030602050306030303" pitchFamily="18" charset="0"/>
              </a:rPr>
              <a:t>„Przy budowie przybytku – miejsca zamieszkania Boga – Mojżesz otrzymał polecenie, aby uczynić wszystko według wzoru rzeczy niebiańskich. Bóg wezwał go na górę i objawił mu rzeczy niebiańskie, a na ich podobieństwo został ukształtowany przybytek wraz ze wszystkimi jego elementami. Tak samo Izraelowi, którego to pragnął uczynić swoim mieszkaniem, Bóg ukazał swój chwalebny ideał charakteru. […] Lecz tego ideału sami z siebie nie mogli osiągnąć. Objawienie na Synaju mogło jedynie uświadomić im ich potrzebę i bezradność.”</a:t>
            </a:r>
            <a:endParaRPr lang="en" sz="28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070D5D18-6EDB-D910-C040-6798799986FE}"/>
              </a:ext>
            </a:extLst>
          </p:cNvPr>
          <p:cNvSpPr txBox="1"/>
          <p:nvPr/>
        </p:nvSpPr>
        <p:spPr>
          <a:xfrm>
            <a:off x="6942954" y="6273166"/>
            <a:ext cx="3092000" cy="338554"/>
          </a:xfrm>
          <a:prstGeom prst="rect">
            <a:avLst/>
          </a:prstGeom>
          <a:noFill/>
        </p:spPr>
        <p:txBody>
          <a:bodyPr wrap="none" rtlCol="0">
            <a:spAutoFit/>
          </a:bodyPr>
          <a:lstStyle/>
          <a:p>
            <a:pPr algn="r">
              <a:defRPr/>
            </a:pPr>
            <a:r>
              <a:rPr lang="en" sz="1600" b="1" dirty="0">
                <a:solidFill>
                  <a:prstClr val="black"/>
                </a:solidFill>
              </a:rPr>
              <a:t>EGW (</a:t>
            </a:r>
            <a:r>
              <a:rPr lang="pl-PL" sz="1600" b="1" i="1" dirty="0">
                <a:solidFill>
                  <a:prstClr val="black"/>
                </a:solidFill>
              </a:rPr>
              <a:t>Wychowanie</a:t>
            </a:r>
            <a:r>
              <a:rPr lang="en" sz="1600" b="1" dirty="0">
                <a:solidFill>
                  <a:prstClr val="black"/>
                </a:solidFill>
              </a:rPr>
              <a:t>, </a:t>
            </a:r>
            <a:r>
              <a:rPr lang="pl-PL" sz="1600" b="1" dirty="0" smtClean="0">
                <a:solidFill>
                  <a:prstClr val="black"/>
                </a:solidFill>
              </a:rPr>
              <a:t>s</a:t>
            </a:r>
            <a:r>
              <a:rPr lang="en" sz="1600" b="1" dirty="0">
                <a:solidFill>
                  <a:prstClr val="black"/>
                </a:solidFill>
              </a:rPr>
              <a:t>. 35-36)</a:t>
            </a:r>
          </a:p>
        </p:txBody>
      </p:sp>
    </p:spTree>
    <p:extLst>
      <p:ext uri="{BB962C8B-B14F-4D97-AF65-F5344CB8AC3E}">
        <p14:creationId xmlns:p14="http://schemas.microsoft.com/office/powerpoint/2010/main" xmlns="" val="16229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1A4588A-55D5-49B8-BE41-54ACDCFF2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Imagen 1" descr="Imagen que contiene hombre, montaña, mujer, gente&#10;&#10;El contenido generado por IA puede ser incorrecto.">
            <a:extLst>
              <a:ext uri="{FF2B5EF4-FFF2-40B4-BE49-F238E27FC236}">
                <a16:creationId xmlns=""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 xmlns:a16="http://schemas.microsoft.com/office/drawing/2014/main" id="{F97E7EA2-EDCD-47E9-81BC-415C606D1B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algn="ctr"/>
            <a:r>
              <a:rPr lang="pl-PL" sz="2800" b="1" dirty="0" smtClean="0">
                <a:ln w="12700" cmpd="sng">
                  <a:noFill/>
                  <a:prstDash val="solid"/>
                </a:ln>
                <a:solidFill>
                  <a:srgbClr val="953DA1"/>
                </a:solidFill>
                <a:latin typeface="Comic Sans MS" panose="030F0702030302020204" pitchFamily="66" charset="0"/>
              </a:rPr>
              <a:t>„Przyszedł więc Mojżesz i obwieścił ludowi wszystkie słowa Pana i wszystkie prawa, lud zaś jednogłośnie odpowiedział, mówiąc: Wszystkie słowa, które wypowiedział Pan, wypełnimy</a:t>
            </a:r>
            <a:r>
              <a:rPr lang="es-ES" sz="2800" b="1" dirty="0" smtClean="0">
                <a:ln w="12700" cmpd="sng">
                  <a:noFill/>
                  <a:prstDash val="solid"/>
                </a:ln>
                <a:solidFill>
                  <a:srgbClr val="953DA1"/>
                </a:solidFill>
                <a:latin typeface="Comic Sans MS" panose="030F0702030302020204" pitchFamily="66" charset="0"/>
              </a:rPr>
              <a:t>”</a:t>
            </a:r>
            <a:endParaRPr lang="es-ES" sz="2800" b="1" dirty="0">
              <a:ln w="12700" cmpd="sng">
                <a:noFill/>
                <a:prstDash val="solid"/>
              </a:ln>
              <a:solidFill>
                <a:srgbClr val="953DA1"/>
              </a:solidFill>
              <a:latin typeface="Comic Sans MS" panose="030F0702030302020204" pitchFamily="66" charset="0"/>
            </a:endParaRPr>
          </a:p>
          <a:p>
            <a:pPr algn="ctr"/>
            <a:r>
              <a:rPr lang="pl-PL" sz="2000" b="1" dirty="0" smtClean="0">
                <a:ln w="12700" cmpd="sng">
                  <a:noFill/>
                  <a:prstDash val="solid"/>
                </a:ln>
                <a:solidFill>
                  <a:srgbClr val="953DA1"/>
                </a:solidFill>
                <a:latin typeface="Comic Sans MS" panose="030F0702030302020204" pitchFamily="66" charset="0"/>
              </a:rPr>
              <a:t>Wyjścia</a:t>
            </a:r>
            <a:r>
              <a:rPr lang="es-ES" sz="2000" b="1" dirty="0" smtClean="0">
                <a:ln w="12700" cmpd="sng">
                  <a:noFill/>
                  <a:prstDash val="solid"/>
                </a:ln>
                <a:solidFill>
                  <a:srgbClr val="953DA1"/>
                </a:solidFill>
                <a:latin typeface="Comic Sans MS" panose="030F0702030302020204" pitchFamily="66" charset="0"/>
              </a:rPr>
              <a:t> 24</a:t>
            </a:r>
            <a:r>
              <a:rPr lang="pl-PL" sz="2000" b="1" dirty="0" smtClean="0">
                <a:ln w="12700" cmpd="sng">
                  <a:noFill/>
                  <a:prstDash val="solid"/>
                </a:ln>
                <a:solidFill>
                  <a:srgbClr val="953DA1"/>
                </a:solidFill>
                <a:latin typeface="Comic Sans MS" panose="030F0702030302020204" pitchFamily="66" charset="0"/>
              </a:rPr>
              <a:t>,</a:t>
            </a:r>
            <a:r>
              <a:rPr lang="es-ES" sz="2000" b="1" dirty="0" smtClean="0">
                <a:ln w="12700" cmpd="sng">
                  <a:noFill/>
                  <a:prstDash val="solid"/>
                </a:ln>
                <a:solidFill>
                  <a:srgbClr val="953DA1"/>
                </a:solidFill>
                <a:latin typeface="Comic Sans MS" panose="030F0702030302020204" pitchFamily="66" charset="0"/>
              </a:rPr>
              <a:t>3</a:t>
            </a:r>
            <a:endParaRPr lang="es-ES" sz="2000" b="1" dirty="0">
              <a:ln w="12700" cmpd="sng">
                <a:noFill/>
                <a:prstDash val="solid"/>
              </a:ln>
              <a:solidFill>
                <a:srgbClr val="953DA1"/>
              </a:solidFill>
              <a:latin typeface="Comic Sans MS" panose="030F0702030302020204" pitchFamily="66" charset="0"/>
            </a:endParaRPr>
          </a:p>
        </p:txBody>
      </p:sp>
    </p:spTree>
    <p:extLst>
      <p:ext uri="{BB962C8B-B14F-4D97-AF65-F5344CB8AC3E}">
        <p14:creationId xmlns=""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Przymierze</a:t>
            </a:r>
            <a:r>
              <a:rPr kumimoji="0" lang="en" sz="2000" b="1" i="0" u="none" strike="noStrike" kern="1200" cap="none" spc="0" normalizeH="0" baseline="0" noProof="0" dirty="0" smtClean="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endPar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Krew przymierza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Wyjścia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1-6</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Wypełnienie przymierza</a:t>
            </a:r>
            <a:r>
              <a:rPr kumimoji="0" lang="pl-PL" sz="2000" b="1" i="0" u="none" strike="noStrike" kern="1200" cap="none" spc="0" normalizeH="0" noProof="0" dirty="0" smtClean="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Wyjścia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7</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Posiłek przymierza </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Wyjścia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9-18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pl-PL" sz="2000" b="1" i="0" u="none" strike="noStrike" kern="1200" cap="none" spc="0" normalizeH="0" baseline="0" noProof="0" dirty="0" smtClean="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Model przybytku</a:t>
            </a:r>
            <a:r>
              <a:rPr kumimoji="0" lang="en" sz="2000" b="1" i="0" u="none" strike="noStrike" kern="1200" cap="none" spc="0" normalizeH="0" baseline="0" noProof="0" dirty="0" smtClean="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endPar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Cel modelu przybytku </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Wyjścia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25</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1-9</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Przygotowanie</a:t>
            </a:r>
            <a:r>
              <a:rPr kumimoji="0" lang="pl-PL" sz="2000" b="1" i="0" u="none" strike="noStrike" kern="1200" cap="none" spc="0" normalizeH="0" noProof="0" dirty="0" smtClean="0">
                <a:ln>
                  <a:noFill/>
                </a:ln>
                <a:solidFill>
                  <a:prstClr val="black"/>
                </a:solidFill>
                <a:effectLst/>
                <a:uLnTx/>
                <a:uFillTx/>
                <a:latin typeface="Aptos" panose="02110004020202020204"/>
                <a:ea typeface="+mn-ea"/>
                <a:cs typeface="+mn-cs"/>
              </a:rPr>
              <a:t> modelu </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Wyjścia</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 31</a:t>
            </a:r>
            <a:r>
              <a:rPr kumimoji="0" lang="pl-PL" sz="2000" b="1" i="0" u="none" strike="noStrike" kern="1200" cap="none" spc="0" normalizeH="0" baseline="0" noProof="0" dirty="0" smtClean="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prstClr val="black"/>
                </a:solidFill>
                <a:effectLst/>
                <a:uLnTx/>
                <a:uFillTx/>
                <a:latin typeface="Aptos" panose="02110004020202020204"/>
                <a:ea typeface="+mn-ea"/>
                <a:cs typeface="+mn-cs"/>
              </a:rPr>
              <a:t>1-18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xmlns="" id="{58E85338-5679-FC9A-748B-C710C3661B8D}"/>
              </a:ext>
            </a:extLst>
          </p:cNvPr>
          <p:cNvSpPr txBox="1"/>
          <p:nvPr/>
        </p:nvSpPr>
        <p:spPr>
          <a:xfrm>
            <a:off x="258832" y="201643"/>
            <a:ext cx="6953250" cy="1015663"/>
          </a:xfrm>
          <a:prstGeom prst="rect">
            <a:avLst/>
          </a:prstGeom>
          <a:noFill/>
        </p:spPr>
        <p:txBody>
          <a:bodyPr wrap="square" rtlCol="0">
            <a:spAutoFit/>
          </a:bodyPr>
          <a:lstStyle/>
          <a:p>
            <a:pPr lvl="0">
              <a:spcBef>
                <a:spcPts val="600"/>
              </a:spcBef>
              <a:defRPr/>
            </a:pPr>
            <a:r>
              <a:rPr lang="pl-PL" sz="2000" b="1" dirty="0" smtClean="0">
                <a:solidFill>
                  <a:prstClr val="black"/>
                </a:solidFill>
              </a:rPr>
              <a:t>Po głośnym ogłoszeniu Dziesięciu Przykazań i przekazaniu Mojżeszowi podstawowego zestawu praw, Bóg chciał zawrzeć przymierze z Izraelem.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xmlns="" id="{4B93DC60-4A11-77E8-A2EE-333C304D03F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002886" y="208806"/>
            <a:ext cx="3912889" cy="258910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xmlns="" id="{5E657C33-71D6-3E7E-EA3A-D110FF4D58A2}"/>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xmlns="" id="{B1ED593F-3404-4766-86ED-85928FA584BC}"/>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xmlns="" id="{4C0F0DFB-6E59-B5A2-2D65-1D07F752D619}"/>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xmlns="" id="{E4C70535-7981-B10A-0563-8DC365D37B0A}"/>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xmlns="" id="{4370924B-0707-C9D1-E72A-7591E01F5E72}"/>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xmlns="" id="{8B313AD2-8DF7-91D6-3AC7-1C7412031BBB}"/>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xmlns="" id="{8C316FF6-800C-85E6-754D-EEA4E35895CB}"/>
              </a:ext>
            </a:extLst>
          </p:cNvPr>
          <p:cNvPicPr>
            <a:picLocks noChangeAspect="1"/>
          </p:cNvPicPr>
          <p:nvPr/>
        </p:nvPicPr>
        <p:blipFill>
          <a:blip r:embed="rId10" cstate="email">
            <a:extLst>
              <a:ext uri="{BEBA8EAE-BF5A-486C-A8C5-ECC9F3942E4B}">
                <a14:imgProps xmlns:a14="http://schemas.microsoft.com/office/drawing/2010/main" xmlns="">
                  <a14:imgLayer r:embed="rId11">
                    <a14:imgEffect>
                      <a14:brightnessContrast bright="20000" contrast="40000"/>
                    </a14:imgEffect>
                  </a14:imgLayer>
                </a14:imgProps>
              </a:ext>
              <a:ext uri="{28A0092B-C50C-407E-A947-70E740481C1C}">
                <a14:useLocalDpi xmlns:a14="http://schemas.microsoft.com/office/drawing/2010/main" xmlns=""/>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xmlns="" id="{7D72B751-8EA7-11E5-8F0D-0F441C0E534D}"/>
              </a:ext>
            </a:extLst>
          </p:cNvPr>
          <p:cNvPicPr>
            <a:picLocks noChangeAspect="1"/>
          </p:cNvPicPr>
          <p:nvPr/>
        </p:nvPicPr>
        <p:blipFill>
          <a:blip r:embed="rId12" cstate="email">
            <a:extLst>
              <a:ext uri="{BEBA8EAE-BF5A-486C-A8C5-ECC9F3942E4B}">
                <a14:imgProps xmlns:a14="http://schemas.microsoft.com/office/drawing/2010/main" xmlns="">
                  <a14:imgLayer r:embed="rId13">
                    <a14:imgEffect>
                      <a14:brightnessContrast contrast="40000"/>
                    </a14:imgEffect>
                  </a14:imgLayer>
                </a14:imgProps>
              </a:ext>
              <a:ext uri="{28A0092B-C50C-407E-A947-70E740481C1C}">
                <a14:useLocalDpi xmlns:a14="http://schemas.microsoft.com/office/drawing/2010/main" xmlns=""/>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xmlns="" id="{BEF1E2F8-CA98-EA8C-EB6E-0767CB9AE824}"/>
              </a:ext>
            </a:extLst>
          </p:cNvPr>
          <p:cNvSpPr txBox="1"/>
          <p:nvPr/>
        </p:nvSpPr>
        <p:spPr>
          <a:xfrm>
            <a:off x="324043" y="2050480"/>
            <a:ext cx="7952449" cy="1323439"/>
          </a:xfrm>
          <a:prstGeom prst="rect">
            <a:avLst/>
          </a:prstGeom>
          <a:noFill/>
        </p:spPr>
        <p:txBody>
          <a:bodyPr wrap="square">
            <a:spAutoFit/>
          </a:bodyPr>
          <a:lstStyle/>
          <a:p>
            <a:pPr lvl="0">
              <a:spcBef>
                <a:spcPts val="600"/>
              </a:spcBef>
              <a:defRPr/>
            </a:pPr>
            <a:r>
              <a:rPr lang="pl-PL" sz="2000" b="1" dirty="0" smtClean="0">
                <a:solidFill>
                  <a:prstClr val="black"/>
                </a:solidFill>
              </a:rPr>
              <a:t>Po spisaniu przymierza na zwoju obie strony musiały je ratyfikować. Lud ratyfikował je, zobowiązując się do jego przestrzegania. Jak ratyfikował je Bóg? Krwią, ucztą i modelem, który pomógł im zrozumieć przymierze.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xmlns="" id="{6CB441D0-0F67-6617-C44B-1F93D1081B97}"/>
              </a:ext>
            </a:extLst>
          </p:cNvPr>
          <p:cNvSpPr txBox="1"/>
          <p:nvPr/>
        </p:nvSpPr>
        <p:spPr>
          <a:xfrm>
            <a:off x="324042" y="1256383"/>
            <a:ext cx="7757066" cy="707886"/>
          </a:xfrm>
          <a:prstGeom prst="rect">
            <a:avLst/>
          </a:prstGeom>
          <a:noFill/>
        </p:spPr>
        <p:txBody>
          <a:bodyPr wrap="square">
            <a:spAutoFit/>
          </a:bodyPr>
          <a:lstStyle/>
          <a:p>
            <a:pPr lvl="0">
              <a:spcBef>
                <a:spcPts val="600"/>
              </a:spcBef>
              <a:defRPr/>
            </a:pPr>
            <a:r>
              <a:rPr lang="pl-PL" sz="2000" b="1" dirty="0" smtClean="0">
                <a:solidFill>
                  <a:prstClr val="black"/>
                </a:solidFill>
              </a:rPr>
              <a:t>Przymierze było proste: Ja będę waszym Bogiem, będę was chronił i błogosławił, a wy będziecie przestrzegać moich praw.</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xmlns="" val="130372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xmlns=""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xmlns=""/>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1500" normalizeH="0" baseline="0" noProof="0" dirty="0" smtClean="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PRZYMIERZE</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xmlns="" val="22681134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4400" b="1" spc="300" dirty="0" smtClean="0">
                <a:ln/>
                <a:solidFill>
                  <a:srgbClr val="FF0000"/>
                </a:solidFill>
                <a:effectLst>
                  <a:glow rad="127000">
                    <a:srgbClr val="FFFF66"/>
                  </a:glow>
                </a:effectLst>
                <a:latin typeface="Aptos" panose="02110004020202020204"/>
              </a:rPr>
              <a:t>KREW PRZYMIERZA</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xmlns="" id="{CDB9B470-32B5-B3BE-8B03-9F70FD150E17}"/>
              </a:ext>
            </a:extLst>
          </p:cNvPr>
          <p:cNvSpPr txBox="1"/>
          <p:nvPr/>
        </p:nvSpPr>
        <p:spPr>
          <a:xfrm>
            <a:off x="762000" y="667047"/>
            <a:ext cx="10668000" cy="646331"/>
          </a:xfrm>
          <a:prstGeom prst="rect">
            <a:avLst/>
          </a:prstGeom>
          <a:noFill/>
        </p:spPr>
        <p:txBody>
          <a:bodyPr wrap="square">
            <a:spAutoFit/>
          </a:bodyPr>
          <a:lstStyle/>
          <a:p>
            <a:pPr algn="ctr">
              <a:defRPr/>
            </a:pPr>
            <a:r>
              <a:rPr lang="pl-PL" b="1" dirty="0" smtClean="0">
                <a:solidFill>
                  <a:srgbClr val="2A4111"/>
                </a:solidFill>
                <a:latin typeface="Comic Sans MS" panose="030F0702030302020204" pitchFamily="66" charset="0"/>
              </a:rPr>
              <a:t>„Wziął </a:t>
            </a:r>
            <a:r>
              <a:rPr lang="pl-PL" b="1" dirty="0" smtClean="0">
                <a:solidFill>
                  <a:srgbClr val="2A4111"/>
                </a:solidFill>
                <a:latin typeface="Comic Sans MS" panose="030F0702030302020204" pitchFamily="66" charset="0"/>
              </a:rPr>
              <a:t>też Mojżesz krew i pokropił lud, mówiąc: Oto krew przymierza, które Pan zawarł z wami na podstawie wszystkich tych </a:t>
            </a:r>
            <a:r>
              <a:rPr lang="pl-PL" b="1" dirty="0" smtClean="0">
                <a:solidFill>
                  <a:srgbClr val="2A4111"/>
                </a:solidFill>
                <a:latin typeface="Comic Sans MS" panose="030F0702030302020204" pitchFamily="66" charset="0"/>
              </a:rPr>
              <a:t>słów</a:t>
            </a:r>
            <a:r>
              <a:rPr kumimoji="0" lang="en" sz="1800" b="1" i="0" u="none" strike="noStrike" kern="1200" cap="none" spc="0" normalizeH="0" baseline="0" noProof="0" dirty="0" smtClean="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smtClean="0">
                <a:ln>
                  <a:noFill/>
                </a:ln>
                <a:solidFill>
                  <a:srgbClr val="2A4111"/>
                </a:solidFill>
                <a:effectLst/>
                <a:uLnTx/>
                <a:uFillTx/>
                <a:latin typeface="Comic Sans MS" panose="030F0702030302020204" pitchFamily="66" charset="0"/>
                <a:ea typeface="+mn-ea"/>
                <a:cs typeface="+mn-cs"/>
              </a:rPr>
              <a:t>(</a:t>
            </a:r>
            <a:r>
              <a:rPr lang="pl-PL" sz="1400" b="1" dirty="0" smtClean="0">
                <a:solidFill>
                  <a:srgbClr val="2A4111"/>
                </a:solidFill>
                <a:latin typeface="Comic Sans MS" panose="030F0702030302020204" pitchFamily="66" charset="0"/>
              </a:rPr>
              <a:t>Wyjścia</a:t>
            </a:r>
            <a:r>
              <a:rPr kumimoji="0" lang="en" sz="1400" b="1" i="0" u="none" strike="noStrike" kern="1200" cap="none" spc="0" normalizeH="0" baseline="0" noProof="0" dirty="0" smtClean="0">
                <a:ln>
                  <a:noFill/>
                </a:ln>
                <a:solidFill>
                  <a:srgbClr val="2A4111"/>
                </a:solidFill>
                <a:effectLst/>
                <a:uLnTx/>
                <a:uFillTx/>
                <a:latin typeface="Comic Sans MS" panose="030F0702030302020204" pitchFamily="66" charset="0"/>
                <a:ea typeface="+mn-ea"/>
                <a:cs typeface="+mn-cs"/>
              </a:rPr>
              <a:t> 24</a:t>
            </a:r>
            <a:r>
              <a:rPr kumimoji="0" lang="pl-PL" sz="1400" b="1" i="0" u="none" strike="noStrike" kern="1200" cap="none" spc="0" normalizeH="0" baseline="0" noProof="0" dirty="0" smtClean="0">
                <a:ln>
                  <a:noFill/>
                </a:ln>
                <a:solidFill>
                  <a:srgbClr val="2A4111"/>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smtClean="0">
                <a:ln>
                  <a:noFill/>
                </a:ln>
                <a:solidFill>
                  <a:srgbClr val="2A4111"/>
                </a:solidFill>
                <a:effectLst/>
                <a:uLnTx/>
                <a:uFillTx/>
                <a:latin typeface="Comic Sans MS" panose="030F0702030302020204" pitchFamily="66" charset="0"/>
                <a:ea typeface="+mn-ea"/>
                <a:cs typeface="+mn-cs"/>
              </a:rPr>
              <a:t>8</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xmlns=""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Jak zostało zawarte przymierze?</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xmlns=""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Przeczytano przymierze</a:t>
            </a:r>
            <a:r>
              <a:rPr kumimoji="0" lang="en" sz="2000" b="1" i="0" u="none" strike="noStrike" kern="1200" cap="none" spc="0" normalizeH="0" baseline="0" noProof="0" dirty="0" smtClean="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FF66FF">
                    <a:lumMod val="20000"/>
                    <a:lumOff val="80000"/>
                  </a:srgbClr>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3a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Lud odpowiedział twierdząco</a:t>
            </a:r>
            <a:r>
              <a:rPr kumimoji="0" lang="en" sz="2000" b="1" i="0" u="none" strike="noStrike" kern="1200" cap="none" spc="0" normalizeH="0" baseline="0" noProof="0" dirty="0" smtClean="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FF5050">
                    <a:lumMod val="20000"/>
                    <a:lumOff val="80000"/>
                  </a:srgbClr>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3b</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Zostało ono zapisane</a:t>
            </a:r>
            <a:r>
              <a:rPr kumimoji="0" lang="en" sz="2000" b="1" i="0" u="none" strike="noStrike" kern="1200" cap="none" spc="0" normalizeH="0" baseline="0" noProof="0" dirty="0" smtClean="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FFFF66">
                    <a:lumMod val="20000"/>
                    <a:lumOff val="80000"/>
                  </a:srgbClr>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4a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Zbudowano ołtarz</a:t>
            </a:r>
            <a:r>
              <a:rPr kumimoji="0" lang="en" sz="20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00CC00">
                    <a:lumMod val="20000"/>
                    <a:lumOff val="80000"/>
                  </a:srgbClr>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4b</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Wzniesiono 12 filarów </a:t>
            </a:r>
            <a:r>
              <a:rPr kumimoji="0" lang="en" sz="2000" b="1" i="0" u="none" strike="noStrike" kern="1200" cap="none" spc="0" normalizeH="0" baseline="0" noProof="0" dirty="0"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pl-PL" sz="2000" b="1" i="0" u="none" strike="noStrike" kern="1200" cap="none" spc="0" normalizeH="0" baseline="0" noProof="0" dirty="0" err="1"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Wj</a:t>
            </a:r>
            <a:r>
              <a:rPr kumimoji="0" lang="en" sz="2000" b="1" i="0" u="none" strike="noStrike" kern="1200" cap="none" spc="0" normalizeH="0" baseline="0" noProof="0" dirty="0"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4c</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Złożono ofiary całopalne </a:t>
            </a:r>
            <a:r>
              <a:rPr kumimoji="0" lang="en" sz="2000" b="1" i="0" u="none" strike="noStrike" kern="1200" cap="none" spc="0" normalizeH="0" baseline="0" noProof="0" dirty="0"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pl-PL" sz="2000" b="1" i="0" u="none" strike="noStrike" kern="1200" cap="none" spc="0" normalizeH="0" baseline="0" noProof="0" dirty="0" err="1"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Wj</a:t>
            </a:r>
            <a:r>
              <a:rPr kumimoji="0" lang="en" sz="2000" b="1" i="0" u="none" strike="noStrike" kern="1200" cap="none" spc="0" normalizeH="0" baseline="0" noProof="0" dirty="0"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5</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Połowę krwi pokropiono na ołtarzu</a:t>
            </a:r>
            <a:r>
              <a:rPr kumimoji="0" lang="en" sz="2000" b="1" i="0" u="none" strike="noStrike" kern="1200" cap="none" spc="0" normalizeH="0" baseline="0" noProof="0" dirty="0" smtClean="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E4D2F2"/>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6</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Ponownie odczytano przymierze</a:t>
            </a:r>
            <a:r>
              <a:rPr kumimoji="0" lang="en" sz="2000" b="1" i="0" u="none" strike="noStrike" kern="1200" cap="none" spc="0" normalizeH="0" baseline="0" noProof="0" dirty="0" smtClean="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E0FFC1"/>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7a</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Lud ponownie odpowiedział twierdząco </a:t>
            </a:r>
            <a:r>
              <a:rPr kumimoji="0" lang="en" sz="2000" b="1" i="0" u="none" strike="noStrike" kern="1200" cap="none" spc="0" normalizeH="0" baseline="0" noProof="0" dirty="0"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r>
              <a:rPr kumimoji="0" lang="pl-PL" sz="2000" b="1" i="0" u="none" strike="noStrike" kern="1200" cap="none" spc="0" normalizeH="0" baseline="0" noProof="0" dirty="0" err="1"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Wj</a:t>
            </a:r>
            <a:r>
              <a:rPr kumimoji="0" lang="en" sz="2000" b="1" i="0" u="none" strike="noStrike" kern="1200" cap="none" spc="0" normalizeH="0" baseline="0" noProof="0" dirty="0"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7b</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Drugą połową krwi pokropiono</a:t>
            </a:r>
            <a:r>
              <a:rPr kumimoji="0" lang="pl-PL" sz="2000" b="1" i="0" u="none" strike="noStrike" kern="1200" cap="none" spc="0" normalizeH="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lud</a:t>
            </a:r>
            <a:r>
              <a:rPr kumimoji="0" lang="en" sz="2000" b="1" i="0" u="none" strike="noStrike" kern="1200" cap="none" spc="0" normalizeH="0" baseline="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BDD3FF"/>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8a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Mojżesz ogłosił ją „krwią przymierza”</a:t>
            </a:r>
            <a:r>
              <a:rPr kumimoji="0" lang="en"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FFDDAB"/>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8b</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Mt 26</a:t>
            </a:r>
            <a:r>
              <a:rPr kumimoji="0" lang="pl-PL"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28</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Urządzono ucztę aby ratyfikować przymierze</a:t>
            </a:r>
            <a:r>
              <a:rPr kumimoji="0" lang="pl-PL" sz="2000" b="1" i="0" u="none" strike="noStrike" kern="1200" cap="none" spc="0" normalizeH="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a:t>
            </a:r>
            <a:r>
              <a:rPr lang="pl-PL" sz="2000" b="1" dirty="0" err="1" smtClean="0">
                <a:solidFill>
                  <a:srgbClr val="FFFFCC"/>
                </a:solidFill>
                <a:effectLst>
                  <a:outerShdw blurRad="38100" dist="38100" dir="2700000" algn="tl">
                    <a:srgbClr val="000000">
                      <a:alpha val="43137"/>
                    </a:srgbClr>
                  </a:outerShdw>
                </a:effectLst>
                <a:latin typeface="Aptos" panose="02110004020202020204"/>
              </a:rPr>
              <a:t>Wj</a:t>
            </a:r>
            <a:r>
              <a:rPr kumimoji="0" lang="en" sz="20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a:t>
            </a:r>
            <a:r>
              <a:rPr kumimoji="0" lang="pl-PL" sz="20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smtClean="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9-11</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xmlns=""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pl-PL" sz="2000" b="1" dirty="0" smtClean="0">
                <a:solidFill>
                  <a:prstClr val="white"/>
                </a:solidFill>
                <a:effectLst>
                  <a:outerShdw blurRad="38100" dist="38100" dir="2700000" algn="tl">
                    <a:srgbClr val="000000">
                      <a:alpha val="43137"/>
                    </a:srgbClr>
                  </a:outerShdw>
                </a:effectLst>
              </a:rPr>
              <a:t>Bóg uznał Izrael za swój lud (12 słupów); szczególnie cenił młodych ludzi i poświęcił się każdej osobie indywidualnie (skrapiając ich swoją krwią).</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xmlns="" id="{7D2BFF90-7163-4140-E8A3-4E41F152582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xmlns="" id="{9B58D51A-BF4B-5227-2059-9061E4BE2366}"/>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xmlns="" id="{D6DBC46B-A5D8-6E90-8DCD-47042AE239B8}"/>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xmlns=""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pl-PL" sz="2000" b="1" dirty="0" smtClean="0">
                <a:solidFill>
                  <a:prstClr val="white"/>
                </a:solidFill>
                <a:effectLst>
                  <a:outerShdw blurRad="38100" dist="38100" dir="2700000" algn="tl">
                    <a:srgbClr val="000000">
                      <a:alpha val="43137"/>
                    </a:srgbClr>
                  </a:outerShdw>
                </a:effectLst>
              </a:rPr>
              <a:t>Bóg pragnie relacji z nami, zarówno indywidualnie, jak i </a:t>
            </a:r>
            <a:r>
              <a:rPr lang="pl-PL" sz="2000" b="1" dirty="0" smtClean="0">
                <a:solidFill>
                  <a:prstClr val="white"/>
                </a:solidFill>
                <a:effectLst>
                  <a:outerShdw blurRad="38100" dist="38100" dir="2700000" algn="tl">
                    <a:srgbClr val="000000">
                      <a:alpha val="43137"/>
                    </a:srgbClr>
                  </a:outerShdw>
                </a:effectLst>
              </a:rPr>
              <a:t>we wspólnocie </a:t>
            </a:r>
            <a:r>
              <a:rPr lang="pl-PL" sz="2000" b="1" dirty="0" smtClean="0">
                <a:solidFill>
                  <a:prstClr val="white"/>
                </a:solidFill>
                <a:effectLst>
                  <a:outerShdw blurRad="38100" dist="38100" dir="2700000" algn="tl">
                    <a:srgbClr val="000000">
                      <a:alpha val="43137"/>
                    </a:srgbClr>
                  </a:outerShdw>
                </a:effectLst>
              </a:rPr>
              <a:t>wierzących.</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xmlns="" val="4118263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83AC663-39D8-3CC1-92D4-BCC7DD2C56B3}"/>
              </a:ext>
            </a:extLst>
          </p:cNvPr>
          <p:cNvSpPr txBox="1"/>
          <p:nvPr/>
        </p:nvSpPr>
        <p:spPr>
          <a:xfrm>
            <a:off x="228599" y="0"/>
            <a:ext cx="11772901" cy="769441"/>
          </a:xfrm>
          <a:prstGeom prst="rect">
            <a:avLst/>
          </a:prstGeom>
          <a:noFill/>
        </p:spPr>
        <p:txBody>
          <a:bodyPr wrap="square">
            <a:spAutoFit/>
          </a:bodyPr>
          <a:lstStyle/>
          <a:p>
            <a:pPr algn="ctr">
              <a:defRPr/>
            </a:pPr>
            <a:r>
              <a:rPr lang="pl-PL" sz="4400" b="1" dirty="0">
                <a:ln w="10160">
                  <a:solidFill>
                    <a:srgbClr val="FF9900"/>
                  </a:solidFill>
                  <a:prstDash val="solid"/>
                </a:ln>
                <a:solidFill>
                  <a:srgbClr val="FFFFFF"/>
                </a:solidFill>
                <a:effectLst>
                  <a:outerShdw blurRad="38100" dist="22860" dir="5400000" algn="tl" rotWithShape="0">
                    <a:srgbClr val="000000"/>
                  </a:outerShdw>
                </a:effectLst>
              </a:rPr>
              <a:t>WYPEŁNIENIE PRZYMIERZA</a:t>
            </a:r>
            <a:endParaRPr lang="en" sz="4400" b="1" dirty="0">
              <a:ln w="10160">
                <a:solidFill>
                  <a:srgbClr val="FF9900"/>
                </a:solidFill>
                <a:prstDash val="solid"/>
              </a:ln>
              <a:solidFill>
                <a:srgbClr val="FFFFFF"/>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xmlns=""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algn="ctr">
              <a:defRPr/>
            </a:pPr>
            <a:r>
              <a:rPr lang="pl-PL" b="1" dirty="0" smtClean="0">
                <a:solidFill>
                  <a:srgbClr val="037CD8"/>
                </a:solidFill>
                <a:latin typeface="Comic Sans MS" panose="030F0702030302020204" pitchFamily="66" charset="0"/>
              </a:rPr>
              <a:t>„Następnie </a:t>
            </a:r>
            <a:r>
              <a:rPr lang="pl-PL" b="1" dirty="0">
                <a:solidFill>
                  <a:srgbClr val="037CD8"/>
                </a:solidFill>
                <a:latin typeface="Comic Sans MS" panose="030F0702030302020204" pitchFamily="66" charset="0"/>
              </a:rPr>
              <a:t>wziął Księgę Przymierza i głośno przeczytał ludowi, ten zaś rzekł: Wszystko, co powiedział Pan, uczynimy i będziemy </a:t>
            </a:r>
            <a:r>
              <a:rPr lang="pl-PL" b="1" dirty="0" smtClean="0">
                <a:solidFill>
                  <a:srgbClr val="037CD8"/>
                </a:solidFill>
                <a:latin typeface="Comic Sans MS" panose="030F0702030302020204" pitchFamily="66" charset="0"/>
              </a:rPr>
              <a:t>posłuszni</a:t>
            </a:r>
            <a:r>
              <a:rPr lang="en" b="1" dirty="0" smtClean="0">
                <a:solidFill>
                  <a:srgbClr val="037CD8"/>
                </a:solidFill>
                <a:latin typeface="Comic Sans MS" panose="030F0702030302020204" pitchFamily="66" charset="0"/>
              </a:rPr>
              <a:t>” </a:t>
            </a:r>
            <a:r>
              <a:rPr lang="en" sz="1400" b="1" dirty="0">
                <a:solidFill>
                  <a:srgbClr val="037CD8"/>
                </a:solidFill>
                <a:latin typeface="Comic Sans MS" panose="030F0702030302020204" pitchFamily="66" charset="0"/>
              </a:rPr>
              <a:t>(Wyj</a:t>
            </a:r>
            <a:r>
              <a:rPr lang="pl-PL" sz="1400" b="1" dirty="0" err="1">
                <a:solidFill>
                  <a:srgbClr val="037CD8"/>
                </a:solidFill>
                <a:latin typeface="Comic Sans MS" panose="030F0702030302020204" pitchFamily="66" charset="0"/>
              </a:rPr>
              <a:t>ścia</a:t>
            </a:r>
            <a:r>
              <a:rPr lang="en" sz="1400" b="1" dirty="0">
                <a:solidFill>
                  <a:srgbClr val="037CD8"/>
                </a:solidFill>
                <a:latin typeface="Comic Sans MS" panose="030F0702030302020204" pitchFamily="66" charset="0"/>
              </a:rPr>
              <a:t> </a:t>
            </a:r>
            <a:r>
              <a:rPr lang="en" sz="1400" b="1" dirty="0" smtClean="0">
                <a:solidFill>
                  <a:srgbClr val="037CD8"/>
                </a:solidFill>
                <a:latin typeface="Comic Sans MS" panose="030F0702030302020204" pitchFamily="66" charset="0"/>
              </a:rPr>
              <a:t>24</a:t>
            </a:r>
            <a:r>
              <a:rPr lang="pl-PL" sz="1400" b="1" dirty="0" smtClean="0">
                <a:solidFill>
                  <a:srgbClr val="037CD8"/>
                </a:solidFill>
                <a:latin typeface="Comic Sans MS" panose="030F0702030302020204" pitchFamily="66" charset="0"/>
              </a:rPr>
              <a:t>,</a:t>
            </a:r>
            <a:r>
              <a:rPr lang="en" sz="1400" b="1" dirty="0" smtClean="0">
                <a:solidFill>
                  <a:srgbClr val="037CD8"/>
                </a:solidFill>
                <a:latin typeface="Comic Sans MS" panose="030F0702030302020204" pitchFamily="66" charset="0"/>
              </a:rPr>
              <a:t>7</a:t>
            </a:r>
            <a:r>
              <a:rPr lang="en" sz="1400" b="1" dirty="0">
                <a:solidFill>
                  <a:srgbClr val="037CD8"/>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A96E7160-CE8C-23DC-3071-B47C846702E4}"/>
              </a:ext>
            </a:extLst>
          </p:cNvPr>
          <p:cNvSpPr txBox="1"/>
          <p:nvPr/>
        </p:nvSpPr>
        <p:spPr>
          <a:xfrm>
            <a:off x="2949371" y="1533465"/>
            <a:ext cx="8958264" cy="707886"/>
          </a:xfrm>
          <a:prstGeom prst="rect">
            <a:avLst/>
          </a:prstGeom>
          <a:noFill/>
        </p:spPr>
        <p:txBody>
          <a:bodyPr wrap="square" rtlCol="0">
            <a:spAutoFit/>
          </a:bodyPr>
          <a:lstStyle/>
          <a:p>
            <a:pPr>
              <a:spcBef>
                <a:spcPts val="600"/>
              </a:spcBef>
              <a:defRPr/>
            </a:pPr>
            <a:r>
              <a:rPr lang="pl-PL" sz="2000" b="1" dirty="0">
                <a:solidFill>
                  <a:prstClr val="black"/>
                </a:solidFill>
              </a:rPr>
              <a:t>Ludzie z całkowitą szczerością zobowiązali się do przestrzegania przymierza. Zobowiązanie to było jednak krótkotrwałe (</a:t>
            </a:r>
            <a:r>
              <a:rPr lang="pl-PL" sz="2000" b="1" dirty="0" err="1">
                <a:solidFill>
                  <a:prstClr val="black"/>
                </a:solidFill>
              </a:rPr>
              <a:t>Wj</a:t>
            </a:r>
            <a:r>
              <a:rPr lang="pl-PL" sz="2000" b="1" dirty="0">
                <a:solidFill>
                  <a:prstClr val="black"/>
                </a:solidFill>
              </a:rPr>
              <a:t> </a:t>
            </a:r>
            <a:r>
              <a:rPr lang="pl-PL" sz="2000" b="1" dirty="0" smtClean="0">
                <a:solidFill>
                  <a:prstClr val="black"/>
                </a:solidFill>
              </a:rPr>
              <a:t>32,8</a:t>
            </a:r>
            <a:r>
              <a:rPr lang="pl-PL" sz="2000" b="1" dirty="0">
                <a:solidFill>
                  <a:prstClr val="black"/>
                </a:solidFill>
              </a:rPr>
              <a:t>).</a:t>
            </a:r>
            <a:endParaRPr lang="en" sz="2000" b="1" dirty="0">
              <a:solidFill>
                <a:prstClr val="black"/>
              </a:solidFill>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xmlns="" id="{DE62E0C3-D328-3D2F-F1DF-51390260B70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xmlns="" id="{21DB2B50-E0DF-4C93-7068-4B5541A6B637}"/>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xmlns="" id="{176496CA-B4A7-3CC8-261A-00108A9F5CB4}"/>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111631" y="3704282"/>
            <a:ext cx="3794223" cy="1897112"/>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xmlns=""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a:fillRect/>
          </a:stretch>
        </p:blipFill>
        <p:spPr>
          <a:xfrm>
            <a:off x="10174300" y="3704282"/>
            <a:ext cx="1733334" cy="1875903"/>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xmlns="" id="{94E5A4D2-60EA-B91E-52CA-85BF1AB52B8A}"/>
              </a:ext>
            </a:extLst>
          </p:cNvPr>
          <p:cNvSpPr txBox="1"/>
          <p:nvPr/>
        </p:nvSpPr>
        <p:spPr>
          <a:xfrm>
            <a:off x="2949370" y="3964900"/>
            <a:ext cx="3045029" cy="1631216"/>
          </a:xfrm>
          <a:prstGeom prst="rect">
            <a:avLst/>
          </a:prstGeom>
          <a:noFill/>
        </p:spPr>
        <p:txBody>
          <a:bodyPr wrap="square">
            <a:spAutoFit/>
          </a:bodyPr>
          <a:lstStyle/>
          <a:p>
            <a:pPr>
              <a:spcBef>
                <a:spcPts val="600"/>
              </a:spcBef>
              <a:defRPr/>
            </a:pPr>
            <a:r>
              <a:rPr lang="pl-PL" sz="2000" b="1" dirty="0">
                <a:solidFill>
                  <a:prstClr val="black"/>
                </a:solidFill>
              </a:rPr>
              <a:t>Z natury jesteśmy nieposłuszni  (</a:t>
            </a:r>
            <a:r>
              <a:rPr lang="pl-PL" sz="2000" b="1" dirty="0" err="1">
                <a:solidFill>
                  <a:prstClr val="black"/>
                </a:solidFill>
              </a:rPr>
              <a:t>Rz</a:t>
            </a:r>
            <a:r>
              <a:rPr lang="pl-PL" sz="2000" b="1" dirty="0">
                <a:solidFill>
                  <a:prstClr val="black"/>
                </a:solidFill>
              </a:rPr>
              <a:t> 7,18) </a:t>
            </a:r>
            <a:r>
              <a:rPr lang="pl-PL" sz="2000" b="1" dirty="0" smtClean="0">
                <a:solidFill>
                  <a:prstClr val="black"/>
                </a:solidFill>
              </a:rPr>
              <a:t> i </a:t>
            </a:r>
            <a:r>
              <a:rPr lang="pl-PL" sz="2000" b="1" dirty="0">
                <a:solidFill>
                  <a:prstClr val="black"/>
                </a:solidFill>
              </a:rPr>
              <a:t>nie możemy nic zrobić, aby zmienić tę skłonność (</a:t>
            </a:r>
            <a:r>
              <a:rPr lang="pl-PL" sz="2000" b="1" dirty="0" err="1">
                <a:solidFill>
                  <a:prstClr val="black"/>
                </a:solidFill>
              </a:rPr>
              <a:t>Rz</a:t>
            </a:r>
            <a:r>
              <a:rPr lang="pl-PL" sz="2000" b="1" dirty="0">
                <a:solidFill>
                  <a:prstClr val="black"/>
                </a:solidFill>
              </a:rPr>
              <a:t> 7,24).</a:t>
            </a:r>
            <a:endParaRPr lang="en" sz="2000" b="1" dirty="0">
              <a:solidFill>
                <a:prstClr val="black"/>
              </a:solidFill>
            </a:endParaRPr>
          </a:p>
        </p:txBody>
      </p:sp>
      <p:sp>
        <p:nvSpPr>
          <p:cNvPr id="17" name="CuadroTexto 16">
            <a:extLst>
              <a:ext uri="{FF2B5EF4-FFF2-40B4-BE49-F238E27FC236}">
                <a16:creationId xmlns:a16="http://schemas.microsoft.com/office/drawing/2014/main" xmlns="" id="{7FBC6086-6E2C-B98D-1DCD-8EDFCD46668F}"/>
              </a:ext>
            </a:extLst>
          </p:cNvPr>
          <p:cNvSpPr txBox="1"/>
          <p:nvPr/>
        </p:nvSpPr>
        <p:spPr>
          <a:xfrm>
            <a:off x="2949371" y="5687523"/>
            <a:ext cx="8958264" cy="1015663"/>
          </a:xfrm>
          <a:prstGeom prst="rect">
            <a:avLst/>
          </a:prstGeom>
          <a:noFill/>
        </p:spPr>
        <p:txBody>
          <a:bodyPr wrap="square">
            <a:spAutoFit/>
          </a:bodyPr>
          <a:lstStyle/>
          <a:p>
            <a:pPr>
              <a:spcBef>
                <a:spcPts val="600"/>
              </a:spcBef>
              <a:defRPr/>
            </a:pPr>
            <a:r>
              <a:rPr lang="pl-PL" sz="2000" b="1" dirty="0">
                <a:solidFill>
                  <a:prstClr val="black"/>
                </a:solidFill>
              </a:rPr>
              <a:t>Ale jeśli Mu na to pozwolimy, Bóg może zmienić naszą naturę (</a:t>
            </a:r>
            <a:r>
              <a:rPr lang="pl-PL" sz="2000" b="1" dirty="0" err="1">
                <a:solidFill>
                  <a:prstClr val="black"/>
                </a:solidFill>
              </a:rPr>
              <a:t>Ez</a:t>
            </a:r>
            <a:r>
              <a:rPr lang="pl-PL" sz="2000" b="1" dirty="0">
                <a:solidFill>
                  <a:prstClr val="black"/>
                </a:solidFill>
              </a:rPr>
              <a:t> </a:t>
            </a:r>
            <a:r>
              <a:rPr lang="pl-PL" sz="2000" b="1" dirty="0" smtClean="0">
                <a:solidFill>
                  <a:prstClr val="black"/>
                </a:solidFill>
              </a:rPr>
              <a:t>36,26-27</a:t>
            </a:r>
            <a:r>
              <a:rPr lang="pl-PL" sz="2000" b="1" dirty="0">
                <a:solidFill>
                  <a:prstClr val="black"/>
                </a:solidFill>
              </a:rPr>
              <a:t>). </a:t>
            </a:r>
            <a:r>
              <a:rPr lang="pl-PL" sz="2000" b="1" dirty="0">
                <a:solidFill>
                  <a:prstClr val="black"/>
                </a:solidFill>
              </a:rPr>
              <a:t>On oczyszcza, usuwa, daje i przywraca, abyśmy mogli być Mu posłuszni. </a:t>
            </a:r>
            <a:r>
              <a:rPr lang="pl-PL" sz="2000" b="1" dirty="0">
                <a:solidFill>
                  <a:prstClr val="black"/>
                </a:solidFill>
              </a:rPr>
              <a:t>Tylko On czyni nas silnymi (2 Kor </a:t>
            </a:r>
            <a:r>
              <a:rPr lang="pl-PL" sz="2000" b="1" dirty="0" smtClean="0">
                <a:solidFill>
                  <a:prstClr val="black"/>
                </a:solidFill>
              </a:rPr>
              <a:t>12,10</a:t>
            </a:r>
            <a:r>
              <a:rPr lang="pl-PL" sz="2000" b="1" dirty="0">
                <a:solidFill>
                  <a:prstClr val="black"/>
                </a:solidFill>
              </a:rPr>
              <a:t>).</a:t>
            </a:r>
            <a:endParaRPr lang="en" sz="2000" b="1" dirty="0">
              <a:solidFill>
                <a:prstClr val="black"/>
              </a:solidFill>
            </a:endParaRPr>
          </a:p>
        </p:txBody>
      </p:sp>
      <p:sp>
        <p:nvSpPr>
          <p:cNvPr id="4" name="CuadroTexto 3">
            <a:extLst>
              <a:ext uri="{FF2B5EF4-FFF2-40B4-BE49-F238E27FC236}">
                <a16:creationId xmlns:a16="http://schemas.microsoft.com/office/drawing/2014/main" xmlns="" id="{F3BD188C-1936-473F-A21C-D45A6DD7B3EC}"/>
              </a:ext>
            </a:extLst>
          </p:cNvPr>
          <p:cNvSpPr txBox="1"/>
          <p:nvPr/>
        </p:nvSpPr>
        <p:spPr>
          <a:xfrm>
            <a:off x="2949371" y="3221776"/>
            <a:ext cx="8958264" cy="707886"/>
          </a:xfrm>
          <a:prstGeom prst="rect">
            <a:avLst/>
          </a:prstGeom>
          <a:noFill/>
        </p:spPr>
        <p:txBody>
          <a:bodyPr wrap="square">
            <a:spAutoFit/>
          </a:bodyPr>
          <a:lstStyle/>
          <a:p>
            <a:pPr>
              <a:spcBef>
                <a:spcPts val="600"/>
              </a:spcBef>
              <a:defRPr/>
            </a:pPr>
            <a:r>
              <a:rPr lang="pl-PL" sz="2000" b="1" dirty="0">
                <a:solidFill>
                  <a:prstClr val="black"/>
                </a:solidFill>
              </a:rPr>
              <a:t>Co powstrzymuje nas przed posłuszeństwem Bogu, pomimo naszych dobrych intencji?</a:t>
            </a:r>
            <a:endParaRPr lang="en" sz="2000" b="1" dirty="0">
              <a:solidFill>
                <a:prstClr val="black"/>
              </a:solidFill>
            </a:endParaRPr>
          </a:p>
        </p:txBody>
      </p:sp>
      <p:sp>
        <p:nvSpPr>
          <p:cNvPr id="10" name="CuadroTexto 9">
            <a:extLst>
              <a:ext uri="{FF2B5EF4-FFF2-40B4-BE49-F238E27FC236}">
                <a16:creationId xmlns:a16="http://schemas.microsoft.com/office/drawing/2014/main" xmlns="" id="{D4225183-E718-5AB2-76D9-3A85C50393D8}"/>
              </a:ext>
            </a:extLst>
          </p:cNvPr>
          <p:cNvSpPr txBox="1"/>
          <p:nvPr/>
        </p:nvSpPr>
        <p:spPr>
          <a:xfrm>
            <a:off x="2949371" y="2241351"/>
            <a:ext cx="8958264" cy="1015663"/>
          </a:xfrm>
          <a:prstGeom prst="rect">
            <a:avLst/>
          </a:prstGeom>
          <a:noFill/>
        </p:spPr>
        <p:txBody>
          <a:bodyPr wrap="square">
            <a:spAutoFit/>
          </a:bodyPr>
          <a:lstStyle/>
          <a:p>
            <a:pPr>
              <a:spcBef>
                <a:spcPts val="600"/>
              </a:spcBef>
              <a:defRPr/>
            </a:pPr>
            <a:r>
              <a:rPr lang="pl-PL" sz="2000" b="1" dirty="0">
                <a:solidFill>
                  <a:prstClr val="black"/>
                </a:solidFill>
              </a:rPr>
              <a:t>Następne pokolenie również zobowiązało się do przestrzegania przymierza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24,18b</a:t>
            </a:r>
            <a:r>
              <a:rPr lang="pl-PL" sz="2000" b="1" dirty="0">
                <a:solidFill>
                  <a:prstClr val="black"/>
                </a:solidFill>
              </a:rPr>
              <a:t>). Jednak Jozue wyraźnie ostrzegł ich: „Nie będziecie mogli służyć Panu”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24,19 </a:t>
            </a:r>
            <a:r>
              <a:rPr lang="pl-PL" sz="2000" b="1" dirty="0">
                <a:solidFill>
                  <a:prstClr val="black"/>
                </a:solidFill>
              </a:rPr>
              <a:t>).</a:t>
            </a:r>
            <a:endParaRPr lang="en" sz="2000" b="1" dirty="0">
              <a:solidFill>
                <a:prstClr val="black"/>
              </a:solidFill>
            </a:endParaRPr>
          </a:p>
        </p:txBody>
      </p:sp>
    </p:spTree>
    <p:extLst>
      <p:ext uri="{BB962C8B-B14F-4D97-AF65-F5344CB8AC3E}">
        <p14:creationId xmlns:p14="http://schemas.microsoft.com/office/powerpoint/2010/main" xmlns="" val="2588203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xmlns=""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s-ES">
              <a:solidFill>
                <a:prstClr val="white"/>
              </a:solidFill>
            </a:endParaRPr>
          </a:p>
        </p:txBody>
      </p:sp>
      <p:sp>
        <p:nvSpPr>
          <p:cNvPr id="3" name="CuadroTexto 2">
            <a:extLst>
              <a:ext uri="{FF2B5EF4-FFF2-40B4-BE49-F238E27FC236}">
                <a16:creationId xmlns:a16="http://schemas.microsoft.com/office/drawing/2014/main" xmlns=""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a:pPr>
            <a:r>
              <a:rPr lang="pl-PL" sz="4400" b="1" spc="300" dirty="0">
                <a:ln/>
                <a:solidFill>
                  <a:srgbClr val="00CC00"/>
                </a:solidFill>
                <a:effectLst>
                  <a:outerShdw blurRad="38100" dist="12700" dir="2700000" algn="tl">
                    <a:srgbClr val="000000">
                      <a:alpha val="43137"/>
                    </a:srgbClr>
                  </a:outerShdw>
                </a:effectLst>
              </a:rPr>
              <a:t>POSIŁEK PRZYMIERZA</a:t>
            </a:r>
            <a:endParaRPr lang="en" sz="4400" b="1" spc="300" dirty="0">
              <a:ln/>
              <a:solidFill>
                <a:srgbClr val="00CC00"/>
              </a:solidFill>
              <a:effectLst>
                <a:outerShdw blurRad="38100" dist="12700" dir="2700000" algn="tl">
                  <a:srgbClr val="000000">
                    <a:alpha val="43137"/>
                  </a:srgbClr>
                </a:outerShdw>
              </a:effectLst>
            </a:endParaRPr>
          </a:p>
        </p:txBody>
      </p:sp>
      <p:sp>
        <p:nvSpPr>
          <p:cNvPr id="5" name="CuadroTexto 4">
            <a:extLst>
              <a:ext uri="{FF2B5EF4-FFF2-40B4-BE49-F238E27FC236}">
                <a16:creationId xmlns:a16="http://schemas.microsoft.com/office/drawing/2014/main" xmlns="" id="{F6E4E75D-F7E9-5B5A-05B9-197550B1AD3D}"/>
              </a:ext>
            </a:extLst>
          </p:cNvPr>
          <p:cNvSpPr txBox="1"/>
          <p:nvPr/>
        </p:nvSpPr>
        <p:spPr>
          <a:xfrm>
            <a:off x="0" y="629168"/>
            <a:ext cx="9315937" cy="646331"/>
          </a:xfrm>
          <a:prstGeom prst="rect">
            <a:avLst/>
          </a:prstGeom>
          <a:noFill/>
        </p:spPr>
        <p:txBody>
          <a:bodyPr wrap="square">
            <a:spAutoFit/>
            <a:scene3d>
              <a:camera prst="orthographicFront"/>
              <a:lightRig rig="threePt" dir="t"/>
            </a:scene3d>
            <a:sp3d extrusionH="57150">
              <a:bevelT w="38100" h="38100"/>
            </a:sp3d>
          </a:bodyPr>
          <a:lstStyle/>
          <a:p>
            <a:pPr algn="ctr">
              <a:defRPr/>
            </a:pPr>
            <a:r>
              <a:rPr lang="pl-PL" b="1" dirty="0" smtClean="0">
                <a:solidFill>
                  <a:srgbClr val="FF9900">
                    <a:lumMod val="50000"/>
                  </a:srgbClr>
                </a:solidFill>
                <a:latin typeface="Comic Sans MS" panose="030F0702030302020204" pitchFamily="66" charset="0"/>
              </a:rPr>
              <a:t>„I </a:t>
            </a:r>
            <a:r>
              <a:rPr lang="pl-PL" b="1" dirty="0">
                <a:solidFill>
                  <a:srgbClr val="FF9900">
                    <a:lumMod val="50000"/>
                  </a:srgbClr>
                </a:solidFill>
                <a:latin typeface="Comic Sans MS" panose="030F0702030302020204" pitchFamily="66" charset="0"/>
              </a:rPr>
              <a:t>wstąpił Mojżesz i Aaron, </a:t>
            </a:r>
            <a:r>
              <a:rPr lang="pl-PL" b="1" dirty="0" err="1">
                <a:solidFill>
                  <a:srgbClr val="FF9900">
                    <a:lumMod val="50000"/>
                  </a:srgbClr>
                </a:solidFill>
                <a:latin typeface="Comic Sans MS" panose="030F0702030302020204" pitchFamily="66" charset="0"/>
              </a:rPr>
              <a:t>Nadab</a:t>
            </a:r>
            <a:r>
              <a:rPr lang="pl-PL" b="1" dirty="0">
                <a:solidFill>
                  <a:srgbClr val="FF9900">
                    <a:lumMod val="50000"/>
                  </a:srgbClr>
                </a:solidFill>
                <a:latin typeface="Comic Sans MS" panose="030F0702030302020204" pitchFamily="66" charset="0"/>
              </a:rPr>
              <a:t> i </a:t>
            </a:r>
            <a:r>
              <a:rPr lang="pl-PL" b="1" dirty="0" err="1">
                <a:solidFill>
                  <a:srgbClr val="FF9900">
                    <a:lumMod val="50000"/>
                  </a:srgbClr>
                </a:solidFill>
                <a:latin typeface="Comic Sans MS" panose="030F0702030302020204" pitchFamily="66" charset="0"/>
              </a:rPr>
              <a:t>Abihu</a:t>
            </a:r>
            <a:r>
              <a:rPr lang="pl-PL" b="1" dirty="0">
                <a:solidFill>
                  <a:srgbClr val="FF9900">
                    <a:lumMod val="50000"/>
                  </a:srgbClr>
                </a:solidFill>
                <a:latin typeface="Comic Sans MS" panose="030F0702030302020204" pitchFamily="66" charset="0"/>
              </a:rPr>
              <a:t> oraz siedemdziesięciu ze starszych Izraela na górę</a:t>
            </a:r>
            <a:r>
              <a:rPr lang="en" b="1" dirty="0">
                <a:solidFill>
                  <a:srgbClr val="FF9900">
                    <a:lumMod val="50000"/>
                  </a:srgbClr>
                </a:solidFill>
                <a:latin typeface="Comic Sans MS" panose="030F0702030302020204" pitchFamily="66" charset="0"/>
              </a:rPr>
              <a:t>; […] </a:t>
            </a:r>
            <a:r>
              <a:rPr lang="pl-PL" b="1" dirty="0">
                <a:solidFill>
                  <a:srgbClr val="FF9900">
                    <a:lumMod val="50000"/>
                  </a:srgbClr>
                </a:solidFill>
                <a:latin typeface="Comic Sans MS" panose="030F0702030302020204" pitchFamily="66" charset="0"/>
              </a:rPr>
              <a:t>mogli więc oglądać Boga, a potem jedli i </a:t>
            </a:r>
            <a:r>
              <a:rPr lang="pl-PL" b="1" dirty="0" smtClean="0">
                <a:solidFill>
                  <a:srgbClr val="FF9900">
                    <a:lumMod val="50000"/>
                  </a:srgbClr>
                </a:solidFill>
                <a:latin typeface="Comic Sans MS" panose="030F0702030302020204" pitchFamily="66" charset="0"/>
              </a:rPr>
              <a:t>pili</a:t>
            </a:r>
            <a:r>
              <a:rPr lang="en" b="1" dirty="0" smtClean="0">
                <a:solidFill>
                  <a:srgbClr val="FF9900">
                    <a:lumMod val="50000"/>
                  </a:srgbClr>
                </a:solidFill>
                <a:latin typeface="Comic Sans MS" panose="030F0702030302020204" pitchFamily="66" charset="0"/>
              </a:rPr>
              <a:t>” </a:t>
            </a:r>
            <a:r>
              <a:rPr lang="en" sz="1400" b="1" dirty="0">
                <a:solidFill>
                  <a:srgbClr val="FF9900">
                    <a:lumMod val="50000"/>
                  </a:srgbClr>
                </a:solidFill>
                <a:latin typeface="Comic Sans MS" panose="030F0702030302020204" pitchFamily="66" charset="0"/>
              </a:rPr>
              <a:t>(Wyj</a:t>
            </a:r>
            <a:r>
              <a:rPr lang="pl-PL" sz="1400" b="1" dirty="0">
                <a:solidFill>
                  <a:srgbClr val="FF9900">
                    <a:lumMod val="50000"/>
                  </a:srgbClr>
                </a:solidFill>
                <a:latin typeface="Comic Sans MS" panose="030F0702030302020204" pitchFamily="66" charset="0"/>
              </a:rPr>
              <a:t>ś</a:t>
            </a:r>
            <a:r>
              <a:rPr lang="en" sz="1400" b="1" dirty="0">
                <a:solidFill>
                  <a:srgbClr val="FF9900">
                    <a:lumMod val="50000"/>
                  </a:srgbClr>
                </a:solidFill>
                <a:latin typeface="Comic Sans MS" panose="030F0702030302020204" pitchFamily="66" charset="0"/>
              </a:rPr>
              <a:t>cia </a:t>
            </a:r>
            <a:r>
              <a:rPr lang="en" sz="1400" b="1" dirty="0" smtClean="0">
                <a:solidFill>
                  <a:srgbClr val="FF9900">
                    <a:lumMod val="50000"/>
                  </a:srgbClr>
                </a:solidFill>
                <a:latin typeface="Comic Sans MS" panose="030F0702030302020204" pitchFamily="66" charset="0"/>
              </a:rPr>
              <a:t>24</a:t>
            </a:r>
            <a:r>
              <a:rPr lang="pl-PL" sz="1400" b="1" dirty="0" smtClean="0">
                <a:solidFill>
                  <a:srgbClr val="FF9900">
                    <a:lumMod val="50000"/>
                  </a:srgbClr>
                </a:solidFill>
                <a:latin typeface="Comic Sans MS" panose="030F0702030302020204" pitchFamily="66" charset="0"/>
              </a:rPr>
              <a:t>,</a:t>
            </a:r>
            <a:r>
              <a:rPr lang="en" sz="1400" b="1" dirty="0" smtClean="0">
                <a:solidFill>
                  <a:srgbClr val="FF9900">
                    <a:lumMod val="50000"/>
                  </a:srgbClr>
                </a:solidFill>
                <a:latin typeface="Comic Sans MS" panose="030F0702030302020204" pitchFamily="66" charset="0"/>
              </a:rPr>
              <a:t>9</a:t>
            </a:r>
            <a:r>
              <a:rPr lang="pl-PL" sz="1400" b="1" dirty="0" smtClean="0">
                <a:solidFill>
                  <a:srgbClr val="FF9900">
                    <a:lumMod val="50000"/>
                  </a:srgbClr>
                </a:solidFill>
                <a:latin typeface="Comic Sans MS" panose="030F0702030302020204" pitchFamily="66" charset="0"/>
              </a:rPr>
              <a:t>.</a:t>
            </a:r>
            <a:r>
              <a:rPr lang="en" sz="1400" b="1" dirty="0" smtClean="0">
                <a:solidFill>
                  <a:srgbClr val="FF9900">
                    <a:lumMod val="50000"/>
                  </a:srgbClr>
                </a:solidFill>
                <a:latin typeface="Comic Sans MS" panose="030F0702030302020204" pitchFamily="66" charset="0"/>
              </a:rPr>
              <a:t>11b</a:t>
            </a:r>
            <a:r>
              <a:rPr lang="en" sz="1400" b="1" dirty="0">
                <a:solidFill>
                  <a:srgbClr val="FF9900">
                    <a:lumMod val="50000"/>
                  </a:srgbClr>
                </a:solidFill>
                <a:latin typeface="Comic Sans MS" panose="030F0702030302020204" pitchFamily="66" charset="0"/>
              </a:rPr>
              <a:t>)</a:t>
            </a:r>
            <a:endParaRPr lang="es-ES" b="1" dirty="0">
              <a:solidFill>
                <a:srgbClr val="FF9900">
                  <a:lumMod val="50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4B518814-BECB-E545-3F7C-C14B8ECEC5CC}"/>
              </a:ext>
            </a:extLst>
          </p:cNvPr>
          <p:cNvSpPr txBox="1"/>
          <p:nvPr/>
        </p:nvSpPr>
        <p:spPr>
          <a:xfrm>
            <a:off x="12884" y="1367432"/>
            <a:ext cx="9482807" cy="707886"/>
          </a:xfrm>
          <a:prstGeom prst="rect">
            <a:avLst/>
          </a:prstGeom>
          <a:noFill/>
        </p:spPr>
        <p:txBody>
          <a:bodyPr wrap="square" rtlCol="0">
            <a:spAutoFit/>
          </a:bodyPr>
          <a:lstStyle/>
          <a:p>
            <a:pPr>
              <a:spcBef>
                <a:spcPts val="600"/>
              </a:spcBef>
              <a:defRPr/>
            </a:pPr>
            <a:r>
              <a:rPr lang="pl-PL" sz="2000" b="1" dirty="0">
                <a:solidFill>
                  <a:prstClr val="black"/>
                </a:solidFill>
              </a:rPr>
              <a:t>Jak widzimy na przykładzie Jakuba i </a:t>
            </a:r>
            <a:r>
              <a:rPr lang="pl-PL" sz="2000" b="1" dirty="0" err="1">
                <a:solidFill>
                  <a:prstClr val="black"/>
                </a:solidFill>
              </a:rPr>
              <a:t>Labana</a:t>
            </a:r>
            <a:r>
              <a:rPr lang="pl-PL" sz="2000" b="1" dirty="0">
                <a:solidFill>
                  <a:prstClr val="black"/>
                </a:solidFill>
              </a:rPr>
              <a:t>, w starożytnym Wschodzie ratyfikacja przymierza obejmowała wspólny posiłek obu stron (Rdz </a:t>
            </a:r>
            <a:r>
              <a:rPr lang="pl-PL" sz="2000" b="1" dirty="0" smtClean="0">
                <a:solidFill>
                  <a:prstClr val="black"/>
                </a:solidFill>
              </a:rPr>
              <a:t>31,44-54</a:t>
            </a:r>
            <a:r>
              <a:rPr lang="pl-PL" sz="2000" b="1" dirty="0">
                <a:solidFill>
                  <a:prstClr val="black"/>
                </a:solidFill>
              </a:rPr>
              <a:t>).</a:t>
            </a:r>
            <a:endParaRPr lang="en" sz="2000" b="1" dirty="0">
              <a:solidFill>
                <a:prstClr val="black"/>
              </a:solidFill>
            </a:endParaRPr>
          </a:p>
        </p:txBody>
      </p:sp>
      <p:pic>
        <p:nvPicPr>
          <p:cNvPr id="4" name="Imagen 3" descr="Dibujo de una persona&#10;&#10;El contenido generado por IA puede ser incorrecto.">
            <a:extLst>
              <a:ext uri="{FF2B5EF4-FFF2-40B4-BE49-F238E27FC236}">
                <a16:creationId xmlns:a16="http://schemas.microsoft.com/office/drawing/2014/main" xmlns="" id="{23399E4F-93D2-203D-4822-63F4BC7CAC1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5084" y="2343487"/>
            <a:ext cx="4462082" cy="3338298"/>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xmlns="" id="{3E37A7CE-F8F1-B7DD-BA88-ED8449BCEFE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489773" y="108883"/>
            <a:ext cx="2649622" cy="1938748"/>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xmlns="" id="{13D4220B-476E-D72A-8D91-9A5A2A802BCB}"/>
              </a:ext>
            </a:extLst>
          </p:cNvPr>
          <p:cNvPicPr>
            <a:picLocks noChangeAspect="1"/>
          </p:cNvPicPr>
          <p:nvPr/>
        </p:nvPicPr>
        <p:blipFill>
          <a:blip r:embed="rId5" cstate="email">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8830472" y="4216121"/>
            <a:ext cx="3259140" cy="2520741"/>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xmlns="" id="{B71E6420-964D-C88B-0B1C-A234591C2808}"/>
              </a:ext>
            </a:extLst>
          </p:cNvPr>
          <p:cNvSpPr txBox="1"/>
          <p:nvPr/>
        </p:nvSpPr>
        <p:spPr>
          <a:xfrm>
            <a:off x="4611077" y="2981627"/>
            <a:ext cx="7490041" cy="1015663"/>
          </a:xfrm>
          <a:prstGeom prst="rect">
            <a:avLst/>
          </a:prstGeom>
          <a:noFill/>
        </p:spPr>
        <p:txBody>
          <a:bodyPr wrap="square">
            <a:spAutoFit/>
          </a:bodyPr>
          <a:lstStyle/>
          <a:p>
            <a:pPr>
              <a:spcBef>
                <a:spcPts val="600"/>
              </a:spcBef>
              <a:defRPr/>
            </a:pPr>
            <a:r>
              <a:rPr lang="pl-PL" sz="2000" b="1" dirty="0">
                <a:solidFill>
                  <a:prstClr val="black"/>
                </a:solidFill>
              </a:rPr>
              <a:t>Kiedy Jezus ustanowił nowe przymierze, uczynił to również poprzez wspólny posiłek z dwunastoma apostołami (</a:t>
            </a:r>
            <a:r>
              <a:rPr lang="pl-PL" sz="2000" b="1" dirty="0" err="1">
                <a:solidFill>
                  <a:prstClr val="black"/>
                </a:solidFill>
              </a:rPr>
              <a:t>Mt</a:t>
            </a:r>
            <a:r>
              <a:rPr lang="pl-PL" sz="2000" b="1" dirty="0">
                <a:solidFill>
                  <a:prstClr val="black"/>
                </a:solidFill>
              </a:rPr>
              <a:t> </a:t>
            </a:r>
            <a:r>
              <a:rPr lang="pl-PL" sz="2000" b="1" dirty="0" smtClean="0">
                <a:solidFill>
                  <a:prstClr val="black"/>
                </a:solidFill>
              </a:rPr>
              <a:t>26,26-28</a:t>
            </a:r>
            <a:r>
              <a:rPr lang="pl-PL" sz="2000" b="1" dirty="0">
                <a:solidFill>
                  <a:prstClr val="black"/>
                </a:solidFill>
              </a:rPr>
              <a:t>).</a:t>
            </a:r>
            <a:endParaRPr lang="en" sz="2000" b="1" dirty="0">
              <a:solidFill>
                <a:prstClr val="black"/>
              </a:solidFill>
            </a:endParaRPr>
          </a:p>
        </p:txBody>
      </p:sp>
      <p:sp>
        <p:nvSpPr>
          <p:cNvPr id="14" name="CuadroTexto 13">
            <a:extLst>
              <a:ext uri="{FF2B5EF4-FFF2-40B4-BE49-F238E27FC236}">
                <a16:creationId xmlns:a16="http://schemas.microsoft.com/office/drawing/2014/main" xmlns="" id="{ABC4F9C4-1A21-1ADC-349A-D3FE217A5060}"/>
              </a:ext>
            </a:extLst>
          </p:cNvPr>
          <p:cNvSpPr txBox="1"/>
          <p:nvPr/>
        </p:nvSpPr>
        <p:spPr>
          <a:xfrm>
            <a:off x="4618892" y="3991652"/>
            <a:ext cx="4392246" cy="1754326"/>
          </a:xfrm>
          <a:prstGeom prst="rect">
            <a:avLst/>
          </a:prstGeom>
          <a:noFill/>
        </p:spPr>
        <p:txBody>
          <a:bodyPr wrap="square">
            <a:spAutoFit/>
          </a:bodyPr>
          <a:lstStyle/>
          <a:p>
            <a:pPr>
              <a:spcBef>
                <a:spcPts val="600"/>
              </a:spcBef>
              <a:defRPr/>
            </a:pPr>
            <a:r>
              <a:rPr lang="pl-PL" b="1" dirty="0">
                <a:solidFill>
                  <a:prstClr val="black"/>
                </a:solidFill>
              </a:rPr>
              <a:t>Za każdym razem, gdy uczestniczymy w Wieczerzy Pańskiej, odnawiamy nasze przymierze z Bogiem.                             </a:t>
            </a:r>
            <a:r>
              <a:rPr lang="pl-PL" b="1" dirty="0">
                <a:solidFill>
                  <a:prstClr val="black"/>
                </a:solidFill>
              </a:rPr>
              <a:t>Przez spożywanie chleba i wina świętujemy przebaczenie i zbawienie, które mamy w Jezusie (1 </a:t>
            </a:r>
            <a:r>
              <a:rPr lang="pl-PL" b="1" dirty="0" smtClean="0">
                <a:solidFill>
                  <a:prstClr val="black"/>
                </a:solidFill>
              </a:rPr>
              <a:t>Kor 11,26</a:t>
            </a:r>
            <a:r>
              <a:rPr lang="pl-PL" b="1" dirty="0">
                <a:solidFill>
                  <a:prstClr val="black"/>
                </a:solidFill>
              </a:rPr>
              <a:t>).</a:t>
            </a:r>
            <a:endParaRPr lang="en" b="1" dirty="0">
              <a:solidFill>
                <a:prstClr val="black"/>
              </a:solidFill>
            </a:endParaRPr>
          </a:p>
        </p:txBody>
      </p:sp>
      <p:sp>
        <p:nvSpPr>
          <p:cNvPr id="16" name="CuadroTexto 15">
            <a:extLst>
              <a:ext uri="{FF2B5EF4-FFF2-40B4-BE49-F238E27FC236}">
                <a16:creationId xmlns:a16="http://schemas.microsoft.com/office/drawing/2014/main" xmlns="" id="{502132F6-983E-D7DC-1ED6-7A51CEF05579}"/>
              </a:ext>
            </a:extLst>
          </p:cNvPr>
          <p:cNvSpPr txBox="1"/>
          <p:nvPr/>
        </p:nvSpPr>
        <p:spPr>
          <a:xfrm>
            <a:off x="4650154" y="2087477"/>
            <a:ext cx="7541846" cy="1015663"/>
          </a:xfrm>
          <a:prstGeom prst="rect">
            <a:avLst/>
          </a:prstGeom>
          <a:noFill/>
        </p:spPr>
        <p:txBody>
          <a:bodyPr wrap="square">
            <a:spAutoFit/>
          </a:bodyPr>
          <a:lstStyle/>
          <a:p>
            <a:pPr>
              <a:spcBef>
                <a:spcPts val="600"/>
              </a:spcBef>
              <a:defRPr/>
            </a:pPr>
            <a:r>
              <a:rPr lang="pl-PL" sz="2000" b="1" dirty="0">
                <a:solidFill>
                  <a:prstClr val="black"/>
                </a:solidFill>
              </a:rPr>
              <a:t>Na Synaju Bóg zaproponował „posiłek przymierza” 74 osobom: Mojżeszowi, Aaronowi, </a:t>
            </a:r>
            <a:r>
              <a:rPr lang="pl-PL" sz="2000" b="1" dirty="0" err="1">
                <a:solidFill>
                  <a:prstClr val="black"/>
                </a:solidFill>
              </a:rPr>
              <a:t>Nadabowi</a:t>
            </a:r>
            <a:r>
              <a:rPr lang="pl-PL" sz="2000" b="1" dirty="0">
                <a:solidFill>
                  <a:prstClr val="black"/>
                </a:solidFill>
              </a:rPr>
              <a:t>, </a:t>
            </a:r>
            <a:r>
              <a:rPr lang="pl-PL" sz="2000" b="1" dirty="0" err="1">
                <a:solidFill>
                  <a:prstClr val="black"/>
                </a:solidFill>
              </a:rPr>
              <a:t>Abihu</a:t>
            </a:r>
            <a:r>
              <a:rPr lang="pl-PL" sz="2000" b="1" dirty="0">
                <a:solidFill>
                  <a:prstClr val="black"/>
                </a:solidFill>
              </a:rPr>
              <a:t> i 70 starszym, reprezentującym cały lud (</a:t>
            </a:r>
            <a:r>
              <a:rPr lang="pl-PL" sz="2000" b="1" dirty="0" err="1">
                <a:solidFill>
                  <a:prstClr val="black"/>
                </a:solidFill>
              </a:rPr>
              <a:t>Wj</a:t>
            </a:r>
            <a:r>
              <a:rPr lang="pl-PL" sz="2000" b="1" dirty="0">
                <a:solidFill>
                  <a:prstClr val="black"/>
                </a:solidFill>
              </a:rPr>
              <a:t> 24, 9-11).</a:t>
            </a:r>
            <a:endParaRPr lang="en" sz="2000" b="1" dirty="0">
              <a:solidFill>
                <a:prstClr val="black"/>
              </a:solidFill>
            </a:endParaRPr>
          </a:p>
        </p:txBody>
      </p:sp>
      <p:sp>
        <p:nvSpPr>
          <p:cNvPr id="18" name="CuadroTexto 17">
            <a:extLst>
              <a:ext uri="{FF2B5EF4-FFF2-40B4-BE49-F238E27FC236}">
                <a16:creationId xmlns:a16="http://schemas.microsoft.com/office/drawing/2014/main" xmlns="" id="{1BE48802-1DDF-0A73-CECA-5006732F9E68}"/>
              </a:ext>
            </a:extLst>
          </p:cNvPr>
          <p:cNvSpPr txBox="1"/>
          <p:nvPr/>
        </p:nvSpPr>
        <p:spPr>
          <a:xfrm>
            <a:off x="289169" y="5836365"/>
            <a:ext cx="8162925" cy="707886"/>
          </a:xfrm>
          <a:prstGeom prst="rect">
            <a:avLst/>
          </a:prstGeom>
          <a:noFill/>
        </p:spPr>
        <p:txBody>
          <a:bodyPr wrap="square">
            <a:spAutoFit/>
          </a:bodyPr>
          <a:lstStyle/>
          <a:p>
            <a:pPr>
              <a:spcBef>
                <a:spcPts val="600"/>
              </a:spcBef>
              <a:defRPr/>
            </a:pPr>
            <a:r>
              <a:rPr lang="pl-PL" sz="2000" b="1" dirty="0">
                <a:solidFill>
                  <a:prstClr val="black"/>
                </a:solidFill>
              </a:rPr>
              <a:t>Pomimo ostatecznego odrzucenia zbawienia, ani </a:t>
            </a:r>
            <a:r>
              <a:rPr lang="pl-PL" sz="2000" b="1" dirty="0" err="1">
                <a:solidFill>
                  <a:prstClr val="black"/>
                </a:solidFill>
              </a:rPr>
              <a:t>Nadab</a:t>
            </a:r>
            <a:r>
              <a:rPr lang="pl-PL" sz="2000" b="1" dirty="0">
                <a:solidFill>
                  <a:prstClr val="black"/>
                </a:solidFill>
              </a:rPr>
              <a:t>, ani </a:t>
            </a:r>
            <a:r>
              <a:rPr lang="pl-PL" sz="2000" b="1" dirty="0" err="1">
                <a:solidFill>
                  <a:prstClr val="black"/>
                </a:solidFill>
              </a:rPr>
              <a:t>Abihu</a:t>
            </a:r>
            <a:r>
              <a:rPr lang="pl-PL" sz="2000" b="1" dirty="0">
                <a:solidFill>
                  <a:prstClr val="black"/>
                </a:solidFill>
              </a:rPr>
              <a:t>, ani Judasz nie zostali wykluczeni z tej „uczty przymierza”.</a:t>
            </a:r>
            <a:endParaRPr lang="en" sz="2000" b="1" dirty="0">
              <a:solidFill>
                <a:prstClr val="black"/>
              </a:solidFill>
            </a:endParaRPr>
          </a:p>
        </p:txBody>
      </p:sp>
    </p:spTree>
    <p:extLst>
      <p:ext uri="{BB962C8B-B14F-4D97-AF65-F5344CB8AC3E}">
        <p14:creationId xmlns:p14="http://schemas.microsoft.com/office/powerpoint/2010/main" xmlns="" val="3246634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xmlns=""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xmlns=""/>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ABF8372F-16D8-3961-C0AE-FEE6FAA7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cxnSp>
        <p:nvCxnSpPr>
          <p:cNvPr id="11" name="Straight Connector 10">
            <a:extLst>
              <a:ext uri="{FF2B5EF4-FFF2-40B4-BE49-F238E27FC236}">
                <a16:creationId xmlns:a16="http://schemas.microsoft.com/office/drawing/2014/main" xmlns="" id="{E70333EE-86A6-B438-8CE5-A325A334304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488C089-E772-BADD-F908-B5E17B6B35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rPr>
              <a:t>MODEL</a:t>
            </a:r>
            <a:r>
              <a:rPr lang="pl-PL"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rPr>
              <a:t> PRZYBYTKU</a:t>
            </a:r>
            <a:endParaRPr lang="e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27371046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algn="ctr">
              <a:defRPr/>
            </a:pPr>
            <a:r>
              <a:rPr lang="pl-PL"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CEL MODELU PRZYBYTKU</a:t>
            </a:r>
            <a:endParaRPr lang="en"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endParaRPr>
          </a:p>
        </p:txBody>
      </p:sp>
      <p:sp>
        <p:nvSpPr>
          <p:cNvPr id="5" name="CuadroTexto 4">
            <a:extLst>
              <a:ext uri="{FF2B5EF4-FFF2-40B4-BE49-F238E27FC236}">
                <a16:creationId xmlns:a16="http://schemas.microsoft.com/office/drawing/2014/main" xmlns="" id="{7C0683C8-DE8A-73CD-7B35-47509A5644C3}"/>
              </a:ext>
            </a:extLst>
          </p:cNvPr>
          <p:cNvSpPr txBox="1"/>
          <p:nvPr/>
        </p:nvSpPr>
        <p:spPr>
          <a:xfrm>
            <a:off x="2176008" y="553823"/>
            <a:ext cx="10015992" cy="369332"/>
          </a:xfrm>
          <a:prstGeom prst="rect">
            <a:avLst/>
          </a:prstGeom>
          <a:noFill/>
        </p:spPr>
        <p:txBody>
          <a:bodyPr wrap="square">
            <a:spAutoFit/>
          </a:bodyPr>
          <a:lstStyle/>
          <a:p>
            <a:pPr algn="ctr">
              <a:defRPr/>
            </a:pPr>
            <a:r>
              <a:rPr lang="pl-PL"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 </a:t>
            </a:r>
            <a:r>
              <a:rPr lang="pl-PL"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wystawią mi świątynię, abym zamieszkał pośród </a:t>
            </a:r>
            <a:r>
              <a:rPr lang="pl-PL"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nich</a:t>
            </a:r>
            <a:r>
              <a:rPr lang="en"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(Wyj</a:t>
            </a:r>
            <a:r>
              <a:rPr lang="pl-PL"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ś</a:t>
            </a:r>
            <a:r>
              <a:rPr lang="en"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cia </a:t>
            </a:r>
            <a:r>
              <a:rPr lang="en" sz="1400"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25</a:t>
            </a:r>
            <a:r>
              <a:rPr lang="pl-PL" sz="1400"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8</a:t>
            </a:r>
            <a:r>
              <a:rPr lang="en"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08A163E7-543E-BB95-6508-747F88C91CD8}"/>
              </a:ext>
            </a:extLst>
          </p:cNvPr>
          <p:cNvSpPr txBox="1"/>
          <p:nvPr/>
        </p:nvSpPr>
        <p:spPr>
          <a:xfrm>
            <a:off x="2375876" y="1088256"/>
            <a:ext cx="7269441" cy="707886"/>
          </a:xfrm>
          <a:prstGeom prst="rect">
            <a:avLst/>
          </a:prstGeom>
          <a:noFill/>
        </p:spPr>
        <p:txBody>
          <a:bodyPr wrap="square" rtlCol="0">
            <a:spAutoFit/>
          </a:bodyPr>
          <a:lstStyle/>
          <a:p>
            <a:pPr>
              <a:spcBef>
                <a:spcPts val="600"/>
              </a:spcBef>
              <a:defRPr/>
            </a:pPr>
            <a:r>
              <a:rPr lang="pl-PL" sz="2000" b="1" dirty="0">
                <a:solidFill>
                  <a:prstClr val="white"/>
                </a:solidFill>
                <a:effectLst>
                  <a:glow rad="88900">
                    <a:srgbClr val="041D57"/>
                  </a:glow>
                  <a:outerShdw blurRad="38100" dist="38100" dir="2700000" algn="tl">
                    <a:srgbClr val="000000">
                      <a:alpha val="43137"/>
                    </a:srgbClr>
                  </a:outerShdw>
                </a:effectLst>
              </a:rPr>
              <a:t>Aby zagwarantować, że wypełni swoją część przymierza, Bóg postanowił zamieszkać wśród ludzi.</a:t>
            </a:r>
            <a:endParaRPr lang="en" sz="2000" b="1" dirty="0">
              <a:solidFill>
                <a:prstClr val="white"/>
              </a:solidFill>
              <a:effectLst>
                <a:glow rad="88900">
                  <a:srgbClr val="041D57"/>
                </a:glow>
                <a:outerShdw blurRad="38100" dist="38100" dir="2700000" algn="tl">
                  <a:srgbClr val="000000">
                    <a:alpha val="43137"/>
                  </a:srgbClr>
                </a:outerShdw>
              </a:effectLst>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xmlns="" id="{9DBBEF7B-2DB9-E9CE-AF65-F2BB5CF868D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xmlns="" id="{93E83C5B-7312-45B5-DB03-A982DC60CDB4}"/>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xmlns="" id="{942EC694-58AE-B3A1-AF7F-7608EF44E6A9}"/>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xmlns="" id="{1FBD0930-C714-3019-6130-73D67C0E879D}"/>
              </a:ext>
            </a:extLst>
          </p:cNvPr>
          <p:cNvSpPr txBox="1"/>
          <p:nvPr/>
        </p:nvSpPr>
        <p:spPr>
          <a:xfrm>
            <a:off x="3274646" y="3536725"/>
            <a:ext cx="6336600" cy="1323439"/>
          </a:xfrm>
          <a:prstGeom prst="rect">
            <a:avLst/>
          </a:prstGeom>
          <a:noFill/>
        </p:spPr>
        <p:txBody>
          <a:bodyPr wrap="square">
            <a:spAutoFit/>
          </a:bodyPr>
          <a:lstStyle/>
          <a:p>
            <a:pPr>
              <a:spcBef>
                <a:spcPts val="600"/>
              </a:spcBef>
              <a:defRPr/>
            </a:pPr>
            <a:r>
              <a:rPr lang="pl-PL" sz="2000" b="1" dirty="0">
                <a:solidFill>
                  <a:prstClr val="white"/>
                </a:solidFill>
                <a:effectLst>
                  <a:glow rad="88900">
                    <a:srgbClr val="041D57"/>
                  </a:glow>
                  <a:outerShdw blurRad="38100" dist="38100" dir="2700000" algn="tl">
                    <a:srgbClr val="000000">
                      <a:alpha val="43137"/>
                    </a:srgbClr>
                  </a:outerShdw>
                </a:effectLst>
              </a:rPr>
              <a:t>Mojżeszowi pokazano model i przekazano szczegółowe instrukcje dotyczące jego budowy. Ludzie zostali poproszeni o dostarczenie niezbędnych materiałów.</a:t>
            </a:r>
            <a:endParaRPr lang="en" sz="2000" b="1" dirty="0">
              <a:solidFill>
                <a:prstClr val="white"/>
              </a:solidFill>
              <a:effectLst>
                <a:glow rad="88900">
                  <a:srgbClr val="041D57"/>
                </a:glow>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xmlns="" id="{FA1D93B2-3082-3F8C-5666-01771DE850CB}"/>
              </a:ext>
            </a:extLst>
          </p:cNvPr>
          <p:cNvSpPr txBox="1"/>
          <p:nvPr/>
        </p:nvSpPr>
        <p:spPr>
          <a:xfrm>
            <a:off x="3266832" y="5440776"/>
            <a:ext cx="5901766" cy="1323439"/>
          </a:xfrm>
          <a:prstGeom prst="rect">
            <a:avLst/>
          </a:prstGeom>
          <a:noFill/>
        </p:spPr>
        <p:txBody>
          <a:bodyPr wrap="square">
            <a:spAutoFit/>
          </a:bodyPr>
          <a:lstStyle/>
          <a:p>
            <a:pPr>
              <a:spcBef>
                <a:spcPts val="600"/>
              </a:spcBef>
              <a:defRPr/>
            </a:pPr>
            <a:r>
              <a:rPr lang="pl-PL" sz="2000" b="1" dirty="0">
                <a:solidFill>
                  <a:prstClr val="white"/>
                </a:solidFill>
                <a:effectLst>
                  <a:glow rad="88900">
                    <a:srgbClr val="041D57"/>
                  </a:glow>
                  <a:outerShdw blurRad="38100" dist="38100" dir="2700000" algn="tl">
                    <a:srgbClr val="000000">
                      <a:alpha val="43137"/>
                    </a:srgbClr>
                  </a:outerShdw>
                </a:effectLst>
              </a:rPr>
              <a:t>Kiedy Izraelita wchodził do świątyni, symbolicznie wkraczał w samą obecność Boga... aż do momentu, gdy zasłona została rozdarta wraz ze śmiercią Jezusa.</a:t>
            </a:r>
            <a:endParaRPr lang="en" sz="2000" b="1" dirty="0">
              <a:solidFill>
                <a:prstClr val="white"/>
              </a:solidFill>
              <a:effectLst>
                <a:glow rad="88900">
                  <a:srgbClr val="041D57"/>
                </a:glow>
                <a:outerShdw blurRad="38100" dist="38100" dir="2700000" algn="tl">
                  <a:srgbClr val="000000">
                    <a:alpha val="43137"/>
                  </a:srgbClr>
                </a:outerShdw>
              </a:effectLst>
            </a:endParaRPr>
          </a:p>
        </p:txBody>
      </p:sp>
      <p:sp>
        <p:nvSpPr>
          <p:cNvPr id="21" name="CuadroTexto 20">
            <a:extLst>
              <a:ext uri="{FF2B5EF4-FFF2-40B4-BE49-F238E27FC236}">
                <a16:creationId xmlns:a16="http://schemas.microsoft.com/office/drawing/2014/main" xmlns="" id="{9756CF5A-BDB9-6E7E-FC01-73B1C75FA00D}"/>
              </a:ext>
            </a:extLst>
          </p:cNvPr>
          <p:cNvSpPr txBox="1"/>
          <p:nvPr/>
        </p:nvSpPr>
        <p:spPr>
          <a:xfrm>
            <a:off x="3282462" y="4745876"/>
            <a:ext cx="8909540" cy="707886"/>
          </a:xfrm>
          <a:prstGeom prst="rect">
            <a:avLst/>
          </a:prstGeom>
          <a:noFill/>
        </p:spPr>
        <p:txBody>
          <a:bodyPr wrap="square">
            <a:spAutoFit/>
          </a:bodyPr>
          <a:lstStyle/>
          <a:p>
            <a:pPr>
              <a:spcBef>
                <a:spcPts val="600"/>
              </a:spcBef>
              <a:defRPr/>
            </a:pPr>
            <a:r>
              <a:rPr lang="pl-PL" sz="2000" b="1" dirty="0">
                <a:solidFill>
                  <a:prstClr val="white"/>
                </a:solidFill>
                <a:effectLst>
                  <a:glow rad="88900">
                    <a:srgbClr val="041D57"/>
                  </a:glow>
                  <a:outerShdw blurRad="38100" dist="38100" dir="2700000" algn="tl">
                    <a:srgbClr val="000000">
                      <a:alpha val="43137"/>
                    </a:srgbClr>
                  </a:outerShdw>
                </a:effectLst>
              </a:rPr>
              <a:t>Zarówno przybytek, jak i świątynia zbudowana przez Salomona były wzorem przybytku zbudowanego w Niebie (</a:t>
            </a:r>
            <a:r>
              <a:rPr lang="pl-PL" sz="2000" b="1" dirty="0" err="1">
                <a:solidFill>
                  <a:prstClr val="white"/>
                </a:solidFill>
                <a:effectLst>
                  <a:glow rad="88900">
                    <a:srgbClr val="041D57"/>
                  </a:glow>
                  <a:outerShdw blurRad="38100" dist="38100" dir="2700000" algn="tl">
                    <a:srgbClr val="000000">
                      <a:alpha val="43137"/>
                    </a:srgbClr>
                  </a:outerShdw>
                </a:effectLst>
              </a:rPr>
              <a:t>Hbr</a:t>
            </a:r>
            <a:r>
              <a:rPr lang="pl-PL" sz="2000" b="1" dirty="0">
                <a:solidFill>
                  <a:prstClr val="white"/>
                </a:solidFill>
                <a:effectLst>
                  <a:glow rad="88900">
                    <a:srgbClr val="041D57"/>
                  </a:glow>
                  <a:outerShdw blurRad="38100" dist="38100" dir="2700000" algn="tl">
                    <a:srgbClr val="000000">
                      <a:alpha val="43137"/>
                    </a:srgbClr>
                  </a:outerShdw>
                </a:effectLst>
              </a:rPr>
              <a:t> </a:t>
            </a:r>
            <a:r>
              <a:rPr lang="pl-PL" sz="2000" b="1" dirty="0" smtClean="0">
                <a:solidFill>
                  <a:prstClr val="white"/>
                </a:solidFill>
                <a:effectLst>
                  <a:glow rad="88900">
                    <a:srgbClr val="041D57"/>
                  </a:glow>
                  <a:outerShdw blurRad="38100" dist="38100" dir="2700000" algn="tl">
                    <a:srgbClr val="000000">
                      <a:alpha val="43137"/>
                    </a:srgbClr>
                  </a:outerShdw>
                </a:effectLst>
              </a:rPr>
              <a:t>8,1-2</a:t>
            </a:r>
            <a:r>
              <a:rPr lang="pl-PL" sz="2000" b="1" dirty="0">
                <a:solidFill>
                  <a:prstClr val="white"/>
                </a:solidFill>
                <a:effectLst>
                  <a:glow rad="88900">
                    <a:srgbClr val="041D57"/>
                  </a:glow>
                  <a:outerShdw blurRad="38100" dist="38100" dir="2700000" algn="tl">
                    <a:srgbClr val="000000">
                      <a:alpha val="43137"/>
                    </a:srgbClr>
                  </a:outerShdw>
                </a:effectLst>
              </a:rPr>
              <a:t>; 1 </a:t>
            </a:r>
            <a:r>
              <a:rPr lang="pl-PL" sz="2000" b="1" dirty="0" err="1">
                <a:solidFill>
                  <a:prstClr val="white"/>
                </a:solidFill>
                <a:effectLst>
                  <a:glow rad="88900">
                    <a:srgbClr val="041D57"/>
                  </a:glow>
                  <a:outerShdw blurRad="38100" dist="38100" dir="2700000" algn="tl">
                    <a:srgbClr val="000000">
                      <a:alpha val="43137"/>
                    </a:srgbClr>
                  </a:outerShdw>
                </a:effectLst>
              </a:rPr>
              <a:t>Krl</a:t>
            </a:r>
            <a:r>
              <a:rPr lang="pl-PL" sz="2000" b="1" dirty="0">
                <a:solidFill>
                  <a:prstClr val="white"/>
                </a:solidFill>
                <a:effectLst>
                  <a:glow rad="88900">
                    <a:srgbClr val="041D57"/>
                  </a:glow>
                  <a:outerShdw blurRad="38100" dist="38100" dir="2700000" algn="tl">
                    <a:srgbClr val="000000">
                      <a:alpha val="43137"/>
                    </a:srgbClr>
                  </a:outerShdw>
                </a:effectLst>
              </a:rPr>
              <a:t> </a:t>
            </a:r>
            <a:r>
              <a:rPr lang="pl-PL" sz="2000" b="1" dirty="0" smtClean="0">
                <a:solidFill>
                  <a:prstClr val="white"/>
                </a:solidFill>
                <a:effectLst>
                  <a:glow rad="88900">
                    <a:srgbClr val="041D57"/>
                  </a:glow>
                  <a:outerShdw blurRad="38100" dist="38100" dir="2700000" algn="tl">
                    <a:srgbClr val="000000">
                      <a:alpha val="43137"/>
                    </a:srgbClr>
                  </a:outerShdw>
                </a:effectLst>
              </a:rPr>
              <a:t>8,27.30</a:t>
            </a:r>
            <a:r>
              <a:rPr lang="pl-PL" sz="2000" b="1" dirty="0">
                <a:solidFill>
                  <a:prstClr val="white"/>
                </a:solidFill>
                <a:effectLst>
                  <a:glow rad="88900">
                    <a:srgbClr val="041D57"/>
                  </a:glow>
                  <a:outerShdw blurRad="38100" dist="38100" dir="2700000" algn="tl">
                    <a:srgbClr val="000000">
                      <a:alpha val="43137"/>
                    </a:srgbClr>
                  </a:outerShdw>
                </a:effectLst>
              </a:rPr>
              <a:t>).</a:t>
            </a:r>
            <a:endParaRPr lang="en" sz="2000" b="1" dirty="0">
              <a:solidFill>
                <a:prstClr val="white"/>
              </a:solidFill>
              <a:effectLst>
                <a:glow rad="88900">
                  <a:srgbClr val="041D57"/>
                </a:glow>
                <a:outerShdw blurRad="38100" dist="38100" dir="2700000" algn="tl">
                  <a:srgbClr val="000000">
                    <a:alpha val="43137"/>
                  </a:srgbClr>
                </a:outerShdw>
              </a:effectLst>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xmlns=""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xmlns="" id="{82B3FCA8-6FA4-99CB-3154-D14F1AEB9857}"/>
              </a:ext>
            </a:extLst>
          </p:cNvPr>
          <p:cNvSpPr txBox="1"/>
          <p:nvPr/>
        </p:nvSpPr>
        <p:spPr>
          <a:xfrm>
            <a:off x="2336800" y="1713442"/>
            <a:ext cx="7308516" cy="1938992"/>
          </a:xfrm>
          <a:prstGeom prst="rect">
            <a:avLst/>
          </a:prstGeom>
          <a:noFill/>
        </p:spPr>
        <p:txBody>
          <a:bodyPr wrap="square">
            <a:spAutoFit/>
          </a:bodyPr>
          <a:lstStyle/>
          <a:p>
            <a:pPr>
              <a:spcBef>
                <a:spcPts val="600"/>
              </a:spcBef>
              <a:defRPr/>
            </a:pPr>
            <a:r>
              <a:rPr lang="pl-PL" sz="2000" b="1" dirty="0">
                <a:solidFill>
                  <a:prstClr val="white"/>
                </a:solidFill>
                <a:effectLst>
                  <a:glow rad="88900">
                    <a:srgbClr val="041D57"/>
                  </a:glow>
                  <a:outerShdw blurRad="38100" dist="38100" dir="2700000" algn="tl">
                    <a:srgbClr val="000000">
                      <a:alpha val="43137"/>
                    </a:srgbClr>
                  </a:outerShdw>
                </a:effectLst>
              </a:rPr>
              <a:t>Jednak fizyczna obecność Boga oznaczałaby dla nich wszystkich natychmiastową śmierć (</a:t>
            </a:r>
            <a:r>
              <a:rPr lang="pl-PL" sz="2000" b="1" dirty="0" err="1">
                <a:solidFill>
                  <a:prstClr val="white"/>
                </a:solidFill>
                <a:effectLst>
                  <a:glow rad="88900">
                    <a:srgbClr val="041D57"/>
                  </a:glow>
                  <a:outerShdw blurRad="38100" dist="38100" dir="2700000" algn="tl">
                    <a:srgbClr val="000000">
                      <a:alpha val="43137"/>
                    </a:srgbClr>
                  </a:outerShdw>
                </a:effectLst>
              </a:rPr>
              <a:t>Wj</a:t>
            </a:r>
            <a:r>
              <a:rPr lang="pl-PL" sz="2000" b="1" dirty="0">
                <a:solidFill>
                  <a:prstClr val="white"/>
                </a:solidFill>
                <a:effectLst>
                  <a:glow rad="88900">
                    <a:srgbClr val="041D57"/>
                  </a:glow>
                  <a:outerShdw blurRad="38100" dist="38100" dir="2700000" algn="tl">
                    <a:srgbClr val="000000">
                      <a:alpha val="43137"/>
                    </a:srgbClr>
                  </a:outerShdw>
                </a:effectLst>
              </a:rPr>
              <a:t> </a:t>
            </a:r>
            <a:r>
              <a:rPr lang="pl-PL" sz="2000" b="1" dirty="0" smtClean="0">
                <a:solidFill>
                  <a:prstClr val="white"/>
                </a:solidFill>
                <a:effectLst>
                  <a:glow rad="88900">
                    <a:srgbClr val="041D57"/>
                  </a:glow>
                  <a:outerShdw blurRad="38100" dist="38100" dir="2700000" algn="tl">
                    <a:srgbClr val="000000">
                      <a:alpha val="43137"/>
                    </a:srgbClr>
                  </a:outerShdw>
                </a:effectLst>
              </a:rPr>
              <a:t>33,20</a:t>
            </a:r>
            <a:r>
              <a:rPr lang="pl-PL" sz="2000" b="1" dirty="0">
                <a:solidFill>
                  <a:prstClr val="white"/>
                </a:solidFill>
                <a:effectLst>
                  <a:glow rad="88900">
                    <a:srgbClr val="041D57"/>
                  </a:glow>
                  <a:outerShdw blurRad="38100" dist="38100" dir="2700000" algn="tl">
                    <a:srgbClr val="000000">
                      <a:alpha val="43137"/>
                    </a:srgbClr>
                  </a:outerShdw>
                </a:effectLst>
              </a:rPr>
              <a:t>). </a:t>
            </a:r>
            <a:r>
              <a:rPr lang="pl-PL" sz="2000" b="1" dirty="0">
                <a:solidFill>
                  <a:prstClr val="white"/>
                </a:solidFill>
                <a:effectLst>
                  <a:glow rad="88900">
                    <a:srgbClr val="041D57"/>
                  </a:glow>
                  <a:outerShdw blurRad="38100" dist="38100" dir="2700000" algn="tl">
                    <a:srgbClr val="000000">
                      <a:alpha val="43137"/>
                    </a:srgbClr>
                  </a:outerShdw>
                </a:effectLst>
              </a:rPr>
              <a:t>Dlatego nakazał im zbudować świątynię, w której mógłby objawić swoją obecność. Obecność ta była manifestowana za pomocą symboli, ponieważ Bóg nie mieszka fizycznie w żadnej ziemskiej świątyni (</a:t>
            </a:r>
            <a:r>
              <a:rPr lang="pl-PL" sz="2000" b="1" dirty="0" err="1">
                <a:solidFill>
                  <a:prstClr val="white"/>
                </a:solidFill>
                <a:effectLst>
                  <a:glow rad="88900">
                    <a:srgbClr val="041D57"/>
                  </a:glow>
                  <a:outerShdw blurRad="38100" dist="38100" dir="2700000" algn="tl">
                    <a:srgbClr val="000000">
                      <a:alpha val="43137"/>
                    </a:srgbClr>
                  </a:outerShdw>
                </a:effectLst>
              </a:rPr>
              <a:t>Dz</a:t>
            </a:r>
            <a:r>
              <a:rPr lang="pl-PL" sz="2000" b="1" dirty="0">
                <a:solidFill>
                  <a:prstClr val="white"/>
                </a:solidFill>
                <a:effectLst>
                  <a:glow rad="88900">
                    <a:srgbClr val="041D57"/>
                  </a:glow>
                  <a:outerShdw blurRad="38100" dist="38100" dir="2700000" algn="tl">
                    <a:srgbClr val="000000">
                      <a:alpha val="43137"/>
                    </a:srgbClr>
                  </a:outerShdw>
                </a:effectLst>
              </a:rPr>
              <a:t> </a:t>
            </a:r>
            <a:r>
              <a:rPr lang="pl-PL" sz="2000" b="1" dirty="0" smtClean="0">
                <a:solidFill>
                  <a:prstClr val="white"/>
                </a:solidFill>
                <a:effectLst>
                  <a:glow rad="88900">
                    <a:srgbClr val="041D57"/>
                  </a:glow>
                  <a:outerShdw blurRad="38100" dist="38100" dir="2700000" algn="tl">
                    <a:srgbClr val="000000">
                      <a:alpha val="43137"/>
                    </a:srgbClr>
                  </a:outerShdw>
                </a:effectLst>
              </a:rPr>
              <a:t>17,24 </a:t>
            </a:r>
            <a:r>
              <a:rPr lang="pl-PL" sz="2000" b="1" dirty="0">
                <a:solidFill>
                  <a:prstClr val="white"/>
                </a:solidFill>
                <a:effectLst>
                  <a:glow rad="88900">
                    <a:srgbClr val="041D57"/>
                  </a:glow>
                  <a:outerShdw blurRad="38100" dist="38100" dir="2700000" algn="tl">
                    <a:srgbClr val="000000">
                      <a:alpha val="43137"/>
                    </a:srgbClr>
                  </a:outerShdw>
                </a:effectLst>
              </a:rPr>
              <a:t>).</a:t>
            </a:r>
            <a:endParaRPr lang="en" sz="2000" b="1" dirty="0">
              <a:solidFill>
                <a:prstClr val="white"/>
              </a:solidFill>
              <a:effectLst>
                <a:glow rad="88900">
                  <a:srgbClr val="041D57"/>
                </a:glow>
                <a:outerShdw blurRad="38100" dist="38100" dir="2700000" algn="tl">
                  <a:srgbClr val="000000">
                    <a:alpha val="43137"/>
                  </a:srgbClr>
                </a:outerShdw>
              </a:effectLst>
            </a:endParaRPr>
          </a:p>
        </p:txBody>
      </p:sp>
      <p:pic>
        <p:nvPicPr>
          <p:cNvPr id="15" name="Imagen 14" descr="Un dibujo de una persona&#10;&#10;El contenido generado por IA puede ser incorrecto.">
            <a:extLst>
              <a:ext uri="{FF2B5EF4-FFF2-40B4-BE49-F238E27FC236}">
                <a16:creationId xmlns:a16="http://schemas.microsoft.com/office/drawing/2014/main" xmlns=""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b="-440"/>
          <a:stretch>
            <a:fillRect/>
          </a:stretch>
        </p:blipFill>
        <p:spPr>
          <a:xfrm>
            <a:off x="123623" y="3712307"/>
            <a:ext cx="2986971" cy="3008259"/>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207744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1409</Words>
  <Application>Microsoft Office PowerPoint</Application>
  <PresentationFormat>Niestandardowy</PresentationFormat>
  <Paragraphs>73</Paragraphs>
  <Slides>11</Slides>
  <Notes>1</Notes>
  <HiddenSlides>0</HiddenSlides>
  <MMClips>0</MMClips>
  <ScaleCrop>false</ScaleCrop>
  <HeadingPairs>
    <vt:vector size="4" baseType="variant">
      <vt:variant>
        <vt:lpstr>Motyw</vt:lpstr>
      </vt:variant>
      <vt:variant>
        <vt:i4>3</vt:i4>
      </vt:variant>
      <vt:variant>
        <vt:lpstr>Tytuły slajdów</vt:lpstr>
      </vt:variant>
      <vt:variant>
        <vt:i4>11</vt:i4>
      </vt:variant>
    </vt:vector>
  </HeadingPairs>
  <TitlesOfParts>
    <vt:vector size="14" baseType="lpstr">
      <vt:lpstr>1_Tema de Office</vt:lpstr>
      <vt:lpstr>2_Tema de Office</vt:lpstr>
      <vt:lpstr>3_Tema de Office</vt:lpstr>
      <vt:lpstr>Slajd 1</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Wiesław Szwajcowski</cp:lastModifiedBy>
  <cp:revision>36</cp:revision>
  <dcterms:created xsi:type="dcterms:W3CDTF">2025-07-31T02:29:16Z</dcterms:created>
  <dcterms:modified xsi:type="dcterms:W3CDTF">2025-09-04T16:47:29Z</dcterms:modified>
</cp:coreProperties>
</file>