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sldIdLst>
    <p:sldId id="303" r:id="rId4"/>
    <p:sldId id="309" r:id="rId5"/>
    <p:sldId id="257" r:id="rId6"/>
    <p:sldId id="258" r:id="rId7"/>
    <p:sldId id="306" r:id="rId8"/>
    <p:sldId id="310" r:id="rId9"/>
    <p:sldId id="311" r:id="rId10"/>
    <p:sldId id="312" r:id="rId11"/>
    <p:sldId id="313" r:id="rId12"/>
    <p:sldId id="314" r:id="rId13"/>
    <p:sldId id="315" r:id="rId14"/>
  </p:sldIdLst>
  <p:sldSz cx="12192000" cy="6858000"/>
  <p:notesSz cx="6858000" cy="9144000"/>
  <p:embeddedFontLst>
    <p:embeddedFont>
      <p:font typeface="Comic Sans MS" pitchFamily="66" charset="0"/>
      <p:regular r:id="rId15"/>
      <p:bold r:id="rId16"/>
      <p:italic r:id="rId17"/>
      <p:boldItalic r:id="rId18"/>
    </p:embeddedFont>
    <p:embeddedFont>
      <p:font typeface="Constantia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Relacje między Bogiem a Mojżeszem stopniowo się pogłębiały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Bóg zawołał go z płonącego krzewu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Mojżesz widział, jak Bóg pokonał egipskich bogów.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Był świadkiem rozstąpienia się Morza Czerwonego, aby uwolnić Izraela.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Obserwował, jak Bóg poprowadził Izraela do Synaju.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Spędzili razem 40 pełnych dni w górach.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 związek rozwijał się z każdym dniem coraz bardziej.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Bóg zainspirował Mojżesza do napisania Księgi Hioba i Księgi Rodzaju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pl-PL" sz="2000" b="1" dirty="0"/>
            <a:t>Bóg</a:t>
          </a:r>
          <a:endParaRPr lang="en" sz="2000" b="1" dirty="0"/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</a:t>
          </a:r>
          <a:r>
            <a:rPr lang="pl-PL" sz="2000" b="1" dirty="0" err="1"/>
            <a:t>jżesz</a:t>
          </a:r>
          <a:endParaRPr lang="en" sz="2000" b="1" dirty="0"/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endParaRPr lang="pl-PL" sz="2000" b="1" dirty="0"/>
        </a:p>
        <a:p>
          <a:r>
            <a:rPr lang="pl-PL" sz="2000" b="1" dirty="0"/>
            <a:t>Bóg</a:t>
          </a:r>
        </a:p>
        <a:p>
          <a:endParaRPr lang="en" sz="2000" b="1" dirty="0"/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</a:t>
          </a:r>
          <a:r>
            <a:rPr lang="pl-PL" sz="2000" b="1" dirty="0" err="1"/>
            <a:t>jżesz</a:t>
          </a:r>
          <a:endParaRPr lang="en" sz="2000" b="1" dirty="0"/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</a:t>
          </a:r>
          <a:r>
            <a:rPr lang="pl-PL" sz="2000" b="1" dirty="0" err="1"/>
            <a:t>jżesz</a:t>
          </a:r>
          <a:endParaRPr lang="en" sz="2000" b="1" dirty="0"/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endParaRPr lang="pl-PL" sz="2000" b="1" dirty="0"/>
        </a:p>
        <a:p>
          <a:r>
            <a:rPr lang="pl-PL" sz="2000" b="1" dirty="0"/>
            <a:t>Bóg</a:t>
          </a:r>
        </a:p>
        <a:p>
          <a:endParaRPr lang="en" sz="2000" b="1" dirty="0"/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pl-PL" sz="2000" b="1" dirty="0"/>
        </a:p>
        <a:p>
          <a:pPr algn="l"/>
          <a:r>
            <a:rPr lang="pl-PL" sz="1800" b="1" dirty="0"/>
            <a:t>Jesteś moim przyjacielem i masz moją przychylność.</a:t>
          </a:r>
          <a:r>
            <a:rPr lang="pl-PL" sz="2000" b="1" dirty="0"/>
            <a:t>
</a:t>
          </a:r>
          <a:endParaRPr lang="en" sz="2000" b="1" dirty="0"/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1800" b="1" dirty="0"/>
            <a:t>Jeśli tak jest naprawdę, naucz mnie swojej drogi, abym mógł Cię poznać.</a:t>
          </a:r>
          <a:endParaRPr lang="es-ES" sz="18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1800" b="1" dirty="0"/>
            <a:t>Moja obecność będzie z wami i dam wam odpocznienie.</a:t>
          </a:r>
          <a:endParaRPr lang="en" sz="18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1800" b="1" dirty="0"/>
            <a:t>Jeśli Twoja obecność nie będzie nam towarzyszyć, nie wysyłaj nas stąd.</a:t>
          </a:r>
          <a:endParaRPr lang="en" sz="18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1800" b="1" dirty="0"/>
            <a:t>Jeśli nie pójdziesz z nami, skąd ktoś będzie wiedział, że jesteś ze mnie zadowolony?</a:t>
          </a:r>
          <a:endParaRPr lang="en" sz="1800" b="1" dirty="0"/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1600" b="1" dirty="0"/>
            <a:t>Dobrze, zrobię, o co prosisz, ponieważ jestem ci wdzięczny i uważam cię za swojego przyjaciela.</a:t>
          </a:r>
          <a:endParaRPr lang="en" sz="1600" b="1" dirty="0"/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  <dgm:t>
        <a:bodyPr/>
        <a:lstStyle/>
        <a:p>
          <a:endParaRPr lang="pl-PL"/>
        </a:p>
      </dgm:t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  <dgm:t>
        <a:bodyPr/>
        <a:lstStyle/>
        <a:p>
          <a:endParaRPr lang="pl-PL"/>
        </a:p>
      </dgm:t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  <dgm:t>
        <a:bodyPr/>
        <a:lstStyle/>
        <a:p>
          <a:endParaRPr lang="pl-PL"/>
        </a:p>
      </dgm:t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  <dgm:t>
        <a:bodyPr/>
        <a:lstStyle/>
        <a:p>
          <a:endParaRPr lang="pl-PL"/>
        </a:p>
      </dgm:t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  <dgm:t>
        <a:bodyPr/>
        <a:lstStyle/>
        <a:p>
          <a:endParaRPr lang="pl-PL"/>
        </a:p>
      </dgm:t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  <dgm:t>
        <a:bodyPr/>
        <a:lstStyle/>
        <a:p>
          <a:endParaRPr lang="pl-PL"/>
        </a:p>
      </dgm:t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0DE43F-5113-4EAB-A941-54D4A31AF412}" type="presOf" srcId="{52CAB5B2-5A08-4755-9493-59D770C0385D}" destId="{25F833DF-28BA-42CF-A931-BDB9A44A64F1}" srcOrd="0" destOrd="0" presId="urn:microsoft.com/office/officeart/2005/8/layout/lProcess3"/>
    <dgm:cxn modelId="{8673497D-B08F-4C1E-8BD5-CD81088D2B4C}" type="presOf" srcId="{5C4733AB-0A5C-47E3-A07E-5916686ECB30}" destId="{5CC16E85-82E9-43A0-B210-EF107143F654}" srcOrd="0" destOrd="0" presId="urn:microsoft.com/office/officeart/2005/8/layout/lProcess3"/>
    <dgm:cxn modelId="{B856A571-3C9B-48DA-B6E8-BEA6F78259C1}" type="presOf" srcId="{EB37599F-05F0-4A71-9A7E-BA63165F3DEC}" destId="{2AB17DE2-53E2-41B8-9531-47DA2787D025}" srcOrd="0" destOrd="0" presId="urn:microsoft.com/office/officeart/2005/8/layout/lProcess3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2461B4C5-4A30-42A7-B0A3-082DD549A540}" type="presOf" srcId="{5FD3377F-4B24-40CD-8189-9CBC8C5FB8C7}" destId="{40537F05-D27C-4E6E-9098-0FDC35BA0553}" srcOrd="0" destOrd="0" presId="urn:microsoft.com/office/officeart/2005/8/layout/lProcess3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AE035E00-4076-4992-9192-DA8931580ED7}" type="presOf" srcId="{8CB00362-24D4-4341-B8E6-7AF18F55E924}" destId="{206531FC-4648-41ED-A3FA-7AEC9CB10B9F}" srcOrd="0" destOrd="0" presId="urn:microsoft.com/office/officeart/2005/8/layout/lProcess3"/>
    <dgm:cxn modelId="{2193ECC2-B0D4-4D72-BFA6-8FE382D8F5F6}" type="presOf" srcId="{C4042A83-AE7C-4B2A-A3D5-7865D4A87427}" destId="{BF6B9449-5798-4B60-A101-8B09EA061CDE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60FFF89D-479D-4EED-8723-12FDFC9763ED}" type="presOf" srcId="{91655E1B-760E-4C98-B416-FF532CC9BD7F}" destId="{69151F6D-E5DE-4493-8D01-2AD02DAA2097}" srcOrd="0" destOrd="0" presId="urn:microsoft.com/office/officeart/2005/8/layout/lProcess3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91B8B020-A4AE-4C15-86EC-DE472DE286D5}" type="presOf" srcId="{3D38B800-67A5-492A-8CC8-D65C38F9C32E}" destId="{B0D216FA-5046-4260-95EB-94A4FF4DB0F3}" srcOrd="0" destOrd="0" presId="urn:microsoft.com/office/officeart/2005/8/layout/lProcess3"/>
    <dgm:cxn modelId="{4AF80319-8118-420A-A4F3-60D8520393C5}" type="presOf" srcId="{5F40FE11-DE67-4DD9-A2D7-4CF029B6D866}" destId="{C3780064-2A7E-4808-A98D-B77DDECF9F90}" srcOrd="0" destOrd="0" presId="urn:microsoft.com/office/officeart/2005/8/layout/lProcess3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465E6D79-8346-4591-AF83-D8D74B6D1A76}" type="presOf" srcId="{8C2D4C09-82FE-4DF3-9E23-0B58A8FC4EF5}" destId="{EA59EA09-5FDE-4FE2-85EF-A1CE291BCE08}" srcOrd="0" destOrd="0" presId="urn:microsoft.com/office/officeart/2005/8/layout/lProcess3"/>
    <dgm:cxn modelId="{FF2A5201-1C35-43C8-A801-CAE0ED775889}" type="presOf" srcId="{41433325-019C-4020-BCDA-F248398C1ED1}" destId="{B5EBE645-BE01-4D84-8853-7101AB868E4A}" srcOrd="0" destOrd="0" presId="urn:microsoft.com/office/officeart/2005/8/layout/lProcess3"/>
    <dgm:cxn modelId="{11E4853B-6090-4A60-8B74-C98994FED301}" type="presOf" srcId="{DEEC1CF6-D298-4326-8B1C-392C656DCABE}" destId="{9574BCF2-1AC1-4FBC-A1DD-D3D32ED54ABE}" srcOrd="0" destOrd="0" presId="urn:microsoft.com/office/officeart/2005/8/layout/lProcess3"/>
    <dgm:cxn modelId="{0DCAB42A-B3C9-4978-8D66-1E02B39E2F68}" type="presOf" srcId="{15B4EFE7-C6AB-462C-89E6-76145A22CCC5}" destId="{1E89D0E7-58A7-4FB4-A7BE-4ED5531FA080}" srcOrd="0" destOrd="0" presId="urn:microsoft.com/office/officeart/2005/8/layout/lProcess3"/>
    <dgm:cxn modelId="{6DAB914E-D9DA-4BFC-987A-780CFB2E677E}" type="presParOf" srcId="{BF6B9449-5798-4B60-A101-8B09EA061CDE}" destId="{929DCFA8-5320-47D9-8468-E317B9FEDF9E}" srcOrd="0" destOrd="0" presId="urn:microsoft.com/office/officeart/2005/8/layout/lProcess3"/>
    <dgm:cxn modelId="{05193E1A-4CD2-41DD-A812-7BD5474433A4}" type="presParOf" srcId="{929DCFA8-5320-47D9-8468-E317B9FEDF9E}" destId="{40537F05-D27C-4E6E-9098-0FDC35BA0553}" srcOrd="0" destOrd="0" presId="urn:microsoft.com/office/officeart/2005/8/layout/lProcess3"/>
    <dgm:cxn modelId="{296B41C6-D20D-4104-82C2-2F97B2068834}" type="presParOf" srcId="{929DCFA8-5320-47D9-8468-E317B9FEDF9E}" destId="{AD8D0CC1-14BC-48BE-AB46-1FB680616C56}" srcOrd="1" destOrd="0" presId="urn:microsoft.com/office/officeart/2005/8/layout/lProcess3"/>
    <dgm:cxn modelId="{4476EB1E-4EFA-46D1-B3C5-63D024F985E0}" type="presParOf" srcId="{929DCFA8-5320-47D9-8468-E317B9FEDF9E}" destId="{25F833DF-28BA-42CF-A931-BDB9A44A64F1}" srcOrd="2" destOrd="0" presId="urn:microsoft.com/office/officeart/2005/8/layout/lProcess3"/>
    <dgm:cxn modelId="{C99078A3-7CB0-42A5-BA48-A218F3960BF2}" type="presParOf" srcId="{BF6B9449-5798-4B60-A101-8B09EA061CDE}" destId="{6AA65F95-B49F-47F6-9C70-2586C7F9F45A}" srcOrd="1" destOrd="0" presId="urn:microsoft.com/office/officeart/2005/8/layout/lProcess3"/>
    <dgm:cxn modelId="{AF61FC63-2B05-4563-90E2-A873D129B63F}" type="presParOf" srcId="{BF6B9449-5798-4B60-A101-8B09EA061CDE}" destId="{27927B09-8816-4AF5-90DB-215DDCD27F29}" srcOrd="2" destOrd="0" presId="urn:microsoft.com/office/officeart/2005/8/layout/lProcess3"/>
    <dgm:cxn modelId="{43334BBF-DDA3-4139-BF8B-C5180BB15534}" type="presParOf" srcId="{27927B09-8816-4AF5-90DB-215DDCD27F29}" destId="{B5EBE645-BE01-4D84-8853-7101AB868E4A}" srcOrd="0" destOrd="0" presId="urn:microsoft.com/office/officeart/2005/8/layout/lProcess3"/>
    <dgm:cxn modelId="{DA83BD97-633E-4082-95A0-7700F878C61A}" type="presParOf" srcId="{27927B09-8816-4AF5-90DB-215DDCD27F29}" destId="{82AD3813-AFA1-4C5B-9E2F-35BD30C126DA}" srcOrd="1" destOrd="0" presId="urn:microsoft.com/office/officeart/2005/8/layout/lProcess3"/>
    <dgm:cxn modelId="{33A02773-C555-4A79-9613-EDF08195E6C6}" type="presParOf" srcId="{27927B09-8816-4AF5-90DB-215DDCD27F29}" destId="{2AB17DE2-53E2-41B8-9531-47DA2787D025}" srcOrd="2" destOrd="0" presId="urn:microsoft.com/office/officeart/2005/8/layout/lProcess3"/>
    <dgm:cxn modelId="{5BFA6945-6C7D-4AF4-9F36-0A8F3E6AFFE8}" type="presParOf" srcId="{BF6B9449-5798-4B60-A101-8B09EA061CDE}" destId="{1E4BBED0-EFEB-4CA4-87CE-F9EF253DBBE3}" srcOrd="3" destOrd="0" presId="urn:microsoft.com/office/officeart/2005/8/layout/lProcess3"/>
    <dgm:cxn modelId="{87318C38-1054-4530-B96A-239A1C99EEBB}" type="presParOf" srcId="{BF6B9449-5798-4B60-A101-8B09EA061CDE}" destId="{04A9C47D-E08E-4F7D-94BA-6BB0BCF05B97}" srcOrd="4" destOrd="0" presId="urn:microsoft.com/office/officeart/2005/8/layout/lProcess3"/>
    <dgm:cxn modelId="{75C3A0C8-3D14-4297-9B57-355F7DD1B961}" type="presParOf" srcId="{04A9C47D-E08E-4F7D-94BA-6BB0BCF05B97}" destId="{C3780064-2A7E-4808-A98D-B77DDECF9F90}" srcOrd="0" destOrd="0" presId="urn:microsoft.com/office/officeart/2005/8/layout/lProcess3"/>
    <dgm:cxn modelId="{2FE790BC-1087-4DAD-8615-36D2E5591166}" type="presParOf" srcId="{04A9C47D-E08E-4F7D-94BA-6BB0BCF05B97}" destId="{1A858715-E191-485D-9124-67F7D5C15602}" srcOrd="1" destOrd="0" presId="urn:microsoft.com/office/officeart/2005/8/layout/lProcess3"/>
    <dgm:cxn modelId="{F1CD04B2-8D37-4929-810C-0AB070DC4F2A}" type="presParOf" srcId="{04A9C47D-E08E-4F7D-94BA-6BB0BCF05B97}" destId="{206531FC-4648-41ED-A3FA-7AEC9CB10B9F}" srcOrd="2" destOrd="0" presId="urn:microsoft.com/office/officeart/2005/8/layout/lProcess3"/>
    <dgm:cxn modelId="{F6C99450-1147-489E-8E55-544167F11855}" type="presParOf" srcId="{BF6B9449-5798-4B60-A101-8B09EA061CDE}" destId="{54D937DD-BFFE-4F17-BF82-2C6E2AF98AAA}" srcOrd="5" destOrd="0" presId="urn:microsoft.com/office/officeart/2005/8/layout/lProcess3"/>
    <dgm:cxn modelId="{1C145C7A-CF16-4F4C-9128-7C253766F6D7}" type="presParOf" srcId="{BF6B9449-5798-4B60-A101-8B09EA061CDE}" destId="{3B7859EA-1A45-45B4-BED5-DE4906218BAC}" srcOrd="6" destOrd="0" presId="urn:microsoft.com/office/officeart/2005/8/layout/lProcess3"/>
    <dgm:cxn modelId="{1EADFE5C-4F81-4E8E-8599-91D4EEFCA4F9}" type="presParOf" srcId="{3B7859EA-1A45-45B4-BED5-DE4906218BAC}" destId="{9574BCF2-1AC1-4FBC-A1DD-D3D32ED54ABE}" srcOrd="0" destOrd="0" presId="urn:microsoft.com/office/officeart/2005/8/layout/lProcess3"/>
    <dgm:cxn modelId="{B267DA8D-65D4-4F73-8B09-EAC07C2EDFE9}" type="presParOf" srcId="{3B7859EA-1A45-45B4-BED5-DE4906218BAC}" destId="{B83A65C8-1276-43AB-A6AC-3CCC534C5FF9}" srcOrd="1" destOrd="0" presId="urn:microsoft.com/office/officeart/2005/8/layout/lProcess3"/>
    <dgm:cxn modelId="{491EB1B6-CF43-4D9B-8245-04A11D695F27}" type="presParOf" srcId="{3B7859EA-1A45-45B4-BED5-DE4906218BAC}" destId="{B0D216FA-5046-4260-95EB-94A4FF4DB0F3}" srcOrd="2" destOrd="0" presId="urn:microsoft.com/office/officeart/2005/8/layout/lProcess3"/>
    <dgm:cxn modelId="{6ABDC6B2-735D-48BC-ADFC-D10F2838475D}" type="presParOf" srcId="{BF6B9449-5798-4B60-A101-8B09EA061CDE}" destId="{E22A1CA9-4095-4A6D-AC4C-52935C009ACD}" srcOrd="7" destOrd="0" presId="urn:microsoft.com/office/officeart/2005/8/layout/lProcess3"/>
    <dgm:cxn modelId="{73406AA1-CD4B-47EB-B152-CB4D7C453918}" type="presParOf" srcId="{BF6B9449-5798-4B60-A101-8B09EA061CDE}" destId="{604E9D7B-5C89-4535-A28C-67FBB5AFDFB9}" srcOrd="8" destOrd="0" presId="urn:microsoft.com/office/officeart/2005/8/layout/lProcess3"/>
    <dgm:cxn modelId="{1D498B9E-4201-4C62-BC90-B4C31CFBCF9F}" type="presParOf" srcId="{604E9D7B-5C89-4535-A28C-67FBB5AFDFB9}" destId="{1E89D0E7-58A7-4FB4-A7BE-4ED5531FA080}" srcOrd="0" destOrd="0" presId="urn:microsoft.com/office/officeart/2005/8/layout/lProcess3"/>
    <dgm:cxn modelId="{BD97B5EB-9DF2-404F-8919-43F2C18A0678}" type="presParOf" srcId="{604E9D7B-5C89-4535-A28C-67FBB5AFDFB9}" destId="{44E2976B-B818-4B95-91E2-987B0FB53625}" srcOrd="1" destOrd="0" presId="urn:microsoft.com/office/officeart/2005/8/layout/lProcess3"/>
    <dgm:cxn modelId="{05590ED8-44A4-4239-94C8-893B25DBDB24}" type="presParOf" srcId="{604E9D7B-5C89-4535-A28C-67FBB5AFDFB9}" destId="{69151F6D-E5DE-4493-8D01-2AD02DAA2097}" srcOrd="2" destOrd="0" presId="urn:microsoft.com/office/officeart/2005/8/layout/lProcess3"/>
    <dgm:cxn modelId="{B9A24488-A952-4212-9437-86DCD2FAAC10}" type="presParOf" srcId="{BF6B9449-5798-4B60-A101-8B09EA061CDE}" destId="{A1FB6FE8-F88F-43C5-BF99-9ED9452E1F38}" srcOrd="9" destOrd="0" presId="urn:microsoft.com/office/officeart/2005/8/layout/lProcess3"/>
    <dgm:cxn modelId="{BB1C5C7B-A774-463E-BD14-DCBE3E84B3D6}" type="presParOf" srcId="{BF6B9449-5798-4B60-A101-8B09EA061CDE}" destId="{769EFCAD-047F-478D-B155-6649780FDDEE}" srcOrd="10" destOrd="0" presId="urn:microsoft.com/office/officeart/2005/8/layout/lProcess3"/>
    <dgm:cxn modelId="{CB0B82EE-4059-4E30-A240-920934F5307A}" type="presParOf" srcId="{769EFCAD-047F-478D-B155-6649780FDDEE}" destId="{EA59EA09-5FDE-4FE2-85EF-A1CE291BCE08}" srcOrd="0" destOrd="0" presId="urn:microsoft.com/office/officeart/2005/8/layout/lProcess3"/>
    <dgm:cxn modelId="{44B89BED-97BE-4F10-B793-6C181DED9FE5}" type="presParOf" srcId="{769EFCAD-047F-478D-B155-6649780FDDEE}" destId="{4467604C-0605-41EC-8316-11E3FCA55F26}" srcOrd="1" destOrd="0" presId="urn:microsoft.com/office/officeart/2005/8/layout/lProcess3"/>
    <dgm:cxn modelId="{27808507-E6F3-4A92-B9C3-09148575BF2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#3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2400" b="1" dirty="0">
              <a:effectLst/>
            </a:rPr>
            <a:t>Mojżesz poprosił: Pokaż mi swoją chwałę       (</a:t>
          </a:r>
          <a:r>
            <a:rPr lang="pl-PL" sz="2400" b="1" dirty="0" err="1">
              <a:effectLst/>
            </a:rPr>
            <a:t>Wj</a:t>
          </a:r>
          <a:r>
            <a:rPr lang="pl-PL" sz="2400" b="1" dirty="0">
              <a:effectLst/>
            </a:rPr>
            <a:t> </a:t>
          </a:r>
          <a:r>
            <a:rPr lang="pl-PL" sz="2400" b="1" dirty="0" smtClean="0">
              <a:effectLst/>
            </a:rPr>
            <a:t>33,18</a:t>
          </a:r>
          <a:r>
            <a:rPr lang="pl-PL" sz="2400" b="1" dirty="0">
              <a:effectLst/>
            </a:rPr>
            <a:t>)</a:t>
          </a:r>
          <a:endParaRPr lang="en" sz="2400" b="1" dirty="0">
            <a:effectLst/>
          </a:endParaRP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2400" b="1" dirty="0">
              <a:effectLst/>
            </a:rPr>
            <a:t>Bóg odpowiedział: Pokażę ci moją dobroć (</a:t>
          </a:r>
          <a:r>
            <a:rPr lang="pl-PL" sz="2400" b="1" dirty="0" err="1">
              <a:effectLst/>
            </a:rPr>
            <a:t>Wj</a:t>
          </a:r>
          <a:r>
            <a:rPr lang="pl-PL" sz="2400" b="1" dirty="0">
              <a:effectLst/>
            </a:rPr>
            <a:t> </a:t>
          </a:r>
          <a:r>
            <a:rPr lang="pl-PL" sz="2400" b="1" dirty="0" smtClean="0">
              <a:effectLst/>
            </a:rPr>
            <a:t>33,19</a:t>
          </a:r>
          <a:r>
            <a:rPr lang="pl-PL" sz="2400" b="1" dirty="0">
              <a:effectLst/>
            </a:rPr>
            <a:t>).</a:t>
          </a:r>
          <a:endParaRPr lang="en" sz="2400" b="1" dirty="0">
            <a:effectLst/>
          </a:endParaRP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Chwała Boga to Jego dobroć, czyli Jego charakter.</a:t>
          </a:r>
          <a:endParaRPr lang="en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pl-PL" sz="2400" b="1" dirty="0">
              <a:effectLst/>
            </a:rPr>
            <a:t>Bóg ukazał mu swój charakter (</a:t>
          </a:r>
          <a:r>
            <a:rPr lang="pl-PL" sz="2400" b="1" dirty="0" err="1">
              <a:effectLst/>
            </a:rPr>
            <a:t>Wj</a:t>
          </a:r>
          <a:r>
            <a:rPr lang="pl-PL" sz="2400" b="1" dirty="0">
              <a:effectLst/>
            </a:rPr>
            <a:t> </a:t>
          </a:r>
          <a:r>
            <a:rPr lang="pl-PL" sz="2400" b="1" dirty="0" smtClean="0">
              <a:effectLst/>
            </a:rPr>
            <a:t>34,6-7</a:t>
          </a:r>
          <a:r>
            <a:rPr lang="pl-PL" sz="2400" b="1" dirty="0">
              <a:effectLst/>
            </a:rPr>
            <a:t>).</a:t>
          </a:r>
          <a:endParaRPr lang="en" sz="2400" b="1" dirty="0">
            <a:effectLst/>
          </a:endParaRP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  <dgm:t>
        <a:bodyPr/>
        <a:lstStyle/>
        <a:p>
          <a:endParaRPr lang="pl-PL"/>
        </a:p>
      </dgm:t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  <dgm:t>
        <a:bodyPr/>
        <a:lstStyle/>
        <a:p>
          <a:endParaRPr lang="pl-PL"/>
        </a:p>
      </dgm:t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901DACB5-B2CA-44EB-9753-87793F31A902}" type="pres">
      <dgm:prSet presAssocID="{29F5472E-87E2-4CBB-8766-182684F8A4A6}" presName="sibTransLast" presStyleLbl="sibTrans2D1" presStyleIdx="2" presStyleCnt="3"/>
      <dgm:spPr/>
      <dgm:t>
        <a:bodyPr/>
        <a:lstStyle/>
        <a:p>
          <a:endParaRPr lang="pl-PL"/>
        </a:p>
      </dgm:t>
    </dgm:pt>
    <dgm:pt modelId="{8C256D80-3C02-4939-B4F6-ECDED046DF19}" type="pres">
      <dgm:prSet presAssocID="{29F5472E-87E2-4CBB-8766-182684F8A4A6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80E00820-D3D5-4918-8999-0C50C73C7187}" type="presOf" srcId="{60EF5C6D-E584-48FC-92C6-A9962BB7E8FC}" destId="{E0465194-55FE-440B-BD97-DF64FDA44341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19A149D7-3A59-4386-8D99-80A1493EB486}" type="presOf" srcId="{03275E9C-82A1-4E4D-95A2-03752D0D9DAE}" destId="{8018E06C-37BA-4BE2-AF8E-D159F5E87AEB}" srcOrd="0" destOrd="0" presId="urn:microsoft.com/office/officeart/2005/8/layout/equation2"/>
    <dgm:cxn modelId="{3A4371C9-5891-469B-A8E0-DB5C8C083B78}" type="presOf" srcId="{3E4300A6-5340-4E98-A2E7-F5CE19E76D8C}" destId="{270044A2-F123-4FAF-B701-DB1324C4F9D6}" srcOrd="0" destOrd="0" presId="urn:microsoft.com/office/officeart/2005/8/layout/equation2"/>
    <dgm:cxn modelId="{219DC082-4392-4285-A822-A9517A8CD418}" type="presOf" srcId="{29F5472E-87E2-4CBB-8766-182684F8A4A6}" destId="{67F55905-0D85-4F28-88F1-7777C9838CFD}" srcOrd="0" destOrd="0" presId="urn:microsoft.com/office/officeart/2005/8/layout/equation2"/>
    <dgm:cxn modelId="{9E5C196F-C34E-4F6B-82EC-AFC85249AFA0}" type="presOf" srcId="{540BF3F1-4230-4A26-B991-7EF40EF26638}" destId="{D60821EE-5AA8-403E-AC28-90587111007F}" srcOrd="0" destOrd="0" presId="urn:microsoft.com/office/officeart/2005/8/layout/equation2"/>
    <dgm:cxn modelId="{41C1CEB9-31BF-431E-88ED-4FC50699D778}" type="presOf" srcId="{B1F13C4F-4492-432A-B47A-8EE615AF0AC3}" destId="{E72754C5-A708-4BDA-B205-2A80F46248FA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FE70EDF0-E083-4B41-91BA-AE77F102312E}" type="presOf" srcId="{E2225566-58A9-42A5-9B57-0E962DF8E105}" destId="{19BC3635-2692-406A-A7C7-A551593D9345}" srcOrd="0" destOrd="0" presId="urn:microsoft.com/office/officeart/2005/8/layout/equation2"/>
    <dgm:cxn modelId="{C4F30B04-B789-469E-858D-06E92785B5F2}" type="presOf" srcId="{99D4E7A6-DFDF-4DDF-916D-338772C69505}" destId="{901DACB5-B2CA-44EB-9753-87793F31A902}" srcOrd="0" destOrd="0" presId="urn:microsoft.com/office/officeart/2005/8/layout/equation2"/>
    <dgm:cxn modelId="{1D533B9D-E09B-442B-BF8F-131C7A08CEBA}" type="presOf" srcId="{99D4E7A6-DFDF-4DDF-916D-338772C69505}" destId="{8C256D80-3C02-4939-B4F6-ECDED046DF19}" srcOrd="1" destOrd="0" presId="urn:microsoft.com/office/officeart/2005/8/layout/equation2"/>
    <dgm:cxn modelId="{CFE96B5D-9CC1-4441-AE2E-CD737F424020}" type="presParOf" srcId="{67F55905-0D85-4F28-88F1-7777C9838CFD}" destId="{46BC75EB-D49F-4711-A119-3421FDC13186}" srcOrd="0" destOrd="0" presId="urn:microsoft.com/office/officeart/2005/8/layout/equation2"/>
    <dgm:cxn modelId="{534DBA78-3864-4BAB-A8A1-6EE1F3609C5C}" type="presParOf" srcId="{46BC75EB-D49F-4711-A119-3421FDC13186}" destId="{D60821EE-5AA8-403E-AC28-90587111007F}" srcOrd="0" destOrd="0" presId="urn:microsoft.com/office/officeart/2005/8/layout/equation2"/>
    <dgm:cxn modelId="{F6B35820-5F4B-41A4-992C-CBF3E0829F0A}" type="presParOf" srcId="{46BC75EB-D49F-4711-A119-3421FDC13186}" destId="{75C8AFBD-FB73-435C-B7EB-E15292A44E05}" srcOrd="1" destOrd="0" presId="urn:microsoft.com/office/officeart/2005/8/layout/equation2"/>
    <dgm:cxn modelId="{08D6D95A-7921-49D4-980C-821FE0B8FBA4}" type="presParOf" srcId="{46BC75EB-D49F-4711-A119-3421FDC13186}" destId="{8018E06C-37BA-4BE2-AF8E-D159F5E87AEB}" srcOrd="2" destOrd="0" presId="urn:microsoft.com/office/officeart/2005/8/layout/equation2"/>
    <dgm:cxn modelId="{B48EB830-2019-46A0-8F20-BE37F4AE260A}" type="presParOf" srcId="{46BC75EB-D49F-4711-A119-3421FDC13186}" destId="{267C89F8-3079-48B6-B0FB-DCBAECF1367A}" srcOrd="3" destOrd="0" presId="urn:microsoft.com/office/officeart/2005/8/layout/equation2"/>
    <dgm:cxn modelId="{EE210CDF-1BB1-468A-8867-F1E6FE56AAB5}" type="presParOf" srcId="{46BC75EB-D49F-4711-A119-3421FDC13186}" destId="{270044A2-F123-4FAF-B701-DB1324C4F9D6}" srcOrd="4" destOrd="0" presId="urn:microsoft.com/office/officeart/2005/8/layout/equation2"/>
    <dgm:cxn modelId="{6CB80B43-7DB2-4126-A9C2-464FEF25B659}" type="presParOf" srcId="{46BC75EB-D49F-4711-A119-3421FDC13186}" destId="{2996C93F-DB2B-42FA-8C8D-3218A71F11E7}" srcOrd="5" destOrd="0" presId="urn:microsoft.com/office/officeart/2005/8/layout/equation2"/>
    <dgm:cxn modelId="{7DEDDE11-FD21-41C2-8A1F-C20E3D95F410}" type="presParOf" srcId="{46BC75EB-D49F-4711-A119-3421FDC13186}" destId="{E0465194-55FE-440B-BD97-DF64FDA44341}" srcOrd="6" destOrd="0" presId="urn:microsoft.com/office/officeart/2005/8/layout/equation2"/>
    <dgm:cxn modelId="{8E9BE6C5-32C7-46A6-9832-045FF17097EF}" type="presParOf" srcId="{46BC75EB-D49F-4711-A119-3421FDC13186}" destId="{2F5A021F-0295-4C47-B454-19BB68690E60}" srcOrd="7" destOrd="0" presId="urn:microsoft.com/office/officeart/2005/8/layout/equation2"/>
    <dgm:cxn modelId="{C831E756-483C-43F3-AECC-01F49D884247}" type="presParOf" srcId="{46BC75EB-D49F-4711-A119-3421FDC13186}" destId="{19BC3635-2692-406A-A7C7-A551593D9345}" srcOrd="8" destOrd="0" presId="urn:microsoft.com/office/officeart/2005/8/layout/equation2"/>
    <dgm:cxn modelId="{FFD6969F-325C-4A35-8429-B3F82257519A}" type="presParOf" srcId="{67F55905-0D85-4F28-88F1-7777C9838CFD}" destId="{901DACB5-B2CA-44EB-9753-87793F31A902}" srcOrd="1" destOrd="0" presId="urn:microsoft.com/office/officeart/2005/8/layout/equation2"/>
    <dgm:cxn modelId="{F5E46781-33EA-4FA5-8C7D-7E796596809D}" type="presParOf" srcId="{901DACB5-B2CA-44EB-9753-87793F31A902}" destId="{8C256D80-3C02-4939-B4F6-ECDED046DF19}" srcOrd="0" destOrd="0" presId="urn:microsoft.com/office/officeart/2005/8/layout/equation2"/>
    <dgm:cxn modelId="{3A7B1F2C-8748-4E06-AD0E-1780D24A2C16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pl-PL" sz="1800" b="1" dirty="0"/>
            <a:t>Aby otrzymać podstawy przymierza (</a:t>
          </a:r>
          <a:r>
            <a:rPr lang="pl-PL" sz="1800" b="1" dirty="0" err="1"/>
            <a:t>Wj</a:t>
          </a:r>
          <a:r>
            <a:rPr lang="pl-PL" sz="1800" b="1" dirty="0"/>
            <a:t> </a:t>
          </a:r>
          <a:r>
            <a:rPr lang="pl-PL" sz="1800" b="1" dirty="0" smtClean="0"/>
            <a:t>19,3-7</a:t>
          </a:r>
          <a:r>
            <a:rPr lang="pl-PL" sz="1800" b="1" dirty="0"/>
            <a:t>)</a:t>
          </a:r>
          <a:endParaRPr lang="en" sz="1800" b="1" dirty="0"/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pl-PL" sz="1800" b="1" dirty="0"/>
            <a:t>Aby przekazać odpowiedź ludu i otrzymać instrukcje dotyczące teofanii na Synaju (</a:t>
          </a:r>
          <a:r>
            <a:rPr lang="pl-PL" sz="1800" b="1" dirty="0" err="1"/>
            <a:t>Wj</a:t>
          </a:r>
          <a:r>
            <a:rPr lang="pl-PL" sz="1800" b="1" dirty="0"/>
            <a:t> </a:t>
          </a:r>
          <a:r>
            <a:rPr lang="pl-PL" sz="1800" b="1" dirty="0" smtClean="0"/>
            <a:t>19,8-14</a:t>
          </a:r>
          <a:r>
            <a:rPr lang="pl-PL" sz="1800" b="1" dirty="0"/>
            <a:t>)</a:t>
          </a:r>
          <a:endParaRPr lang="en" sz="1800" b="1" dirty="0"/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pl-PL" sz="1800" b="1" dirty="0"/>
            <a:t>Aby otrzymać nowe instrukcje (</a:t>
          </a:r>
          <a:r>
            <a:rPr lang="pl-PL" sz="1800" b="1" dirty="0" err="1"/>
            <a:t>Wj</a:t>
          </a:r>
          <a:r>
            <a:rPr lang="pl-PL" sz="1800" b="1" dirty="0"/>
            <a:t> </a:t>
          </a:r>
          <a:r>
            <a:rPr lang="pl-PL" sz="1800" b="1" dirty="0" smtClean="0"/>
            <a:t>19,20-25</a:t>
          </a:r>
          <a:r>
            <a:rPr lang="pl-PL" sz="1800" b="1" dirty="0"/>
            <a:t>)</a:t>
          </a:r>
          <a:endParaRPr lang="en" sz="1800" b="1" dirty="0"/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pl-PL" sz="1800" b="1" dirty="0"/>
            <a:t>Aby otrzymać uzupełniające prawa (</a:t>
          </a:r>
          <a:r>
            <a:rPr lang="pl-PL" sz="1800" b="1" dirty="0" err="1"/>
            <a:t>Wj</a:t>
          </a:r>
          <a:r>
            <a:rPr lang="pl-PL" sz="1800" b="1" dirty="0"/>
            <a:t> </a:t>
          </a:r>
          <a:r>
            <a:rPr lang="pl-PL" sz="1800" b="1" dirty="0" smtClean="0"/>
            <a:t>20,21</a:t>
          </a:r>
          <a:r>
            <a:rPr lang="pl-PL" sz="1800" b="1" dirty="0"/>
            <a:t>; </a:t>
          </a:r>
          <a:r>
            <a:rPr lang="pl-PL" sz="1800" b="1" dirty="0" smtClean="0"/>
            <a:t>24,3</a:t>
          </a:r>
          <a:r>
            <a:rPr lang="pl-PL" sz="1800" b="1" dirty="0"/>
            <a:t>)</a:t>
          </a:r>
          <a:endParaRPr lang="en" sz="1800" b="1" dirty="0"/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pl-PL" sz="1800" b="1" dirty="0"/>
            <a:t>Aby otrzymać Dziesięć Przykazań napisanych palcem Boga oraz wzór świątyni (</a:t>
          </a:r>
          <a:r>
            <a:rPr lang="pl-PL" sz="1800" b="1" dirty="0" err="1"/>
            <a:t>Wj</a:t>
          </a:r>
          <a:r>
            <a:rPr lang="pl-PL" sz="1800" b="1" dirty="0"/>
            <a:t> </a:t>
          </a:r>
          <a:r>
            <a:rPr lang="pl-PL" sz="1800" b="1" dirty="0" smtClean="0"/>
            <a:t>24,12.18</a:t>
          </a:r>
          <a:r>
            <a:rPr lang="pl-PL" sz="1800" b="1" dirty="0"/>
            <a:t>; </a:t>
          </a:r>
          <a:r>
            <a:rPr lang="pl-PL" sz="1800" b="1" dirty="0" smtClean="0"/>
            <a:t>32,15</a:t>
          </a:r>
          <a:r>
            <a:rPr lang="pl-PL" sz="1800" b="1" dirty="0"/>
            <a:t>)</a:t>
          </a:r>
          <a:endParaRPr lang="en" sz="1800" b="1" dirty="0"/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pl-PL" sz="1800" b="1" dirty="0"/>
            <a:t>Aby wstawiać się z powodu  grzechu ulania złotego cielca (</a:t>
          </a:r>
          <a:r>
            <a:rPr lang="pl-PL" sz="1800" b="1" dirty="0" err="1"/>
            <a:t>Wj</a:t>
          </a:r>
          <a:r>
            <a:rPr lang="pl-PL" sz="1800" b="1" dirty="0"/>
            <a:t> </a:t>
          </a:r>
          <a:r>
            <a:rPr lang="pl-PL" sz="1800" b="1" dirty="0" smtClean="0"/>
            <a:t>32,30</a:t>
          </a:r>
          <a:r>
            <a:rPr lang="pl-PL" sz="1800" b="1" dirty="0"/>
            <a:t>)
</a:t>
          </a:r>
          <a:endParaRPr lang="en" sz="1800" b="1" dirty="0"/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pl-PL" sz="1800" b="1" dirty="0"/>
            <a:t>Aby Bóg mógł mu ukazać swoją chwałę i otrzymać nowe tablice z dziesięciorgiem przykazań (</a:t>
          </a:r>
          <a:r>
            <a:rPr lang="pl-PL" sz="1800" b="1" dirty="0" err="1"/>
            <a:t>Wj</a:t>
          </a:r>
          <a:r>
            <a:rPr lang="pl-PL" sz="1800" b="1" dirty="0"/>
            <a:t> </a:t>
          </a:r>
          <a:r>
            <a:rPr lang="pl-PL" sz="1800" b="1" dirty="0" smtClean="0"/>
            <a:t>34,1-5</a:t>
          </a:r>
          <a:r>
            <a:rPr lang="pl-PL" sz="1800" b="1" dirty="0"/>
            <a:t>).</a:t>
          </a:r>
          <a:endParaRPr lang="en" sz="1800" b="1" dirty="0"/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9352B1D2-6DD7-4B72-803B-0158CA4C372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endParaRPr lang="en" sz="1800" b="1" dirty="0"/>
        </a:p>
      </dgm:t>
    </dgm:pt>
    <dgm:pt modelId="{F95CB5E9-AEEE-44FA-8D19-9FB8BB7BFC85}" type="parTrans" cxnId="{4594214C-3D36-4CFA-B528-24A2D77491F8}">
      <dgm:prSet/>
      <dgm:spPr/>
      <dgm:t>
        <a:bodyPr/>
        <a:lstStyle/>
        <a:p>
          <a:endParaRPr lang="pl-PL"/>
        </a:p>
      </dgm:t>
    </dgm:pt>
    <dgm:pt modelId="{C2091B47-8F96-46ED-B206-26F51ADF57C7}" type="sibTrans" cxnId="{4594214C-3D36-4CFA-B528-24A2D77491F8}">
      <dgm:prSet/>
      <dgm:spPr/>
      <dgm:t>
        <a:bodyPr/>
        <a:lstStyle/>
        <a:p>
          <a:endParaRPr lang="pl-PL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FC4AB1-9306-4E2A-94B7-638B38853F92}" type="pres">
      <dgm:prSet presAssocID="{538FB30C-2DD6-46E4-998A-63CC4A9AEA2B}" presName="descendantText" presStyleLbl="alignAccFollowNode1" presStyleIdx="5" presStyleCnt="7" custScaleX="147194" custScaleY="1320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180F8BEE-E88A-4293-9E5F-F2F11F5862D9}" type="presOf" srcId="{89309E62-CDD7-41B2-BC71-50E6B2B3AC9A}" destId="{FA7BBE03-741A-428D-A2E0-6E18B56F1B4B}" srcOrd="0" destOrd="0" presId="urn:microsoft.com/office/officeart/2005/8/layout/vList5"/>
    <dgm:cxn modelId="{352B49CC-3A8A-48EB-A026-C5F9D5887BE1}" srcId="{538FB30C-2DD6-46E4-998A-63CC4A9AEA2B}" destId="{96A60685-E38A-4F6D-B89A-50CCDC66F144}" srcOrd="1" destOrd="0" parTransId="{3D828377-643A-439D-BD6A-81BE318F02E4}" sibTransId="{485F644C-6764-4810-98DA-31F12046C641}"/>
    <dgm:cxn modelId="{20EF7D1D-E9AF-4B22-BD3A-C43EC13CD6A0}" type="presOf" srcId="{E41AC5FE-3F87-4911-827E-95B18C71597E}" destId="{BC6C4D0C-4B05-4C59-AD15-6A2C1C700397}" srcOrd="0" destOrd="0" presId="urn:microsoft.com/office/officeart/2005/8/layout/vList5"/>
    <dgm:cxn modelId="{CB05E939-57CE-43F3-8C92-B745505925EA}" type="presOf" srcId="{5C05E1BD-3799-4E1D-907A-D626C808F696}" destId="{BF751D0E-0018-4556-BBF6-F057C9893D8F}" srcOrd="0" destOrd="0" presId="urn:microsoft.com/office/officeart/2005/8/layout/vList5"/>
    <dgm:cxn modelId="{5AA881BB-7025-495B-BE51-79FB67AFE77D}" type="presOf" srcId="{68A9CB1A-A521-481A-8821-A7D8D7578B71}" destId="{172CFDF2-7936-4E9D-BFFA-0C73FCBBBDC7}" srcOrd="0" destOrd="0" presId="urn:microsoft.com/office/officeart/2005/8/layout/vList5"/>
    <dgm:cxn modelId="{DFA988BB-23A1-4A06-90FB-5EA0FA1ECC07}" type="presOf" srcId="{538FB30C-2DD6-46E4-998A-63CC4A9AEA2B}" destId="{E89644D7-0255-435B-8178-93723A4041E5}" srcOrd="0" destOrd="0" presId="urn:microsoft.com/office/officeart/2005/8/layout/vList5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2EC34CFE-FE14-4B60-A98D-69AF65848CF2}" type="presOf" srcId="{589BF8FA-5C3A-40E4-B240-6B101B74E917}" destId="{6CCE813E-5E0B-45F7-96CE-BCF9A901E6CE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CD959E40-CF97-4B24-BD03-593802E04B4F}" type="presOf" srcId="{9352B1D2-6DD7-4B72-803B-0158CA4C3724}" destId="{55FC4AB1-9306-4E2A-94B7-638B38853F92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49EFB683-F284-4E36-90FF-3AD02362718B}" type="presOf" srcId="{179EC93C-4619-4E83-9C37-24364B61945D}" destId="{B35259F7-3DA3-4B94-9D52-4E67297EB8CB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7F159FB7-F0FB-4CBC-9ED4-FBA025687081}" type="presOf" srcId="{39A07B75-1E6B-4C21-8057-B499F783ADBE}" destId="{76109693-36C5-44EA-BAE6-ABC72EF45D16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9A285F00-7FCD-4623-B77F-4C27B5AACC77}" type="presOf" srcId="{8BC50EB3-465B-40B5-9C9C-EB9207DC97C4}" destId="{FDF86717-EF20-45CF-989D-553DEAF72B68}" srcOrd="0" destOrd="0" presId="urn:microsoft.com/office/officeart/2005/8/layout/vList5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4594214C-3D36-4CFA-B528-24A2D77491F8}" srcId="{538FB30C-2DD6-46E4-998A-63CC4A9AEA2B}" destId="{9352B1D2-6DD7-4B72-803B-0158CA4C3724}" srcOrd="0" destOrd="0" parTransId="{F95CB5E9-AEEE-44FA-8D19-9FB8BB7BFC85}" sibTransId="{C2091B47-8F96-46ED-B206-26F51ADF57C7}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D46C1F8B-E6A7-450A-9BE4-827479FB3519}" type="presOf" srcId="{96A60685-E38A-4F6D-B89A-50CCDC66F144}" destId="{55FC4AB1-9306-4E2A-94B7-638B38853F92}" srcOrd="0" destOrd="1" presId="urn:microsoft.com/office/officeart/2005/8/layout/vList5"/>
    <dgm:cxn modelId="{D3B19196-0684-47CA-9B09-121D3295FF9D}" type="presOf" srcId="{A762F1B7-CC82-4B00-8545-B2561A36ED68}" destId="{25AD595D-1A10-4938-B875-BE023B2B6731}" srcOrd="0" destOrd="0" presId="urn:microsoft.com/office/officeart/2005/8/layout/vList5"/>
    <dgm:cxn modelId="{AEB12BB5-5F65-4EB7-AE6F-65556F097DA0}" type="presOf" srcId="{F8BE586E-593E-482C-A266-613D528BCBD2}" destId="{FB34CA7B-2553-4AAE-A825-623CC38143DA}" srcOrd="0" destOrd="0" presId="urn:microsoft.com/office/officeart/2005/8/layout/vList5"/>
    <dgm:cxn modelId="{66DF2E38-429F-4832-8569-D0C32FC10870}" type="presOf" srcId="{FD504D15-8C07-492A-977F-2F563B1294AC}" destId="{BBF487B5-2C8A-4FE9-8605-EC37C09075FD}" srcOrd="0" destOrd="0" presId="urn:microsoft.com/office/officeart/2005/8/layout/vList5"/>
    <dgm:cxn modelId="{042C4EA6-7D38-40EC-BEF3-FB44A2684933}" type="presOf" srcId="{C200C701-680C-41A3-BAC9-65DDA5D879F1}" destId="{1B825D6B-8BFA-484B-9BE4-89EE5CDDE674}" srcOrd="0" destOrd="0" presId="urn:microsoft.com/office/officeart/2005/8/layout/vList5"/>
    <dgm:cxn modelId="{EF4B7C63-5D1A-4CBB-AA4B-DB7A01D7971E}" type="presOf" srcId="{2EEC3273-5F8A-48C9-850A-69EE6865333D}" destId="{BB4904F8-E866-4201-BC3C-47921BD74100}" srcOrd="0" destOrd="0" presId="urn:microsoft.com/office/officeart/2005/8/layout/vList5"/>
    <dgm:cxn modelId="{D8F934D7-1094-40D5-A218-69D02C6F350E}" type="presParOf" srcId="{FDF86717-EF20-45CF-989D-553DEAF72B68}" destId="{17FD45A4-2B46-492E-926A-5096411C900C}" srcOrd="0" destOrd="0" presId="urn:microsoft.com/office/officeart/2005/8/layout/vList5"/>
    <dgm:cxn modelId="{008CEEEA-20A3-4F16-9313-4D31383E9229}" type="presParOf" srcId="{17FD45A4-2B46-492E-926A-5096411C900C}" destId="{FB34CA7B-2553-4AAE-A825-623CC38143DA}" srcOrd="0" destOrd="0" presId="urn:microsoft.com/office/officeart/2005/8/layout/vList5"/>
    <dgm:cxn modelId="{AEEE96C5-2256-4D89-9D72-4208648CDB2D}" type="presParOf" srcId="{17FD45A4-2B46-492E-926A-5096411C900C}" destId="{BBF487B5-2C8A-4FE9-8605-EC37C09075FD}" srcOrd="1" destOrd="0" presId="urn:microsoft.com/office/officeart/2005/8/layout/vList5"/>
    <dgm:cxn modelId="{8D1A75AA-426F-40F2-BA5E-C69E516FAEC5}" type="presParOf" srcId="{FDF86717-EF20-45CF-989D-553DEAF72B68}" destId="{DA595C26-086A-4D26-9B22-43FB2A49AF36}" srcOrd="1" destOrd="0" presId="urn:microsoft.com/office/officeart/2005/8/layout/vList5"/>
    <dgm:cxn modelId="{F807EAA3-26C1-4D68-BA79-0BB307038159}" type="presParOf" srcId="{FDF86717-EF20-45CF-989D-553DEAF72B68}" destId="{93C941BB-738F-42BD-875A-324274C64A1F}" srcOrd="2" destOrd="0" presId="urn:microsoft.com/office/officeart/2005/8/layout/vList5"/>
    <dgm:cxn modelId="{A0A820AD-0702-4F34-BA64-53A0A2B227F0}" type="presParOf" srcId="{93C941BB-738F-42BD-875A-324274C64A1F}" destId="{BB4904F8-E866-4201-BC3C-47921BD74100}" srcOrd="0" destOrd="0" presId="urn:microsoft.com/office/officeart/2005/8/layout/vList5"/>
    <dgm:cxn modelId="{6E66E431-3904-45F6-AF34-7A571F336AB0}" type="presParOf" srcId="{93C941BB-738F-42BD-875A-324274C64A1F}" destId="{76109693-36C5-44EA-BAE6-ABC72EF45D16}" srcOrd="1" destOrd="0" presId="urn:microsoft.com/office/officeart/2005/8/layout/vList5"/>
    <dgm:cxn modelId="{91B8DB50-EB06-4EFE-B3EF-6BFF1BA0CD36}" type="presParOf" srcId="{FDF86717-EF20-45CF-989D-553DEAF72B68}" destId="{DE3ABB7F-3E3E-4C32-9BD4-31FFD0B50747}" srcOrd="3" destOrd="0" presId="urn:microsoft.com/office/officeart/2005/8/layout/vList5"/>
    <dgm:cxn modelId="{1EDB8FE1-30BF-4AF1-BCB8-C991B6FF84E1}" type="presParOf" srcId="{FDF86717-EF20-45CF-989D-553DEAF72B68}" destId="{02D3369B-9AA3-4123-9063-D536A1C560AE}" srcOrd="4" destOrd="0" presId="urn:microsoft.com/office/officeart/2005/8/layout/vList5"/>
    <dgm:cxn modelId="{80ED9D94-E522-44D2-B144-0EF88D4DD3FB}" type="presParOf" srcId="{02D3369B-9AA3-4123-9063-D536A1C560AE}" destId="{6CCE813E-5E0B-45F7-96CE-BCF9A901E6CE}" srcOrd="0" destOrd="0" presId="urn:microsoft.com/office/officeart/2005/8/layout/vList5"/>
    <dgm:cxn modelId="{C036BEF7-CB22-45B7-82AD-28DB024A2207}" type="presParOf" srcId="{02D3369B-9AA3-4123-9063-D536A1C560AE}" destId="{25AD595D-1A10-4938-B875-BE023B2B6731}" srcOrd="1" destOrd="0" presId="urn:microsoft.com/office/officeart/2005/8/layout/vList5"/>
    <dgm:cxn modelId="{1B6E224F-BF76-4C17-BC25-2F4607532FCE}" type="presParOf" srcId="{FDF86717-EF20-45CF-989D-553DEAF72B68}" destId="{4A7BADD5-84C1-4FA1-8F41-1818FC8EF581}" srcOrd="5" destOrd="0" presId="urn:microsoft.com/office/officeart/2005/8/layout/vList5"/>
    <dgm:cxn modelId="{669DE89C-05B5-4B50-A379-A1EACE0F4CC4}" type="presParOf" srcId="{FDF86717-EF20-45CF-989D-553DEAF72B68}" destId="{D28915CB-8EAB-471C-B5B8-10525612B7A7}" srcOrd="6" destOrd="0" presId="urn:microsoft.com/office/officeart/2005/8/layout/vList5"/>
    <dgm:cxn modelId="{747F015C-8A71-47A8-9FAF-2C1B85EBD038}" type="presParOf" srcId="{D28915CB-8EAB-471C-B5B8-10525612B7A7}" destId="{FA7BBE03-741A-428D-A2E0-6E18B56F1B4B}" srcOrd="0" destOrd="0" presId="urn:microsoft.com/office/officeart/2005/8/layout/vList5"/>
    <dgm:cxn modelId="{0185A299-AB52-4ADB-BD7E-1CD0AECFE64E}" type="presParOf" srcId="{D28915CB-8EAB-471C-B5B8-10525612B7A7}" destId="{BF751D0E-0018-4556-BBF6-F057C9893D8F}" srcOrd="1" destOrd="0" presId="urn:microsoft.com/office/officeart/2005/8/layout/vList5"/>
    <dgm:cxn modelId="{CD461880-A58B-4696-B2AD-4079C93832F4}" type="presParOf" srcId="{FDF86717-EF20-45CF-989D-553DEAF72B68}" destId="{4EC67DAC-76C5-40DE-9AD5-A8C04FDDA746}" srcOrd="7" destOrd="0" presId="urn:microsoft.com/office/officeart/2005/8/layout/vList5"/>
    <dgm:cxn modelId="{D9333C71-584B-455D-BAA6-54388051DE37}" type="presParOf" srcId="{FDF86717-EF20-45CF-989D-553DEAF72B68}" destId="{A13E4839-68EF-4DAE-B39C-81AE4008BD8F}" srcOrd="8" destOrd="0" presId="urn:microsoft.com/office/officeart/2005/8/layout/vList5"/>
    <dgm:cxn modelId="{44DB0901-9B3B-4968-8214-A87412D23B4A}" type="presParOf" srcId="{A13E4839-68EF-4DAE-B39C-81AE4008BD8F}" destId="{1B825D6B-8BFA-484B-9BE4-89EE5CDDE674}" srcOrd="0" destOrd="0" presId="urn:microsoft.com/office/officeart/2005/8/layout/vList5"/>
    <dgm:cxn modelId="{CA898F25-DC86-4AD0-B1AE-25A5C003BED0}" type="presParOf" srcId="{A13E4839-68EF-4DAE-B39C-81AE4008BD8F}" destId="{172CFDF2-7936-4E9D-BFFA-0C73FCBBBDC7}" srcOrd="1" destOrd="0" presId="urn:microsoft.com/office/officeart/2005/8/layout/vList5"/>
    <dgm:cxn modelId="{2DEF05EC-5079-4239-A483-E819AD50B00F}" type="presParOf" srcId="{FDF86717-EF20-45CF-989D-553DEAF72B68}" destId="{0281CC3D-4098-43F7-826D-3BB1EDB4E33A}" srcOrd="9" destOrd="0" presId="urn:microsoft.com/office/officeart/2005/8/layout/vList5"/>
    <dgm:cxn modelId="{DAD0D678-9E3E-408C-AA8D-08C30C297735}" type="presParOf" srcId="{FDF86717-EF20-45CF-989D-553DEAF72B68}" destId="{1CC42359-7D9F-4F11-A284-C365408A369E}" srcOrd="10" destOrd="0" presId="urn:microsoft.com/office/officeart/2005/8/layout/vList5"/>
    <dgm:cxn modelId="{81DE4BC2-6F84-4DA5-A50F-7531A6AAFCED}" type="presParOf" srcId="{1CC42359-7D9F-4F11-A284-C365408A369E}" destId="{E89644D7-0255-435B-8178-93723A4041E5}" srcOrd="0" destOrd="0" presId="urn:microsoft.com/office/officeart/2005/8/layout/vList5"/>
    <dgm:cxn modelId="{D0AD30B7-D415-4DBE-BE2A-4533E0CECDF1}" type="presParOf" srcId="{1CC42359-7D9F-4F11-A284-C365408A369E}" destId="{55FC4AB1-9306-4E2A-94B7-638B38853F92}" srcOrd="1" destOrd="0" presId="urn:microsoft.com/office/officeart/2005/8/layout/vList5"/>
    <dgm:cxn modelId="{3E3A861F-61E2-4D43-A51D-1CB06859BF9F}" type="presParOf" srcId="{FDF86717-EF20-45CF-989D-553DEAF72B68}" destId="{3842F477-B41D-4C07-BD8E-F845D97B45AF}" srcOrd="11" destOrd="0" presId="urn:microsoft.com/office/officeart/2005/8/layout/vList5"/>
    <dgm:cxn modelId="{1FEC251D-B63B-4AA2-8E8A-EA604CFDF929}" type="presParOf" srcId="{FDF86717-EF20-45CF-989D-553DEAF72B68}" destId="{020AB92C-7F6A-48D1-B34F-60F74F938A2D}" srcOrd="12" destOrd="0" presId="urn:microsoft.com/office/officeart/2005/8/layout/vList5"/>
    <dgm:cxn modelId="{5C37162C-2F9D-43FB-9B9F-2BC61DB170D4}" type="presParOf" srcId="{020AB92C-7F6A-48D1-B34F-60F74F938A2D}" destId="{BC6C4D0C-4B05-4C59-AD15-6A2C1C700397}" srcOrd="0" destOrd="0" presId="urn:microsoft.com/office/officeart/2005/8/layout/vList5"/>
    <dgm:cxn modelId="{0FE5759D-D746-4599-87FA-4F59AD0899B3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Relacje między Bogiem a Mojżeszem stopniowo się pogłębiały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796" y="1577"/>
        <a:ext cx="5550507" cy="72587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Bóg zainspirował Mojżesza do napisania Księgi Hioba i Księgi Rodzaju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85155" y="858105"/>
        <a:ext cx="4406944" cy="72587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Bóg zawołał go z płonącego krzewu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85155" y="1671080"/>
        <a:ext cx="4406944" cy="72587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Mojżesz widział, jak Bóg pokonał egipskich bogów.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85155" y="2484054"/>
        <a:ext cx="4406944" cy="72587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Był świadkiem rozstąpienia się Morza Czerwonego, aby uwolnić Izraela.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85155" y="3297029"/>
        <a:ext cx="4406944" cy="72587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Obserwował, jak Bóg poprowadził Izraela do Synaju.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85155" y="4110004"/>
        <a:ext cx="4406944" cy="72587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Spędzili razem 40 pełnych dni w górach.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5155" y="4922979"/>
        <a:ext cx="4406944" cy="72587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Ich związek rozwijał się z każdym dniem coraz bardziej.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5155" y="5735954"/>
        <a:ext cx="4406944" cy="7258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74173"/>
          <a:ext cx="1601777" cy="37984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Bóg</a:t>
          </a:r>
          <a:endParaRPr lang="en" sz="2000" b="1" kern="1200" dirty="0"/>
        </a:p>
      </dsp:txBody>
      <dsp:txXfrm>
        <a:off x="0" y="74173"/>
        <a:ext cx="1601777" cy="379843"/>
      </dsp:txXfrm>
    </dsp:sp>
    <dsp:sp modelId="{25F833DF-28BA-42CF-A931-BDB9A44A64F1}">
      <dsp:nvSpPr>
        <dsp:cNvPr id="0" name=""/>
        <dsp:cNvSpPr/>
      </dsp:nvSpPr>
      <dsp:spPr>
        <a:xfrm>
          <a:off x="1465950" y="106459"/>
          <a:ext cx="10559984" cy="315270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Jesteś moim przyjacielem i masz moją przychylność.</a:t>
          </a:r>
          <a:r>
            <a:rPr lang="pl-PL" sz="2000" b="1" kern="1200" dirty="0"/>
            <a:t>
</a:t>
          </a:r>
          <a:endParaRPr lang="en" sz="2000" b="1" kern="1200" dirty="0"/>
        </a:p>
      </dsp:txBody>
      <dsp:txXfrm>
        <a:off x="1465950" y="106459"/>
        <a:ext cx="10559984" cy="315270"/>
      </dsp:txXfrm>
    </dsp:sp>
    <dsp:sp modelId="{B5EBE645-BE01-4D84-8853-7101AB868E4A}">
      <dsp:nvSpPr>
        <dsp:cNvPr id="0" name=""/>
        <dsp:cNvSpPr/>
      </dsp:nvSpPr>
      <dsp:spPr>
        <a:xfrm>
          <a:off x="0" y="489641"/>
          <a:ext cx="1601777" cy="379843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Mo</a:t>
          </a:r>
          <a:r>
            <a:rPr lang="pl-PL" sz="2000" b="1" kern="1200" dirty="0" err="1"/>
            <a:t>jżesz</a:t>
          </a:r>
          <a:endParaRPr lang="en" sz="2000" b="1" kern="1200" dirty="0"/>
        </a:p>
      </dsp:txBody>
      <dsp:txXfrm>
        <a:off x="0" y="489641"/>
        <a:ext cx="1601777" cy="379843"/>
      </dsp:txXfrm>
    </dsp:sp>
    <dsp:sp modelId="{2AB17DE2-53E2-41B8-9531-47DA2787D025}">
      <dsp:nvSpPr>
        <dsp:cNvPr id="0" name=""/>
        <dsp:cNvSpPr/>
      </dsp:nvSpPr>
      <dsp:spPr>
        <a:xfrm>
          <a:off x="1465950" y="521927"/>
          <a:ext cx="10559984" cy="315270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Jeśli tak jest naprawdę, naucz mnie swojej drogi, abym mógł Cię poznać.</a:t>
          </a:r>
          <a:endParaRPr lang="es-ES" sz="1800" b="1" kern="1200" dirty="0"/>
        </a:p>
      </dsp:txBody>
      <dsp:txXfrm>
        <a:off x="1465950" y="521927"/>
        <a:ext cx="10559984" cy="315270"/>
      </dsp:txXfrm>
    </dsp:sp>
    <dsp:sp modelId="{C3780064-2A7E-4808-A98D-B77DDECF9F90}">
      <dsp:nvSpPr>
        <dsp:cNvPr id="0" name=""/>
        <dsp:cNvSpPr/>
      </dsp:nvSpPr>
      <dsp:spPr>
        <a:xfrm>
          <a:off x="0" y="905109"/>
          <a:ext cx="1601777" cy="37984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Bóg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" sz="2000" b="1" kern="1200" dirty="0"/>
        </a:p>
      </dsp:txBody>
      <dsp:txXfrm>
        <a:off x="0" y="905109"/>
        <a:ext cx="1601777" cy="379843"/>
      </dsp:txXfrm>
    </dsp:sp>
    <dsp:sp modelId="{206531FC-4648-41ED-A3FA-7AEC9CB10B9F}">
      <dsp:nvSpPr>
        <dsp:cNvPr id="0" name=""/>
        <dsp:cNvSpPr/>
      </dsp:nvSpPr>
      <dsp:spPr>
        <a:xfrm>
          <a:off x="1465950" y="937395"/>
          <a:ext cx="10559984" cy="315270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Moja obecność będzie z wami i dam wam odpocznienie.</a:t>
          </a:r>
          <a:endParaRPr lang="en" sz="1800" b="1" kern="1200" dirty="0"/>
        </a:p>
      </dsp:txBody>
      <dsp:txXfrm>
        <a:off x="1465950" y="937395"/>
        <a:ext cx="10559984" cy="315270"/>
      </dsp:txXfrm>
    </dsp:sp>
    <dsp:sp modelId="{9574BCF2-1AC1-4FBC-A1DD-D3D32ED54ABE}">
      <dsp:nvSpPr>
        <dsp:cNvPr id="0" name=""/>
        <dsp:cNvSpPr/>
      </dsp:nvSpPr>
      <dsp:spPr>
        <a:xfrm>
          <a:off x="0" y="1320577"/>
          <a:ext cx="1601777" cy="379843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Mo</a:t>
          </a:r>
          <a:r>
            <a:rPr lang="pl-PL" sz="2000" b="1" kern="1200" dirty="0" err="1"/>
            <a:t>jżesz</a:t>
          </a:r>
          <a:endParaRPr lang="en" sz="2000" b="1" kern="1200" dirty="0"/>
        </a:p>
      </dsp:txBody>
      <dsp:txXfrm>
        <a:off x="0" y="1320577"/>
        <a:ext cx="1601777" cy="379843"/>
      </dsp:txXfrm>
    </dsp:sp>
    <dsp:sp modelId="{B0D216FA-5046-4260-95EB-94A4FF4DB0F3}">
      <dsp:nvSpPr>
        <dsp:cNvPr id="0" name=""/>
        <dsp:cNvSpPr/>
      </dsp:nvSpPr>
      <dsp:spPr>
        <a:xfrm>
          <a:off x="1465950" y="1352863"/>
          <a:ext cx="10559984" cy="315270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Jeśli Twoja obecność nie będzie nam towarzyszyć, nie wysyłaj nas stąd.</a:t>
          </a:r>
          <a:endParaRPr lang="en" sz="1800" b="1" kern="1200" dirty="0"/>
        </a:p>
      </dsp:txBody>
      <dsp:txXfrm>
        <a:off x="1465950" y="1352863"/>
        <a:ext cx="10559984" cy="315270"/>
      </dsp:txXfrm>
    </dsp:sp>
    <dsp:sp modelId="{1E89D0E7-58A7-4FB4-A7BE-4ED5531FA080}">
      <dsp:nvSpPr>
        <dsp:cNvPr id="0" name=""/>
        <dsp:cNvSpPr/>
      </dsp:nvSpPr>
      <dsp:spPr>
        <a:xfrm>
          <a:off x="0" y="1736044"/>
          <a:ext cx="1601777" cy="379843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Mo</a:t>
          </a:r>
          <a:r>
            <a:rPr lang="pl-PL" sz="2000" b="1" kern="1200" dirty="0" err="1"/>
            <a:t>jżesz</a:t>
          </a:r>
          <a:endParaRPr lang="en" sz="2000" b="1" kern="1200" dirty="0"/>
        </a:p>
      </dsp:txBody>
      <dsp:txXfrm>
        <a:off x="0" y="1736044"/>
        <a:ext cx="1601777" cy="379843"/>
      </dsp:txXfrm>
    </dsp:sp>
    <dsp:sp modelId="{69151F6D-E5DE-4493-8D01-2AD02DAA2097}">
      <dsp:nvSpPr>
        <dsp:cNvPr id="0" name=""/>
        <dsp:cNvSpPr/>
      </dsp:nvSpPr>
      <dsp:spPr>
        <a:xfrm>
          <a:off x="1465950" y="1768331"/>
          <a:ext cx="10559984" cy="315270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Jeśli nie pójdziesz z nami, skąd ktoś będzie wiedział, że jesteś ze mnie zadowolony?</a:t>
          </a:r>
          <a:endParaRPr lang="en" sz="1800" b="1" kern="1200" dirty="0"/>
        </a:p>
      </dsp:txBody>
      <dsp:txXfrm>
        <a:off x="1465950" y="1768331"/>
        <a:ext cx="10559984" cy="315270"/>
      </dsp:txXfrm>
    </dsp:sp>
    <dsp:sp modelId="{EA59EA09-5FDE-4FE2-85EF-A1CE291BCE08}">
      <dsp:nvSpPr>
        <dsp:cNvPr id="0" name=""/>
        <dsp:cNvSpPr/>
      </dsp:nvSpPr>
      <dsp:spPr>
        <a:xfrm>
          <a:off x="0" y="2151512"/>
          <a:ext cx="1601777" cy="37984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Bóg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" sz="2000" b="1" kern="1200" dirty="0"/>
        </a:p>
      </dsp:txBody>
      <dsp:txXfrm>
        <a:off x="0" y="2151512"/>
        <a:ext cx="1601777" cy="379843"/>
      </dsp:txXfrm>
    </dsp:sp>
    <dsp:sp modelId="{5CC16E85-82E9-43A0-B210-EF107143F654}">
      <dsp:nvSpPr>
        <dsp:cNvPr id="0" name=""/>
        <dsp:cNvSpPr/>
      </dsp:nvSpPr>
      <dsp:spPr>
        <a:xfrm>
          <a:off x="1465950" y="2183799"/>
          <a:ext cx="10559984" cy="315270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Dobrze, zrobię, o co prosisz, ponieważ jestem ci wdzięczny i uważam cię za swojego przyjaciela.</a:t>
          </a:r>
          <a:endParaRPr lang="en" sz="1600" b="1" kern="1200" dirty="0"/>
        </a:p>
      </dsp:txBody>
      <dsp:txXfrm>
        <a:off x="1465950" y="2183799"/>
        <a:ext cx="10559984" cy="3152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effectLst/>
            </a:rPr>
            <a:t>Mojżesz poprosił: Pokaż mi swoją chwałę       (</a:t>
          </a:r>
          <a:r>
            <a:rPr lang="pl-PL" sz="2400" b="1" kern="1200" dirty="0" err="1">
              <a:effectLst/>
            </a:rPr>
            <a:t>Wj</a:t>
          </a:r>
          <a:r>
            <a:rPr lang="pl-PL" sz="2400" b="1" kern="1200" dirty="0">
              <a:effectLst/>
            </a:rPr>
            <a:t> </a:t>
          </a:r>
          <a:r>
            <a:rPr lang="pl-PL" sz="2400" b="1" kern="1200" dirty="0" smtClean="0">
              <a:effectLst/>
            </a:rPr>
            <a:t>33,18</a:t>
          </a:r>
          <a:r>
            <a:rPr lang="pl-PL" sz="2400" b="1" kern="1200" dirty="0">
              <a:effectLst/>
            </a:rPr>
            <a:t>)</a:t>
          </a:r>
          <a:endParaRPr lang="en" sz="2400" b="1" kern="1200" dirty="0">
            <a:effectLst/>
          </a:endParaRPr>
        </a:p>
      </dsp:txBody>
      <dsp:txXfrm>
        <a:off x="52851" y="1458"/>
        <a:ext cx="5004925" cy="819562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6007" y="868427"/>
        <a:ext cx="338611" cy="33861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effectLst/>
            </a:rPr>
            <a:t>Bóg odpowiedział: Pokażę ci moją dobroć (</a:t>
          </a:r>
          <a:r>
            <a:rPr lang="pl-PL" sz="2400" b="1" kern="1200" dirty="0" err="1">
              <a:effectLst/>
            </a:rPr>
            <a:t>Wj</a:t>
          </a:r>
          <a:r>
            <a:rPr lang="pl-PL" sz="2400" b="1" kern="1200" dirty="0">
              <a:effectLst/>
            </a:rPr>
            <a:t> </a:t>
          </a:r>
          <a:r>
            <a:rPr lang="pl-PL" sz="2400" b="1" kern="1200" dirty="0" smtClean="0">
              <a:effectLst/>
            </a:rPr>
            <a:t>33,19</a:t>
          </a:r>
          <a:r>
            <a:rPr lang="pl-PL" sz="2400" b="1" kern="1200" dirty="0">
              <a:effectLst/>
            </a:rPr>
            <a:t>).</a:t>
          </a:r>
          <a:endParaRPr lang="en" sz="2400" b="1" kern="1200" dirty="0">
            <a:effectLst/>
          </a:endParaRPr>
        </a:p>
      </dsp:txBody>
      <dsp:txXfrm>
        <a:off x="52851" y="1254444"/>
        <a:ext cx="5004925" cy="819562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6007" y="2121413"/>
        <a:ext cx="338611" cy="33861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effectLst/>
            </a:rPr>
            <a:t>Bóg ukazał mu swój charakter (</a:t>
          </a:r>
          <a:r>
            <a:rPr lang="pl-PL" sz="2400" b="1" kern="1200" dirty="0" err="1">
              <a:effectLst/>
            </a:rPr>
            <a:t>Wj</a:t>
          </a:r>
          <a:r>
            <a:rPr lang="pl-PL" sz="2400" b="1" kern="1200" dirty="0">
              <a:effectLst/>
            </a:rPr>
            <a:t> </a:t>
          </a:r>
          <a:r>
            <a:rPr lang="pl-PL" sz="2400" b="1" kern="1200" dirty="0" smtClean="0">
              <a:effectLst/>
            </a:rPr>
            <a:t>34,6-7</a:t>
          </a:r>
          <a:r>
            <a:rPr lang="pl-PL" sz="2400" b="1" kern="1200" dirty="0">
              <a:effectLst/>
            </a:rPr>
            <a:t>).</a:t>
          </a:r>
          <a:endParaRPr lang="en" sz="2400" b="1" kern="1200" dirty="0">
            <a:effectLst/>
          </a:endParaRPr>
        </a:p>
      </dsp:txBody>
      <dsp:txXfrm>
        <a:off x="52851" y="2507430"/>
        <a:ext cx="5004925" cy="819562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55636"/>
        <a:ext cx="185652" cy="217178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Chwała Boga to Jego dobroć, czyli Jego charakter.</a:t>
          </a:r>
          <a:endParaRPr lang="en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8064" y="243598"/>
        <a:ext cx="2130509" cy="28412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0673" y="-3366836"/>
          <a:ext cx="382724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/>
            <a:t>Aby otrzymać podstawy przymierza (</a:t>
          </a:r>
          <a:r>
            <a:rPr lang="pl-PL" sz="1800" b="1" kern="1200" dirty="0" err="1"/>
            <a:t>Wj</a:t>
          </a:r>
          <a:r>
            <a:rPr lang="pl-PL" sz="1800" b="1" kern="1200" dirty="0"/>
            <a:t> </a:t>
          </a:r>
          <a:r>
            <a:rPr lang="pl-PL" sz="1800" b="1" kern="1200" dirty="0" smtClean="0"/>
            <a:t>19,3-7</a:t>
          </a:r>
          <a:r>
            <a:rPr lang="pl-PL" sz="1800" b="1" kern="1200" dirty="0"/>
            <a:t>)</a:t>
          </a:r>
          <a:endParaRPr lang="en" sz="1800" b="1" kern="1200" dirty="0"/>
        </a:p>
      </dsp:txBody>
      <dsp:txXfrm rot="5400000">
        <a:off x="3850673" y="-3366836"/>
        <a:ext cx="382724" cy="7215110"/>
      </dsp:txXfrm>
    </dsp:sp>
    <dsp:sp modelId="{FB34CA7B-2553-4AAE-A825-623CC38143DA}">
      <dsp:nvSpPr>
        <dsp:cNvPr id="0" name=""/>
        <dsp:cNvSpPr/>
      </dsp:nvSpPr>
      <dsp:spPr>
        <a:xfrm>
          <a:off x="0" y="1515"/>
          <a:ext cx="425056" cy="4784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1</a:t>
          </a:r>
        </a:p>
      </dsp:txBody>
      <dsp:txXfrm>
        <a:off x="0" y="1515"/>
        <a:ext cx="425056" cy="478405"/>
      </dsp:txXfrm>
    </dsp:sp>
    <dsp:sp modelId="{76109693-36C5-44EA-BAE6-ABC72EF45D16}">
      <dsp:nvSpPr>
        <dsp:cNvPr id="0" name=""/>
        <dsp:cNvSpPr/>
      </dsp:nvSpPr>
      <dsp:spPr>
        <a:xfrm rot="5400000">
          <a:off x="3783166" y="-2845259"/>
          <a:ext cx="50986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/>
            <a:t>Aby przekazać odpowiedź ludu i otrzymać instrukcje dotyczące teofanii na Synaju (</a:t>
          </a:r>
          <a:r>
            <a:rPr lang="pl-PL" sz="1800" b="1" kern="1200" dirty="0" err="1"/>
            <a:t>Wj</a:t>
          </a:r>
          <a:r>
            <a:rPr lang="pl-PL" sz="1800" b="1" kern="1200" dirty="0"/>
            <a:t> </a:t>
          </a:r>
          <a:r>
            <a:rPr lang="pl-PL" sz="1800" b="1" kern="1200" dirty="0" smtClean="0"/>
            <a:t>19,8-14</a:t>
          </a:r>
          <a:r>
            <a:rPr lang="pl-PL" sz="1800" b="1" kern="1200" dirty="0"/>
            <a:t>)</a:t>
          </a:r>
          <a:endParaRPr lang="en" sz="1800" b="1" kern="1200" dirty="0"/>
        </a:p>
      </dsp:txBody>
      <dsp:txXfrm rot="5400000">
        <a:off x="3783166" y="-2845259"/>
        <a:ext cx="509862" cy="7208064"/>
      </dsp:txXfrm>
    </dsp:sp>
    <dsp:sp modelId="{BB4904F8-E866-4201-BC3C-47921BD74100}">
      <dsp:nvSpPr>
        <dsp:cNvPr id="0" name=""/>
        <dsp:cNvSpPr/>
      </dsp:nvSpPr>
      <dsp:spPr>
        <a:xfrm>
          <a:off x="0" y="519569"/>
          <a:ext cx="424641" cy="478405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2</a:t>
          </a:r>
        </a:p>
      </dsp:txBody>
      <dsp:txXfrm>
        <a:off x="0" y="519569"/>
        <a:ext cx="424641" cy="478405"/>
      </dsp:txXfrm>
    </dsp:sp>
    <dsp:sp modelId="{25AD595D-1A10-4938-B875-BE023B2B6731}">
      <dsp:nvSpPr>
        <dsp:cNvPr id="0" name=""/>
        <dsp:cNvSpPr/>
      </dsp:nvSpPr>
      <dsp:spPr>
        <a:xfrm rot="5400000">
          <a:off x="3850673" y="-2330728"/>
          <a:ext cx="382724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/>
            <a:t>Aby otrzymać nowe instrukcje (</a:t>
          </a:r>
          <a:r>
            <a:rPr lang="pl-PL" sz="1800" b="1" kern="1200" dirty="0" err="1"/>
            <a:t>Wj</a:t>
          </a:r>
          <a:r>
            <a:rPr lang="pl-PL" sz="1800" b="1" kern="1200" dirty="0"/>
            <a:t> </a:t>
          </a:r>
          <a:r>
            <a:rPr lang="pl-PL" sz="1800" b="1" kern="1200" dirty="0" smtClean="0"/>
            <a:t>19,20-25</a:t>
          </a:r>
          <a:r>
            <a:rPr lang="pl-PL" sz="1800" b="1" kern="1200" dirty="0"/>
            <a:t>)</a:t>
          </a:r>
          <a:endParaRPr lang="en" sz="1800" b="1" kern="1200" dirty="0"/>
        </a:p>
      </dsp:txBody>
      <dsp:txXfrm rot="5400000">
        <a:off x="3850673" y="-2330728"/>
        <a:ext cx="382724" cy="7215110"/>
      </dsp:txXfrm>
    </dsp:sp>
    <dsp:sp modelId="{6CCE813E-5E0B-45F7-96CE-BCF9A901E6CE}">
      <dsp:nvSpPr>
        <dsp:cNvPr id="0" name=""/>
        <dsp:cNvSpPr/>
      </dsp:nvSpPr>
      <dsp:spPr>
        <a:xfrm>
          <a:off x="0" y="1037624"/>
          <a:ext cx="425056" cy="478405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3</a:t>
          </a:r>
        </a:p>
      </dsp:txBody>
      <dsp:txXfrm>
        <a:off x="0" y="1037624"/>
        <a:ext cx="425056" cy="478405"/>
      </dsp:txXfrm>
    </dsp:sp>
    <dsp:sp modelId="{BF751D0E-0018-4556-BBF6-F057C9893D8F}">
      <dsp:nvSpPr>
        <dsp:cNvPr id="0" name=""/>
        <dsp:cNvSpPr/>
      </dsp:nvSpPr>
      <dsp:spPr>
        <a:xfrm rot="5400000">
          <a:off x="3850673" y="-1828402"/>
          <a:ext cx="382724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/>
            <a:t>Aby otrzymać uzupełniające prawa (</a:t>
          </a:r>
          <a:r>
            <a:rPr lang="pl-PL" sz="1800" b="1" kern="1200" dirty="0" err="1"/>
            <a:t>Wj</a:t>
          </a:r>
          <a:r>
            <a:rPr lang="pl-PL" sz="1800" b="1" kern="1200" dirty="0"/>
            <a:t> </a:t>
          </a:r>
          <a:r>
            <a:rPr lang="pl-PL" sz="1800" b="1" kern="1200" dirty="0" smtClean="0"/>
            <a:t>20,21</a:t>
          </a:r>
          <a:r>
            <a:rPr lang="pl-PL" sz="1800" b="1" kern="1200" dirty="0"/>
            <a:t>; </a:t>
          </a:r>
          <a:r>
            <a:rPr lang="pl-PL" sz="1800" b="1" kern="1200" dirty="0" smtClean="0"/>
            <a:t>24,3</a:t>
          </a:r>
          <a:r>
            <a:rPr lang="pl-PL" sz="1800" b="1" kern="1200" dirty="0"/>
            <a:t>)</a:t>
          </a:r>
          <a:endParaRPr lang="en" sz="1800" b="1" kern="1200" dirty="0"/>
        </a:p>
      </dsp:txBody>
      <dsp:txXfrm rot="5400000">
        <a:off x="3850673" y="-1828402"/>
        <a:ext cx="382724" cy="7215110"/>
      </dsp:txXfrm>
    </dsp:sp>
    <dsp:sp modelId="{FA7BBE03-741A-428D-A2E0-6E18B56F1B4B}">
      <dsp:nvSpPr>
        <dsp:cNvPr id="0" name=""/>
        <dsp:cNvSpPr/>
      </dsp:nvSpPr>
      <dsp:spPr>
        <a:xfrm>
          <a:off x="0" y="1539950"/>
          <a:ext cx="425056" cy="478405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4</a:t>
          </a:r>
        </a:p>
      </dsp:txBody>
      <dsp:txXfrm>
        <a:off x="0" y="1539950"/>
        <a:ext cx="425056" cy="478405"/>
      </dsp:txXfrm>
    </dsp:sp>
    <dsp:sp modelId="{172CFDF2-7936-4E9D-BFFA-0C73FCBBBDC7}">
      <dsp:nvSpPr>
        <dsp:cNvPr id="0" name=""/>
        <dsp:cNvSpPr/>
      </dsp:nvSpPr>
      <dsp:spPr>
        <a:xfrm rot="5400000">
          <a:off x="3758840" y="-1282498"/>
          <a:ext cx="558513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/>
            <a:t>Aby otrzymać Dziesięć Przykazań napisanych palcem Boga oraz wzór świątyni (</a:t>
          </a:r>
          <a:r>
            <a:rPr lang="pl-PL" sz="1800" b="1" kern="1200" dirty="0" err="1"/>
            <a:t>Wj</a:t>
          </a:r>
          <a:r>
            <a:rPr lang="pl-PL" sz="1800" b="1" kern="1200" dirty="0"/>
            <a:t> </a:t>
          </a:r>
          <a:r>
            <a:rPr lang="pl-PL" sz="1800" b="1" kern="1200" dirty="0" smtClean="0"/>
            <a:t>24,12.18</a:t>
          </a:r>
          <a:r>
            <a:rPr lang="pl-PL" sz="1800" b="1" kern="1200" dirty="0"/>
            <a:t>; </a:t>
          </a:r>
          <a:r>
            <a:rPr lang="pl-PL" sz="1800" b="1" kern="1200" dirty="0" smtClean="0"/>
            <a:t>32,15</a:t>
          </a:r>
          <a:r>
            <a:rPr lang="pl-PL" sz="1800" b="1" kern="1200" dirty="0"/>
            <a:t>)</a:t>
          </a:r>
          <a:endParaRPr lang="en" sz="1800" b="1" kern="1200" dirty="0"/>
        </a:p>
      </dsp:txBody>
      <dsp:txXfrm rot="5400000">
        <a:off x="3758840" y="-1282498"/>
        <a:ext cx="558513" cy="7208064"/>
      </dsp:txXfrm>
    </dsp:sp>
    <dsp:sp modelId="{1B825D6B-8BFA-484B-9BE4-89EE5CDDE674}">
      <dsp:nvSpPr>
        <dsp:cNvPr id="0" name=""/>
        <dsp:cNvSpPr/>
      </dsp:nvSpPr>
      <dsp:spPr>
        <a:xfrm>
          <a:off x="0" y="2082330"/>
          <a:ext cx="424641" cy="478405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5</a:t>
          </a:r>
        </a:p>
      </dsp:txBody>
      <dsp:txXfrm>
        <a:off x="0" y="2082330"/>
        <a:ext cx="424641" cy="478405"/>
      </dsp:txXfrm>
    </dsp:sp>
    <dsp:sp modelId="{55FC4AB1-9306-4E2A-94B7-638B38853F92}">
      <dsp:nvSpPr>
        <dsp:cNvPr id="0" name=""/>
        <dsp:cNvSpPr/>
      </dsp:nvSpPr>
      <dsp:spPr>
        <a:xfrm rot="5400000">
          <a:off x="3785401" y="-726625"/>
          <a:ext cx="505391" cy="7208064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/>
            <a:t>Aby wstawiać się z powodu  grzechu ulania złotego cielca (</a:t>
          </a:r>
          <a:r>
            <a:rPr lang="pl-PL" sz="1800" b="1" kern="1200" dirty="0" err="1"/>
            <a:t>Wj</a:t>
          </a:r>
          <a:r>
            <a:rPr lang="pl-PL" sz="1800" b="1" kern="1200" dirty="0"/>
            <a:t> </a:t>
          </a:r>
          <a:r>
            <a:rPr lang="pl-PL" sz="1800" b="1" kern="1200" dirty="0" smtClean="0"/>
            <a:t>32,30</a:t>
          </a:r>
          <a:r>
            <a:rPr lang="pl-PL" sz="1800" b="1" kern="1200" dirty="0"/>
            <a:t>)
</a:t>
          </a:r>
          <a:endParaRPr lang="en" sz="1800" b="1" kern="1200" dirty="0"/>
        </a:p>
      </dsp:txBody>
      <dsp:txXfrm rot="5400000">
        <a:off x="3785401" y="-726625"/>
        <a:ext cx="505391" cy="7208064"/>
      </dsp:txXfrm>
    </dsp:sp>
    <dsp:sp modelId="{E89644D7-0255-435B-8178-93723A4041E5}">
      <dsp:nvSpPr>
        <dsp:cNvPr id="0" name=""/>
        <dsp:cNvSpPr/>
      </dsp:nvSpPr>
      <dsp:spPr>
        <a:xfrm>
          <a:off x="0" y="2638203"/>
          <a:ext cx="424641" cy="478405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6</a:t>
          </a:r>
        </a:p>
      </dsp:txBody>
      <dsp:txXfrm>
        <a:off x="0" y="2638203"/>
        <a:ext cx="424641" cy="478405"/>
      </dsp:txXfrm>
    </dsp:sp>
    <dsp:sp modelId="{B35259F7-3DA3-4B94-9D52-4E67297EB8CB}">
      <dsp:nvSpPr>
        <dsp:cNvPr id="0" name=""/>
        <dsp:cNvSpPr/>
      </dsp:nvSpPr>
      <dsp:spPr>
        <a:xfrm rot="5400000">
          <a:off x="3753176" y="-165088"/>
          <a:ext cx="569842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/>
            <a:t>Aby Bóg mógł mu ukazać swoją chwałę i otrzymać nowe tablice z dziesięciorgiem przykazań (</a:t>
          </a:r>
          <a:r>
            <a:rPr lang="pl-PL" sz="1800" b="1" kern="1200" dirty="0" err="1"/>
            <a:t>Wj</a:t>
          </a:r>
          <a:r>
            <a:rPr lang="pl-PL" sz="1800" b="1" kern="1200" dirty="0"/>
            <a:t> </a:t>
          </a:r>
          <a:r>
            <a:rPr lang="pl-PL" sz="1800" b="1" kern="1200" dirty="0" smtClean="0"/>
            <a:t>34,1-5</a:t>
          </a:r>
          <a:r>
            <a:rPr lang="pl-PL" sz="1800" b="1" kern="1200" dirty="0"/>
            <a:t>).</a:t>
          </a:r>
          <a:endParaRPr lang="en" sz="1800" b="1" kern="1200" dirty="0"/>
        </a:p>
      </dsp:txBody>
      <dsp:txXfrm rot="5400000">
        <a:off x="3753176" y="-165088"/>
        <a:ext cx="569842" cy="7208064"/>
      </dsp:txXfrm>
    </dsp:sp>
    <dsp:sp modelId="{BC6C4D0C-4B05-4C59-AD15-6A2C1C700397}">
      <dsp:nvSpPr>
        <dsp:cNvPr id="0" name=""/>
        <dsp:cNvSpPr/>
      </dsp:nvSpPr>
      <dsp:spPr>
        <a:xfrm>
          <a:off x="0" y="3199741"/>
          <a:ext cx="424641" cy="478405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7</a:t>
          </a:r>
        </a:p>
      </dsp:txBody>
      <dsp:txXfrm>
        <a:off x="0" y="3199741"/>
        <a:ext cx="424641" cy="478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348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172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4086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2947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469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6687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855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544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242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86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549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128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7312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7578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090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48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28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90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21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78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18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88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4390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92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5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2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86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721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878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7218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088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592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35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pPr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19/09/2025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3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CE7C631-3C52-DAC1-4DD9-F313DBC0C541}"/>
              </a:ext>
            </a:extLst>
          </p:cNvPr>
          <p:cNvSpPr txBox="1"/>
          <p:nvPr/>
        </p:nvSpPr>
        <p:spPr>
          <a:xfrm>
            <a:off x="8008327" y="1616319"/>
            <a:ext cx="3981450" cy="39395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pl-PL" sz="4800" b="1" spc="3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pl-PL" sz="4800" b="1" spc="3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POKAŻ </a:t>
            </a:r>
            <a:r>
              <a:rPr lang="pl-PL" sz="4800" b="1" spc="3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MI, PROSZĘ, </a:t>
            </a:r>
            <a:r>
              <a:rPr lang="pl-PL" sz="4800" b="1" spc="30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CHWAŁĘ TWOJĄ!</a:t>
            </a:r>
            <a:r>
              <a:rPr lang="en" sz="4800" b="1" spc="30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n" sz="4800" b="1" spc="30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chemeClr val="tx1"/>
                </a:glow>
                <a:outerShdw blurRad="38100" dist="50800" dir="5400000" algn="tl" rotWithShape="0">
                  <a:schemeClr val="bg2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12 na</a:t>
            </a:r>
          </a:p>
          <a:p>
            <a:r>
              <a:rPr lang="pl-PL" sz="1600" b="1" dirty="0" smtClean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września</a:t>
            </a:r>
            <a:r>
              <a:rPr lang="en" sz="1600" b="1" dirty="0" smtClean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xmlns="" val="105676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B1319F"/>
                </a:solidFill>
              </a:rPr>
              <a:t>REZULTAT OGLĄDANIA CHWAŁY BOŻEJ</a:t>
            </a:r>
            <a:endParaRPr lang="en" sz="4400" b="1" dirty="0">
              <a:ln/>
              <a:solidFill>
                <a:srgbClr val="B1319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B5C1543-2598-AB72-9516-191AF090A7CE}"/>
              </a:ext>
            </a:extLst>
          </p:cNvPr>
          <p:cNvSpPr txBox="1"/>
          <p:nvPr/>
        </p:nvSpPr>
        <p:spPr>
          <a:xfrm>
            <a:off x="1028700" y="647223"/>
            <a:ext cx="10647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7030A0"/>
                </a:solidFill>
                <a:latin typeface="Comic Sans MS" panose="030F0702030302020204" pitchFamily="66" charset="0"/>
              </a:rPr>
              <a:t>gdy Mojżesz zstępował z góry Synaj, mając w ręku dwie tablice Świadectwa, nie wiedział Mojżesz, gdy zstępował z góry, że skóra na twarzy jego promieniała od rozmowy z </a:t>
            </a:r>
            <a:r>
              <a:rPr lang="pl-PL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Panem</a:t>
            </a:r>
            <a:r>
              <a:rPr lang="en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Wj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34</a:t>
            </a:r>
            <a:r>
              <a:rPr lang="pl-PL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29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FE5BF82-E2E7-603F-8318-246C8A6E96BB}"/>
              </a:ext>
            </a:extLst>
          </p:cNvPr>
          <p:cNvSpPr txBox="1"/>
          <p:nvPr/>
        </p:nvSpPr>
        <p:spPr>
          <a:xfrm>
            <a:off x="4526199" y="1570553"/>
            <a:ext cx="7630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Mojżesz wielokrotnie rozmawiał z Bogiem „twarzą w twarz”, ale do tej pory jego twarz nigdy nie świeciła. Co się tym razem zmieniło? Zwróćmy uwagę, że zmiana ta utrzymywała się przez długi czas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34,34-35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4A21B18-693E-FBFF-AF81-0B5BC1B145A9}"/>
              </a:ext>
            </a:extLst>
          </p:cNvPr>
          <p:cNvSpPr txBox="1"/>
          <p:nvPr/>
        </p:nvSpPr>
        <p:spPr>
          <a:xfrm>
            <a:off x="109435" y="4826936"/>
            <a:ext cx="8090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Nawiązując do tego wydarzenia, Paweł zachęca nas, abyśmy naśladowali Mojżesza i rozmyślali o chwale Bożej, abyśmy zostali przemienieni tak jak on.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4D144FE-69F3-E6CB-6F8D-9D9150F2DE0F}"/>
              </a:ext>
            </a:extLst>
          </p:cNvPr>
          <p:cNvSpPr txBox="1"/>
          <p:nvPr/>
        </p:nvSpPr>
        <p:spPr>
          <a:xfrm>
            <a:off x="4526199" y="2893992"/>
            <a:ext cx="36742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Teraz Mojżesz znał Boga znacznie lepiej. Jego przyjaźń osiągnęła dojrzałość. Rozważał chwałę Boga i został przez nią przemieniony.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Mojżesz jest wzorem, który pokazuje, co Bóg może dla nas zrobić, gdy pozwolimy Mu przemienić nasz charakter i ukształtować nas na Jego boski obraz.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88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D9931F6-9B32-6AAE-48CA-6B7135E05954}"/>
              </a:ext>
            </a:extLst>
          </p:cNvPr>
          <p:cNvSpPr txBox="1"/>
          <p:nvPr/>
        </p:nvSpPr>
        <p:spPr>
          <a:xfrm>
            <a:off x="1714703" y="956290"/>
            <a:ext cx="8534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„Czy myślisz, że Bóg zganił Mojżesza za zuchwałość? W żadnym wypadku! Mojżesz nie prosił o to z próżnej ciekawości. Miał cel. Wiedział, że w swojej własnej sile nie zdoła wykonać Bożego dzieła w sposób, który by się Jemu podobał. Rozumiał, że jeśli otrzyma jasne objawienie chwały Bożej, będzie mógł iść naprzód w swojej wielkiej misji, nie w oparciu o siebie, ale w mocy Pana Boga Wszechmogącego. Cała jego dusza pragnęła Boga; tęsknił, aby poznać Go głębiej, by w każdej chwili próby i niepewności czuć Jego bliską obecność. Nie było w tym nic z egoizmu – jedyną motywacją Mojżesza było pragnienie, by lepiej uczcić swojego Stwórcę.”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0EC441C-B8D3-77B6-5F93-362068257AF1}"/>
              </a:ext>
            </a:extLst>
          </p:cNvPr>
          <p:cNvSpPr txBox="1"/>
          <p:nvPr/>
        </p:nvSpPr>
        <p:spPr>
          <a:xfrm>
            <a:off x="7086292" y="146850"/>
            <a:ext cx="4169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</a:t>
            </a:r>
            <a:r>
              <a:rPr lang="pl-PL" sz="1600" b="1" i="1" dirty="0">
                <a:solidFill>
                  <a:srgbClr val="EFE4C4"/>
                </a:solidFill>
              </a:rPr>
              <a:t>W atmosferze niebios</a:t>
            </a:r>
            <a:r>
              <a:rPr lang="en" sz="1600" b="1" dirty="0">
                <a:solidFill>
                  <a:srgbClr val="EFE4C4"/>
                </a:solidFill>
              </a:rPr>
              <a:t>, </a:t>
            </a:r>
            <a:r>
              <a:rPr lang="pl-PL" sz="1600" b="1" dirty="0">
                <a:solidFill>
                  <a:srgbClr val="EFE4C4"/>
                </a:solidFill>
              </a:rPr>
              <a:t>sierpień</a:t>
            </a:r>
            <a:r>
              <a:rPr lang="en" sz="1600" b="1" dirty="0">
                <a:solidFill>
                  <a:srgbClr val="EFE4C4"/>
                </a:solidFill>
              </a:rPr>
              <a:t> 22)</a:t>
            </a:r>
          </a:p>
        </p:txBody>
      </p:sp>
    </p:spTree>
    <p:extLst>
      <p:ext uri="{BB962C8B-B14F-4D97-AF65-F5344CB8AC3E}">
        <p14:creationId xmlns:p14="http://schemas.microsoft.com/office/powerpoint/2010/main" xmlns="" val="191354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0B8CEB-8279-4E5E-A0CE-1FC9F7173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46C3540-362E-2722-B0DB-3B05879AAFAB}"/>
              </a:ext>
            </a:extLst>
          </p:cNvPr>
          <p:cNvSpPr txBox="1"/>
          <p:nvPr/>
        </p:nvSpPr>
        <p:spPr>
          <a:xfrm>
            <a:off x="6901731" y="154840"/>
            <a:ext cx="5290249" cy="65864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„Wtedy 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Pan przeszedł obok niego, a on zawołał: Panie, </a:t>
            </a:r>
            <a:r>
              <a:rPr lang="pl-PL" sz="2800" b="1" dirty="0" err="1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Panie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Boże miłosierny i łaskawy, nieskory do gniewu, bogaty w łaskę i 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wierność, zachowujący 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łaskę dla tysięcy, odpuszczający winę, występek i grzech, nie pozostawiający w żadnym razie bez kary, lecz nawiedzający winę ojców na synach i na wnukach do trzeciego i czwartego pokolenia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!</a:t>
            </a:r>
            <a:r>
              <a:rPr kumimoji="0" lang="es-ES" sz="2800" b="1" i="0" u="none" strike="noStrike" kern="1200" cap="none" spc="0" normalizeH="0" baseline="0" noProof="0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522785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Wyjścia</a:t>
            </a:r>
            <a:r>
              <a:rPr kumimoji="0" lang="es-ES" sz="2000" b="1" i="0" u="none" strike="noStrike" kern="1200" cap="none" spc="0" normalizeH="0" baseline="0" noProof="0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34</a:t>
            </a:r>
            <a:r>
              <a:rPr kumimoji="0" lang="pl-PL" sz="2000" b="1" i="0" u="none" strike="noStrike" kern="1200" cap="none" spc="0" normalizeH="0" baseline="0" noProof="0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kumimoji="0" lang="pl-PL" sz="2000" b="1" i="0" u="none" strike="noStrike" kern="1200" cap="none" spc="0" normalizeH="0" baseline="0" noProof="0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s-ES" sz="2000" b="1" i="0" u="none" strike="noStrike" kern="1200" cap="none" spc="0" normalizeH="0" baseline="0" noProof="0" dirty="0" smtClean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522785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C51A11"/>
                </a:solidFill>
              </a:rPr>
              <a:t>Bóg i Mojżesz</a:t>
            </a:r>
            <a:r>
              <a:rPr lang="en" sz="2000" b="1" dirty="0" smtClean="0">
                <a:solidFill>
                  <a:srgbClr val="C51A11"/>
                </a:solidFill>
              </a:rPr>
              <a:t>:</a:t>
            </a:r>
            <a:endParaRPr lang="en" sz="2000" b="1" dirty="0">
              <a:solidFill>
                <a:srgbClr val="C51A11"/>
              </a:solidFill>
            </a:endParaRPr>
          </a:p>
          <a:p>
            <a:pPr lvl="1">
              <a:spcBef>
                <a:spcPts val="1200"/>
              </a:spcBef>
            </a:pPr>
            <a:r>
              <a:rPr lang="pl-PL" sz="2000" b="1" dirty="0" smtClean="0"/>
              <a:t>Spotkanie z Bogiem</a:t>
            </a:r>
            <a:r>
              <a:rPr lang="en" sz="2000" b="1" dirty="0" smtClean="0"/>
              <a:t> (</a:t>
            </a:r>
            <a:r>
              <a:rPr lang="pl-PL" sz="2000" b="1" dirty="0" smtClean="0"/>
              <a:t>Wyjścia</a:t>
            </a:r>
            <a:r>
              <a:rPr lang="en" sz="2000" b="1" dirty="0" smtClean="0"/>
              <a:t> 33</a:t>
            </a:r>
            <a:r>
              <a:rPr lang="pl-PL" sz="2000" b="1" dirty="0" smtClean="0"/>
              <a:t>,</a:t>
            </a:r>
            <a:r>
              <a:rPr lang="en" sz="2000" b="1" dirty="0" smtClean="0"/>
              <a:t>7-11</a:t>
            </a:r>
            <a:r>
              <a:rPr lang="en" sz="2000" b="1" dirty="0"/>
              <a:t>)</a:t>
            </a:r>
          </a:p>
          <a:p>
            <a:pPr lvl="1">
              <a:spcBef>
                <a:spcPts val="1200"/>
              </a:spcBef>
            </a:pPr>
            <a:r>
              <a:rPr lang="pl-PL" sz="2000" b="1" dirty="0" smtClean="0"/>
              <a:t>Lepsze poznanie Boga</a:t>
            </a:r>
            <a:r>
              <a:rPr lang="en" sz="2000" b="1" dirty="0" smtClean="0"/>
              <a:t> (</a:t>
            </a:r>
            <a:r>
              <a:rPr lang="pl-PL" sz="2000" b="1" dirty="0" smtClean="0"/>
              <a:t>Wyjścia</a:t>
            </a:r>
            <a:r>
              <a:rPr lang="en" sz="2000" b="1" dirty="0" smtClean="0"/>
              <a:t> 33</a:t>
            </a:r>
            <a:r>
              <a:rPr lang="pl-PL" sz="2000" b="1" dirty="0" smtClean="0"/>
              <a:t>,</a:t>
            </a:r>
            <a:r>
              <a:rPr lang="en" sz="2000" b="1" dirty="0" smtClean="0"/>
              <a:t>12-17</a:t>
            </a:r>
            <a:r>
              <a:rPr lang="en" sz="2000" b="1" dirty="0"/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AD0CBA"/>
                </a:solidFill>
              </a:rPr>
              <a:t>Chwała Boża</a:t>
            </a:r>
            <a:r>
              <a:rPr lang="en" sz="2000" b="1" dirty="0" smtClean="0">
                <a:solidFill>
                  <a:srgbClr val="AD0CBA"/>
                </a:solidFill>
              </a:rPr>
              <a:t>:</a:t>
            </a:r>
            <a:endParaRPr lang="en" sz="2000" b="1" dirty="0">
              <a:solidFill>
                <a:srgbClr val="AD0CBA"/>
              </a:solidFill>
            </a:endParaRPr>
          </a:p>
          <a:p>
            <a:pPr lvl="1">
              <a:spcBef>
                <a:spcPts val="1200"/>
              </a:spcBef>
            </a:pPr>
            <a:r>
              <a:rPr lang="pl-PL" sz="2000" b="1" dirty="0" smtClean="0"/>
              <a:t>Pragnienie poznania chwały Bożej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Wyjscia</a:t>
            </a:r>
            <a:r>
              <a:rPr lang="en" sz="2000" b="1" dirty="0" smtClean="0"/>
              <a:t> 33</a:t>
            </a:r>
            <a:r>
              <a:rPr lang="pl-PL" sz="2000" b="1" dirty="0" smtClean="0"/>
              <a:t>,</a:t>
            </a:r>
            <a:r>
              <a:rPr lang="en" sz="2000" b="1" dirty="0" smtClean="0"/>
              <a:t>18-23</a:t>
            </a:r>
            <a:r>
              <a:rPr lang="en" sz="2000" b="1" dirty="0"/>
              <a:t>)</a:t>
            </a:r>
          </a:p>
          <a:p>
            <a:pPr lvl="1">
              <a:spcBef>
                <a:spcPts val="1200"/>
              </a:spcBef>
            </a:pPr>
            <a:r>
              <a:rPr lang="pl-PL" sz="2000" b="1" dirty="0" smtClean="0"/>
              <a:t>Wizja chwały Bożej </a:t>
            </a:r>
            <a:r>
              <a:rPr lang="en" sz="2000" b="1" dirty="0" smtClean="0"/>
              <a:t>(</a:t>
            </a:r>
            <a:r>
              <a:rPr lang="pl-PL" sz="2000" b="1" dirty="0" smtClean="0"/>
              <a:t>Wyjścia</a:t>
            </a:r>
            <a:r>
              <a:rPr lang="en" sz="2000" b="1" dirty="0" smtClean="0"/>
              <a:t> 34</a:t>
            </a:r>
            <a:r>
              <a:rPr lang="pl-PL" sz="2000" b="1" dirty="0" smtClean="0"/>
              <a:t>,</a:t>
            </a:r>
            <a:r>
              <a:rPr lang="en" sz="2000" b="1" dirty="0" smtClean="0"/>
              <a:t>1-28</a:t>
            </a:r>
            <a:r>
              <a:rPr lang="en" sz="2000" b="1" dirty="0"/>
              <a:t>)</a:t>
            </a:r>
          </a:p>
          <a:p>
            <a:pPr lvl="1">
              <a:spcBef>
                <a:spcPts val="1200"/>
              </a:spcBef>
            </a:pPr>
            <a:r>
              <a:rPr lang="pl-PL" sz="2000" b="1" dirty="0" smtClean="0"/>
              <a:t>Skutej ujrzenia chwały Bożej </a:t>
            </a:r>
            <a:r>
              <a:rPr lang="en" sz="2000" b="1" dirty="0" smtClean="0"/>
              <a:t>(</a:t>
            </a:r>
            <a:r>
              <a:rPr lang="pl-PL" sz="2000" b="1" dirty="0" smtClean="0"/>
              <a:t>Wyjścia</a:t>
            </a:r>
            <a:r>
              <a:rPr lang="en" sz="2000" b="1" dirty="0" smtClean="0"/>
              <a:t> 34</a:t>
            </a:r>
            <a:r>
              <a:rPr lang="pl-PL" sz="2000" b="1" dirty="0" smtClean="0"/>
              <a:t>,</a:t>
            </a:r>
            <a:r>
              <a:rPr lang="en" sz="2000" b="1" dirty="0" smtClean="0"/>
              <a:t>29-35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5F8F89C-B17D-C939-1A98-46C40E927333}"/>
              </a:ext>
            </a:extLst>
          </p:cNvPr>
          <p:cNvSpPr txBox="1"/>
          <p:nvPr/>
        </p:nvSpPr>
        <p:spPr>
          <a:xfrm>
            <a:off x="180810" y="128028"/>
            <a:ext cx="683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Nie ma co do tego wątpliwości. Bóg i Mojżesz zostali bliskimi przyjaciółmi.</a:t>
            </a:r>
            <a:endParaRPr lang="en" sz="2000" b="1" dirty="0"/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xmlns="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84381" y="244895"/>
            <a:ext cx="2128785" cy="2839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45065" y="237146"/>
            <a:ext cx="2145543" cy="2839268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xmlns="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xmlns="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xmlns="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372375" flipH="1">
            <a:off x="5310648" y="596637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xmlns="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372375" flipH="1">
            <a:off x="5310648" y="643576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xmlns="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372375" flipH="1">
            <a:off x="5310648" y="458571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xmlns="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372375" flipH="1">
            <a:off x="5310648" y="549697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xmlns="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372375" flipH="1">
            <a:off x="5310648" y="413694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xmlns="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2039" y="496007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3037CE7-DC7D-817B-7526-78281B80908D}"/>
              </a:ext>
            </a:extLst>
          </p:cNvPr>
          <p:cNvSpPr txBox="1"/>
          <p:nvPr/>
        </p:nvSpPr>
        <p:spPr>
          <a:xfrm>
            <a:off x="180807" y="2713918"/>
            <a:ext cx="6835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Rozdziały 33 i 34 Księgi Wyjścia opisują szczególny moment w tej intensywnej relacji: prośbę Mojżesza o ujrzenie chwały Bożej.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28B8A36-E312-0914-A38F-AFCE96E10FDF}"/>
              </a:ext>
            </a:extLst>
          </p:cNvPr>
          <p:cNvSpPr txBox="1"/>
          <p:nvPr/>
        </p:nvSpPr>
        <p:spPr>
          <a:xfrm>
            <a:off x="180807" y="1749363"/>
            <a:ext cx="6835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Ich przyjaźń umocniła się podczas różnych spotkań, które odbyli na górze Synaj, i trwała aż do dnia, w którym Bóg powołał Mojżesza do siebie.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7E4D188-715A-647A-D648-4971A482D35B}"/>
              </a:ext>
            </a:extLst>
          </p:cNvPr>
          <p:cNvSpPr txBox="1"/>
          <p:nvPr/>
        </p:nvSpPr>
        <p:spPr>
          <a:xfrm>
            <a:off x="180806" y="784807"/>
            <a:ext cx="73901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Nie stało się to z dnia na dzień. Był to powolny proces. Rozpoczął się w jego wczesnych latach życia, kiedy matka opowiadała mu o cudownym Bogu, któremu służyli.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9880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pl-PL" sz="8000" b="1" dirty="0" smtClean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BÓG I MOJŻESZ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04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000" b="1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SPOTKANIE Z BOGIEM</a:t>
            </a:r>
            <a:endParaRPr lang="en" sz="4000" b="1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FDC28F9-BE36-684B-52CA-9A0CBFEA0B73}"/>
              </a:ext>
            </a:extLst>
          </p:cNvPr>
          <p:cNvSpPr txBox="1"/>
          <p:nvPr/>
        </p:nvSpPr>
        <p:spPr>
          <a:xfrm>
            <a:off x="0" y="643817"/>
            <a:ext cx="6138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„Ilekroć </a:t>
            </a:r>
            <a:r>
              <a:rPr lang="pl-PL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zaś Mojżesz wszedł do Namiotu, słup obłoku opuszczał się i stawał u wejścia do Namiotu, a Pan rozmawiał z Mojżeszem</a:t>
            </a:r>
            <a:r>
              <a:rPr lang="en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Wyjścia</a:t>
            </a:r>
            <a:r>
              <a:rPr lang="en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33</a:t>
            </a:r>
            <a:r>
              <a:rPr lang="pl-PL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BC6DD00-E1DF-E4A6-4A5C-02788B50D1BE}"/>
              </a:ext>
            </a:extLst>
          </p:cNvPr>
          <p:cNvSpPr txBox="1"/>
          <p:nvPr/>
        </p:nvSpPr>
        <p:spPr>
          <a:xfrm>
            <a:off x="250735" y="1922272"/>
            <a:ext cx="610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Mojżesz spotkał się z Bogiem w przybytku, gdzie rozmawiał z Nim twarzą w twarz (</a:t>
            </a:r>
            <a:r>
              <a:rPr lang="pl-PL" sz="2000" b="1" dirty="0" err="1" smtClean="0"/>
              <a:t>Wj</a:t>
            </a:r>
            <a:r>
              <a:rPr lang="pl-PL" sz="2000" b="1" dirty="0" smtClean="0"/>
              <a:t> </a:t>
            </a:r>
            <a:r>
              <a:rPr lang="pl-PL" sz="2000" b="1" dirty="0" smtClean="0"/>
              <a:t>33,7-11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DDA2C85-079B-C25A-A230-E42B74AE555A}"/>
              </a:ext>
            </a:extLst>
          </p:cNvPr>
          <p:cNvSpPr txBox="1"/>
          <p:nvPr/>
        </p:nvSpPr>
        <p:spPr>
          <a:xfrm>
            <a:off x="262250" y="5688611"/>
            <a:ext cx="6051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Mojżesz stał się wiernym sługą Boga (</a:t>
            </a:r>
            <a:r>
              <a:rPr lang="pl-PL" sz="2000" b="1" dirty="0" err="1" smtClean="0"/>
              <a:t>Hbr</a:t>
            </a:r>
            <a:r>
              <a:rPr lang="pl-PL" sz="2000" b="1" dirty="0" smtClean="0"/>
              <a:t> </a:t>
            </a:r>
            <a:r>
              <a:rPr lang="pl-PL" sz="2000" b="1" dirty="0" smtClean="0"/>
              <a:t>3,5</a:t>
            </a:r>
            <a:r>
              <a:rPr lang="pl-PL" sz="2000" b="1" dirty="0" smtClean="0"/>
              <a:t>), niegasnącą latarnią w ciemności i wzorowym prorokiem.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72347073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C8BF9C1-FBB5-196D-B3F2-084C79B652E6}"/>
              </a:ext>
            </a:extLst>
          </p:cNvPr>
          <p:cNvSpPr txBox="1"/>
          <p:nvPr/>
        </p:nvSpPr>
        <p:spPr>
          <a:xfrm>
            <a:off x="3637950" y="2699971"/>
            <a:ext cx="27837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Wyjaśnienie: wyrażenie „twarzą w twarz” nie oznaczało, że widzieli się fizycznie, ale raczej, że prowadzili płynną rozmowę (chociaż Mojżesz nigdy nie widział twarzy Boga).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692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LEPSZE POZNAWANIE BOGA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„Toteż </a:t>
            </a:r>
            <a:r>
              <a:rPr lang="pl-PL" b="1" dirty="0">
                <a:solidFill>
                  <a:srgbClr val="993300"/>
                </a:solidFill>
                <a:latin typeface="Comic Sans MS" panose="030F0702030302020204" pitchFamily="66" charset="0"/>
              </a:rPr>
              <a:t>jeśli znalazłem łaskę w oczach twoich, daj mi poznać zamysły twoje, abym cię poznał i wiedział, że znalazłem łaskę w oczach twoich; zważ też, że twoim ludem jest ten </a:t>
            </a:r>
            <a:r>
              <a:rPr lang="pl-PL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naród</a:t>
            </a:r>
            <a:r>
              <a:rPr lang="en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Wj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33</a:t>
            </a:r>
            <a:r>
              <a:rPr lang="pl-PL" sz="14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13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D72C415-C1FE-09CA-F7C6-21698B6DB0A5}"/>
              </a:ext>
            </a:extLst>
          </p:cNvPr>
          <p:cNvSpPr txBox="1"/>
          <p:nvPr/>
        </p:nvSpPr>
        <p:spPr>
          <a:xfrm>
            <a:off x="400050" y="1244984"/>
            <a:ext cx="1161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Bóg powiedział Mojżeszowi, że nie będzie towarzyszył ludowi w drodze do </a:t>
            </a:r>
            <a:r>
              <a:rPr lang="pl-PL" sz="2000" b="1" dirty="0" err="1">
                <a:solidFill>
                  <a:prstClr val="black"/>
                </a:solidFill>
              </a:rPr>
              <a:t>Kanaanu</a:t>
            </a:r>
            <a:r>
              <a:rPr lang="pl-PL" sz="2000" b="1" dirty="0">
                <a:solidFill>
                  <a:prstClr val="black"/>
                </a:solidFill>
              </a:rPr>
              <a:t>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33,1-3</a:t>
            </a:r>
            <a:r>
              <a:rPr lang="pl-PL" sz="2000" b="1" dirty="0">
                <a:solidFill>
                  <a:prstClr val="black"/>
                </a:solidFill>
              </a:rPr>
              <a:t>), nastąpiła interesująca rozmowa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33,12-17</a:t>
            </a:r>
            <a:r>
              <a:rPr lang="pl-PL" sz="2000" b="1" dirty="0">
                <a:solidFill>
                  <a:prstClr val="black"/>
                </a:solidFill>
              </a:rPr>
              <a:t>):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21815640"/>
              </p:ext>
            </p:extLst>
          </p:nvPr>
        </p:nvGraphicFramePr>
        <p:xfrm>
          <a:off x="100843" y="1927724"/>
          <a:ext cx="12091157" cy="2605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713FB86-FC08-DB7F-B8F2-781A6BA746CB}"/>
              </a:ext>
            </a:extLst>
          </p:cNvPr>
          <p:cNvSpPr txBox="1"/>
          <p:nvPr/>
        </p:nvSpPr>
        <p:spPr>
          <a:xfrm>
            <a:off x="0" y="4510235"/>
            <a:ext cx="67030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Mojżesz spędził 40 dni z Bogiem, otrzymując Dziesięć Przykazań i instrukcje dotyczące budowy świątyni. Teraz ponownie stanął przed Bogiem, wstawiając się za ludem. Wydawał się dobrze znać Boga, ponieważ zwracał się do Niego bardzo swobodnie. W jakim więc sensie potrzebował Go poznać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33,13</a:t>
            </a:r>
            <a:r>
              <a:rPr lang="pl-PL" sz="2000" b="1" dirty="0">
                <a:solidFill>
                  <a:prstClr val="black"/>
                </a:solidFill>
              </a:rPr>
              <a:t>)? </a:t>
            </a:r>
            <a:r>
              <a:rPr lang="pl-PL" sz="2000" b="1" dirty="0">
                <a:solidFill>
                  <a:prstClr val="black"/>
                </a:solidFill>
              </a:rPr>
              <a:t>W jakim sensie ty również potrzebujesz Go poznać?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803755" y="4536257"/>
            <a:ext cx="5231181" cy="2178662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452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pl-PL" sz="8000" b="1" dirty="0">
                <a:ln w="13462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B1319F">
                        <a:lumMod val="40000"/>
                        <a:lumOff val="60000"/>
                      </a:srgbClr>
                    </a:gs>
                    <a:gs pos="46000">
                      <a:srgbClr val="B1319F">
                        <a:lumMod val="95000"/>
                        <a:lumOff val="5000"/>
                      </a:srgbClr>
                    </a:gs>
                    <a:gs pos="100000">
                      <a:srgbClr val="B1319F">
                        <a:lumMod val="60000"/>
                      </a:srgb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CHWAŁA BOŻA</a:t>
            </a:r>
            <a:endParaRPr lang="en" sz="8000" b="1" dirty="0">
              <a:ln w="13462">
                <a:solidFill>
                  <a:prstClr val="white"/>
                </a:solidFill>
                <a:prstDash val="solid"/>
              </a:ln>
              <a:gradFill>
                <a:gsLst>
                  <a:gs pos="0">
                    <a:srgbClr val="B1319F">
                      <a:lumMod val="40000"/>
                      <a:lumOff val="60000"/>
                    </a:srgbClr>
                  </a:gs>
                  <a:gs pos="46000">
                    <a:srgbClr val="B1319F">
                      <a:lumMod val="95000"/>
                      <a:lumOff val="5000"/>
                    </a:srgbClr>
                  </a:gs>
                  <a:gs pos="100000">
                    <a:srgbClr val="B1319F">
                      <a:lumMod val="60000"/>
                    </a:srgbClr>
                  </a:gs>
                </a:gsLst>
                <a:lin ang="2700000" scaled="1"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19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4400" b="1" dirty="0">
                <a:ln w="0"/>
                <a:solidFill>
                  <a:srgbClr val="D91934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PRAGNIENIE POZNANIA CHWAŁY BOŻEJ</a:t>
            </a:r>
            <a:endParaRPr lang="en" sz="4400" b="1" dirty="0">
              <a:ln w="0"/>
              <a:solidFill>
                <a:srgbClr val="D91934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37753A0-0DE5-1279-EA99-BCBFA758DAD9}"/>
              </a:ext>
            </a:extLst>
          </p:cNvPr>
          <p:cNvSpPr txBox="1"/>
          <p:nvPr/>
        </p:nvSpPr>
        <p:spPr>
          <a:xfrm>
            <a:off x="1552575" y="674191"/>
            <a:ext cx="9086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rzekł Mojżesz: Pokaż mi, proszę, chwałę twoją!</a:t>
            </a:r>
            <a:r>
              <a:rPr lang="en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Wj</a:t>
            </a:r>
            <a:r>
              <a:rPr lang="en" sz="1400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33</a:t>
            </a:r>
            <a:r>
              <a:rPr lang="pl-PL" sz="1400" b="1" dirty="0" smtClean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18</a:t>
            </a:r>
            <a:r>
              <a:rPr lang="en" sz="1400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63169947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8EBB1C1-EA57-7FB1-7BB2-706189EAC454}"/>
              </a:ext>
            </a:extLst>
          </p:cNvPr>
          <p:cNvSpPr txBox="1"/>
          <p:nvPr/>
        </p:nvSpPr>
        <p:spPr>
          <a:xfrm>
            <a:off x="4424766" y="4433113"/>
            <a:ext cx="776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err="1">
                <a:solidFill>
                  <a:prstClr val="black"/>
                </a:solidFill>
              </a:rPr>
              <a:t>Ellen</a:t>
            </a:r>
            <a:r>
              <a:rPr lang="pl-PL" sz="2000" b="1" dirty="0">
                <a:solidFill>
                  <a:prstClr val="black"/>
                </a:solidFill>
              </a:rPr>
              <a:t> G. White dodaje, że chwała Boga polega na wzmacnianiu Jego dzieci, przyjmowaniu skruszonych grzeszników i zapewnianiu im wszystkiego, co niezbędne do przemiany.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025" y="1346254"/>
            <a:ext cx="4174010" cy="5310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F1BD2D8-D812-83E7-53AC-F828E9AA9801}"/>
              </a:ext>
            </a:extLst>
          </p:cNvPr>
          <p:cNvSpPr txBox="1"/>
          <p:nvPr/>
        </p:nvSpPr>
        <p:spPr>
          <a:xfrm>
            <a:off x="4386020" y="6140262"/>
            <a:ext cx="7805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patrzymy na krzyż, otrzymujemy największe objawienie chwały Bożej, Jego dobroci i charakteru.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1998834-3B11-CB57-8EE1-EE96C2979D8B}"/>
              </a:ext>
            </a:extLst>
          </p:cNvPr>
          <p:cNvSpPr txBox="1"/>
          <p:nvPr/>
        </p:nvSpPr>
        <p:spPr>
          <a:xfrm>
            <a:off x="4393769" y="5425529"/>
            <a:ext cx="77982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Tak więc nasza „chwała” polega na odzwierciedlaniu charakteru Boga w naszym życiu (2 Kor. 1:12; 3:18).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70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34B6EF5-C9D9-458E-114C-2FD4122DB6F8}"/>
              </a:ext>
            </a:extLst>
          </p:cNvPr>
          <p:cNvSpPr/>
          <p:nvPr/>
        </p:nvSpPr>
        <p:spPr>
          <a:xfrm>
            <a:off x="1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pl-PL" sz="4400" b="1" spc="300" dirty="0">
                <a:ln w="12700">
                  <a:solidFill>
                    <a:srgbClr val="2FC753"/>
                  </a:solidFill>
                  <a:prstDash val="solid"/>
                </a:ln>
                <a:pattFill prst="pct50">
                  <a:fgClr>
                    <a:srgbClr val="2FC753">
                      <a:lumMod val="50000"/>
                    </a:srgbClr>
                  </a:fgClr>
                  <a:bgClr>
                    <a:srgbClr val="2FC75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FC753">
                      <a:lumMod val="50000"/>
                    </a:srgbClr>
                  </a:outerShdw>
                </a:effectLst>
              </a:rPr>
              <a:t>WIZJA CHWAŁY BOŻEJ</a:t>
            </a:r>
            <a:endParaRPr lang="en" sz="4400" b="1" spc="300" dirty="0">
              <a:ln w="12700">
                <a:solidFill>
                  <a:srgbClr val="2FC753"/>
                </a:solidFill>
                <a:prstDash val="solid"/>
              </a:ln>
              <a:pattFill prst="pct50">
                <a:fgClr>
                  <a:srgbClr val="2FC753">
                    <a:lumMod val="50000"/>
                  </a:srgbClr>
                </a:fgClr>
                <a:bgClr>
                  <a:srgbClr val="2FC753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FC753">
                    <a:lumMod val="5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D6F1795-9A97-9EFB-5D58-A3078C57C006}"/>
              </a:ext>
            </a:extLst>
          </p:cNvPr>
          <p:cNvSpPr txBox="1"/>
          <p:nvPr/>
        </p:nvSpPr>
        <p:spPr>
          <a:xfrm>
            <a:off x="1520044" y="688669"/>
            <a:ext cx="900330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„Wtedy </a:t>
            </a:r>
            <a:r>
              <a:rPr lang="pl-PL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Pan przeszedł obok niego, a on zawołał: Panie, </a:t>
            </a:r>
            <a:r>
              <a:rPr lang="pl-PL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Panie</a:t>
            </a:r>
            <a:r>
              <a:rPr lang="pl-PL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, Boże miłosierny i łaskawy, nieskory do gniewu, bogaty w łaskę i </a:t>
            </a:r>
            <a:r>
              <a:rPr lang="pl-PL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wierność</a:t>
            </a:r>
            <a:r>
              <a:rPr lang="en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Wj</a:t>
            </a:r>
            <a:r>
              <a:rPr lang="en" sz="1400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34</a:t>
            </a:r>
            <a:r>
              <a:rPr lang="pl-PL" sz="14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6</a:t>
            </a:r>
            <a:r>
              <a:rPr lang="en" sz="1400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Bóg ukazał Mojżeszowi swoją chwałę, gdy ten po raz siódmy wspiął się na górę Synaj. Kiedy i w jakim celu Mojżesz stawał przed Bogiem?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21297776"/>
              </p:ext>
            </p:extLst>
          </p:nvPr>
        </p:nvGraphicFramePr>
        <p:xfrm>
          <a:off x="142874" y="2140727"/>
          <a:ext cx="7659015" cy="372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Objawienie chwały Bożej okazało się być manifestacją charakteru Boga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34,6-7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Widząc miłość Boga, Mojżesz oddał Mu cześć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34,8</a:t>
            </a:r>
            <a:r>
              <a:rPr lang="pl-PL" sz="2000" b="1" dirty="0">
                <a:solidFill>
                  <a:prstClr val="black"/>
                </a:solidFill>
              </a:rPr>
              <a:t>; 1 J </a:t>
            </a:r>
            <a:r>
              <a:rPr lang="pl-PL" sz="2000" b="1" dirty="0" smtClean="0">
                <a:solidFill>
                  <a:prstClr val="black"/>
                </a:solidFill>
              </a:rPr>
              <a:t>4,19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Ostatecznie Bóg potwierdził swoje przymierze z Izraelem i przebaczył grzechy związane z cielcem.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7693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1272</Words>
  <Application>Microsoft Office PowerPoint</Application>
  <PresentationFormat>Niestandardowy</PresentationFormat>
  <Paragraphs>85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Comic Sans MS</vt:lpstr>
      <vt:lpstr>Aptos</vt:lpstr>
      <vt:lpstr>Constantia</vt:lpstr>
      <vt:lpstr>Aptos Display</vt:lpstr>
      <vt:lpstr>Tema de Office</vt:lpstr>
      <vt:lpstr>1_Tema de Office</vt:lpstr>
      <vt:lpstr>2_Tema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110</cp:revision>
  <dcterms:created xsi:type="dcterms:W3CDTF">2025-08-09T16:08:23Z</dcterms:created>
  <dcterms:modified xsi:type="dcterms:W3CDTF">2025-09-19T13:25:31Z</dcterms:modified>
</cp:coreProperties>
</file>