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98" r:id="rId4"/>
    <p:sldId id="303" r:id="rId5"/>
    <p:sldId id="257" r:id="rId6"/>
    <p:sldId id="299" r:id="rId7"/>
    <p:sldId id="259" r:id="rId8"/>
    <p:sldId id="300" r:id="rId9"/>
    <p:sldId id="304" r:id="rId10"/>
    <p:sldId id="305" r:id="rId11"/>
    <p:sldId id="306" r:id="rId12"/>
    <p:sldId id="307" r:id="rId13"/>
    <p:sldId id="308" r:id="rId14"/>
    <p:sldId id="309" r:id="rId15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  <p:italic r:id="rId22"/>
      <p:boldItalic r:id="rId23"/>
    </p:embeddedFont>
    <p:embeddedFont>
      <p:font typeface="Constantia" pitchFamily="18" charset="0"/>
      <p:regular r:id="rId24"/>
      <p:bold r:id="rId25"/>
      <p:italic r:id="rId26"/>
      <p:boldItalic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Szpiedzy zostają wysłani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pl-PL" sz="2000" b="1" dirty="0" smtClean="0"/>
            <a:t>Publicznie</a:t>
          </a:r>
          <a:r>
            <a:rPr lang="en" sz="2000" b="1" dirty="0" smtClean="0"/>
            <a:t> (</a:t>
          </a:r>
          <a:r>
            <a:rPr lang="pl-PL" sz="2000" b="1" dirty="0" smtClean="0"/>
            <a:t>12 szpiegów</a:t>
          </a:r>
          <a:r>
            <a:rPr lang="en" sz="2000" b="1" dirty="0" smtClean="0"/>
            <a:t>)</a:t>
          </a:r>
          <a:endParaRPr lang="en" sz="2000" b="1" dirty="0"/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pl-PL" sz="2000" b="1" dirty="0" smtClean="0"/>
            <a:t>Potajemnie</a:t>
          </a:r>
          <a:r>
            <a:rPr lang="en" sz="2000" b="1" dirty="0" smtClean="0"/>
            <a:t> </a:t>
          </a:r>
          <a:r>
            <a:rPr lang="en" sz="2000" b="1" dirty="0"/>
            <a:t>(2 </a:t>
          </a:r>
          <a:r>
            <a:rPr lang="pl-PL" sz="2000" b="1" dirty="0" smtClean="0"/>
            <a:t>szpiegów</a:t>
          </a:r>
          <a:r>
            <a:rPr lang="en" sz="2000" b="1" dirty="0" smtClean="0"/>
            <a:t>)</a:t>
          </a:r>
          <a:endParaRPr lang="en" sz="2000" b="1" dirty="0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Działania szpiegów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</a:t>
          </a:r>
          <a:r>
            <a:rPr lang="pl-PL" sz="2000" b="1" dirty="0" smtClean="0"/>
            <a:t>dni inspekcji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</a:t>
          </a:r>
          <a:r>
            <a:rPr lang="pl-PL" sz="2000" b="1" dirty="0" smtClean="0"/>
            <a:t>dni ukrywania się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Raport szpiegów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pl-PL" sz="2000" b="1" dirty="0" smtClean="0"/>
            <a:t>Zniechęcają lud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pl-PL" sz="2000" b="1" dirty="0" smtClean="0"/>
            <a:t>Zachęcają Jozuego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  <dgm:t>
        <a:bodyPr/>
        <a:lstStyle/>
        <a:p>
          <a:endParaRPr lang="pl-PL"/>
        </a:p>
      </dgm:t>
    </dgm:pt>
    <dgm:pt modelId="{82463BB5-EC8C-432B-A541-D0529CD5FF65}" type="pres">
      <dgm:prSet presAssocID="{542F9281-49B9-49A6-BEA7-743D18862990}" presName="entireBox" presStyleLbl="node1" presStyleIdx="0" presStyleCnt="3"/>
      <dgm:spPr/>
      <dgm:t>
        <a:bodyPr/>
        <a:lstStyle/>
        <a:p>
          <a:endParaRPr lang="pl-PL"/>
        </a:p>
      </dgm:t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57C67423-FC5B-4797-8140-59BC8EE7184D}" type="pres">
      <dgm:prSet presAssocID="{6A8C5BBB-C9F3-4EB1-804A-CED34AFB954F}" presName="arrow" presStyleLbl="node1" presStyleIdx="1" presStyleCnt="3"/>
      <dgm:spPr/>
      <dgm:t>
        <a:bodyPr/>
        <a:lstStyle/>
        <a:p>
          <a:endParaRPr lang="pl-PL"/>
        </a:p>
      </dgm:t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E450371A-17AE-4EA7-B9F1-BFFE689FE574}" type="pres">
      <dgm:prSet presAssocID="{5DB3EC55-73FD-486D-8926-CB9FECD84620}" presName="arrow" presStyleLbl="node1" presStyleIdx="2" presStyleCnt="3"/>
      <dgm:spPr/>
      <dgm:t>
        <a:bodyPr/>
        <a:lstStyle/>
        <a:p>
          <a:endParaRPr lang="pl-PL"/>
        </a:p>
      </dgm:t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podczas Paschy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l-PL" sz="1800" b="1" dirty="0"/>
            <a:t>Musieli pokropić nadproże krwią 
(</a:t>
          </a:r>
          <a:r>
            <a:rPr lang="pl-PL" sz="1800" b="1" dirty="0" err="1"/>
            <a:t>Wj</a:t>
          </a:r>
          <a:r>
            <a:rPr lang="pl-PL" sz="1800" b="1" dirty="0"/>
            <a:t> </a:t>
          </a:r>
          <a:r>
            <a:rPr lang="pl-PL" sz="1800" b="1" dirty="0" smtClean="0"/>
            <a:t>12,7</a:t>
          </a:r>
          <a:r>
            <a:rPr lang="pl-PL" sz="1800" b="1" dirty="0"/>
            <a:t>)</a:t>
          </a:r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l-PL" sz="1800" b="1" dirty="0"/>
            <a:t>Jeśli opuścili dom, ginęli </a:t>
          </a:r>
          <a:r>
            <a:rPr lang="pl-PL" sz="1800" b="1" dirty="0" smtClean="0"/>
            <a:t> (</a:t>
          </a:r>
          <a:r>
            <a:rPr lang="pl-PL" sz="1800" b="1" dirty="0" err="1"/>
            <a:t>Wj</a:t>
          </a:r>
          <a:r>
            <a:rPr lang="pl-PL" sz="1800" b="1" dirty="0"/>
            <a:t> 12,13).</a:t>
          </a:r>
          <a:endParaRPr lang="en" sz="18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pl-PL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Rachab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w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Jerychu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l-PL" sz="1800" b="1" dirty="0"/>
            <a:t>Musiała zawiesić czerwony sznur w swoim oknie                   (</a:t>
          </a:r>
          <a:r>
            <a:rPr lang="pl-PL" sz="1800" b="1" dirty="0" err="1" smtClean="0"/>
            <a:t>Joz</a:t>
          </a:r>
          <a:r>
            <a:rPr lang="pl-PL" sz="1800" b="1" dirty="0" smtClean="0"/>
            <a:t> 2,18</a:t>
          </a:r>
          <a:r>
            <a:rPr lang="en" sz="1800" b="1" dirty="0"/>
            <a:t>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pl-PL" sz="1800" b="1" dirty="0"/>
        </a:p>
        <a:p>
          <a:r>
            <a:rPr lang="pl-PL" sz="1800" b="1" dirty="0"/>
            <a:t>Gdyby opuściła dom, </a:t>
          </a:r>
          <a:r>
            <a:rPr lang="pl-PL" sz="1800" b="1" dirty="0" smtClean="0"/>
            <a:t>zginęłaby</a:t>
          </a:r>
          <a:r>
            <a:rPr lang="pl-PL" sz="1800" b="1" dirty="0"/>
            <a:t>
(</a:t>
          </a:r>
          <a:r>
            <a:rPr lang="pl-PL" sz="1800" b="1" dirty="0" err="1"/>
            <a:t>Joz</a:t>
          </a:r>
          <a:r>
            <a:rPr lang="pl-PL" sz="1800" b="1" dirty="0"/>
            <a:t> 2,19)
</a:t>
          </a:r>
          <a:endParaRPr lang="en" sz="18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 custScaleX="127219"/>
      <dgm:spPr/>
      <dgm:t>
        <a:bodyPr/>
        <a:lstStyle/>
        <a:p>
          <a:endParaRPr lang="pl-PL"/>
        </a:p>
      </dgm:t>
    </dgm:pt>
    <dgm:pt modelId="{3A1C4EE2-D289-4F2C-81E5-6775CCE9B20E}" type="pres">
      <dgm:prSet presAssocID="{15C3A5F2-2971-43D7-A54B-79EDDBA9AF2A}" presName="rootConnector" presStyleLbl="node1" presStyleIdx="0" presStyleCnt="2"/>
      <dgm:spPr/>
      <dgm:t>
        <a:bodyPr/>
        <a:lstStyle/>
        <a:p>
          <a:endParaRPr lang="pl-PL"/>
        </a:p>
      </dgm:t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  <dgm:t>
        <a:bodyPr/>
        <a:lstStyle/>
        <a:p>
          <a:endParaRPr lang="pl-PL"/>
        </a:p>
      </dgm:t>
    </dgm:pt>
    <dgm:pt modelId="{B11AC3C5-6E50-4A51-8189-291B12B49027}" type="pres">
      <dgm:prSet presAssocID="{349D57AF-D784-48AF-8B25-C26C2C823D0F}" presName="childText" presStyleLbl="bgAcc1" presStyleIdx="0" presStyleCnt="4" custScaleX="154450" custScaleY="1318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514BCD-E44B-42D1-B0D0-329310F0950A}" type="pres">
      <dgm:prSet presAssocID="{6405A52B-111D-4C61-AD73-29763182C796}" presName="Name13" presStyleLbl="parChTrans1D2" presStyleIdx="1" presStyleCnt="4"/>
      <dgm:spPr/>
      <dgm:t>
        <a:bodyPr/>
        <a:lstStyle/>
        <a:p>
          <a:endParaRPr lang="pl-PL"/>
        </a:p>
      </dgm:t>
    </dgm:pt>
    <dgm:pt modelId="{9F5EBBF5-A2DE-43AF-AA24-79352D9E556A}" type="pres">
      <dgm:prSet presAssocID="{F5252359-AAAA-480C-8FA5-BFE414FE9AE2}" presName="childText" presStyleLbl="bgAcc1" presStyleIdx="1" presStyleCnt="4" custScaleX="143295" custLinFactNeighborY="191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 custScaleX="140582"/>
      <dgm:spPr/>
      <dgm:t>
        <a:bodyPr/>
        <a:lstStyle/>
        <a:p>
          <a:endParaRPr lang="pl-PL"/>
        </a:p>
      </dgm:t>
    </dgm:pt>
    <dgm:pt modelId="{FDA0BC14-A5DE-43A9-AB33-328339BE59BE}" type="pres">
      <dgm:prSet presAssocID="{75CF40A8-6285-4D26-941F-6CB9198ED250}" presName="rootConnector" presStyleLbl="node1" presStyleIdx="1" presStyleCnt="2"/>
      <dgm:spPr/>
      <dgm:t>
        <a:bodyPr/>
        <a:lstStyle/>
        <a:p>
          <a:endParaRPr lang="pl-PL"/>
        </a:p>
      </dgm:t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  <dgm:t>
        <a:bodyPr/>
        <a:lstStyle/>
        <a:p>
          <a:endParaRPr lang="pl-PL"/>
        </a:p>
      </dgm:t>
    </dgm:pt>
    <dgm:pt modelId="{9F4FCA65-AA28-4B2D-A27B-D3678611D661}" type="pres">
      <dgm:prSet presAssocID="{3BD7AD65-7332-474F-9EA9-1A664200B4C6}" presName="childText" presStyleLbl="bgAcc1" presStyleIdx="2" presStyleCnt="4" custScaleX="158501" custScaleY="158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5A8F5A-C612-4609-8613-BEF1DD385892}" type="pres">
      <dgm:prSet presAssocID="{32FF7F5C-29BE-416D-BB6E-258416BE95E9}" presName="Name13" presStyleLbl="parChTrans1D2" presStyleIdx="3" presStyleCnt="4"/>
      <dgm:spPr/>
      <dgm:t>
        <a:bodyPr/>
        <a:lstStyle/>
        <a:p>
          <a:endParaRPr lang="pl-PL"/>
        </a:p>
      </dgm:t>
    </dgm:pt>
    <dgm:pt modelId="{0E2237D8-BE99-43AE-869C-1BAF9B408756}" type="pres">
      <dgm:prSet presAssocID="{82F8F07E-B4F3-4819-BCAE-848EA0AB292A}" presName="childText" presStyleLbl="bgAcc1" presStyleIdx="3" presStyleCnt="4" custScaleX="162240" custScaleY="125577" custLinFactNeighborY="-85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5C187D84-E3EB-40A0-8271-15B032A38D99}" type="presOf" srcId="{CB62CA17-2AF3-4FC6-BFFD-725592F5E1C7}" destId="{00D3D756-F677-49AF-B97E-4B7EA762A22B}" srcOrd="0" destOrd="0" presId="urn:microsoft.com/office/officeart/2005/8/layout/hierarchy3"/>
    <dgm:cxn modelId="{F57D8132-2332-47E8-8D44-DE56DE345AC3}" type="presOf" srcId="{15C3A5F2-2971-43D7-A54B-79EDDBA9AF2A}" destId="{7A6FB36C-C47A-4E5B-A75D-7F3173A4CF5C}" srcOrd="0" destOrd="0" presId="urn:microsoft.com/office/officeart/2005/8/layout/hierarchy3"/>
    <dgm:cxn modelId="{8E5171C0-1D72-4A85-A849-C9D2CD46471C}" type="presOf" srcId="{75CF40A8-6285-4D26-941F-6CB9198ED250}" destId="{DB3278D5-FA06-43AA-B519-12815FAE331E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ECF1C98A-46B5-4A12-98AA-A467D0EA1CDD}" type="presOf" srcId="{3BD7AD65-7332-474F-9EA9-1A664200B4C6}" destId="{9F4FCA65-AA28-4B2D-A27B-D3678611D661}" srcOrd="0" destOrd="0" presId="urn:microsoft.com/office/officeart/2005/8/layout/hierarchy3"/>
    <dgm:cxn modelId="{B96914D6-0ACC-46A7-BB82-9EABBEEDBF97}" type="presOf" srcId="{F5252359-AAAA-480C-8FA5-BFE414FE9AE2}" destId="{9F5EBBF5-A2DE-43AF-AA24-79352D9E556A}" srcOrd="0" destOrd="0" presId="urn:microsoft.com/office/officeart/2005/8/layout/hierarchy3"/>
    <dgm:cxn modelId="{F9C56EF2-2B09-4BBA-964A-CC1959CF9AE8}" type="presOf" srcId="{75CF40A8-6285-4D26-941F-6CB9198ED250}" destId="{FDA0BC14-A5DE-43A9-AB33-328339BE59BE}" srcOrd="1" destOrd="0" presId="urn:microsoft.com/office/officeart/2005/8/layout/hierarchy3"/>
    <dgm:cxn modelId="{8D6243FA-D96B-4C04-8EB5-6F15A4291639}" type="presOf" srcId="{15C3A5F2-2971-43D7-A54B-79EDDBA9AF2A}" destId="{3A1C4EE2-D289-4F2C-81E5-6775CCE9B20E}" srcOrd="1" destOrd="0" presId="urn:microsoft.com/office/officeart/2005/8/layout/hierarchy3"/>
    <dgm:cxn modelId="{1F6018B6-C9FD-4926-87C1-80B81019013A}" type="presOf" srcId="{1261F220-42E9-4C26-B01D-DCDB45CBF744}" destId="{6FD29593-0F47-498E-A227-7857A06540C7}" srcOrd="0" destOrd="0" presId="urn:microsoft.com/office/officeart/2005/8/layout/hierarchy3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0A74184F-3605-45C5-997C-B12D98A4808B}" type="presOf" srcId="{5D76C8FB-A817-4ED7-BEE0-B81833B5AB73}" destId="{045898C0-555C-4C36-867E-8DAF3D795777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0B39B417-20B2-46EF-BE96-EF601585C438}" type="presOf" srcId="{6405A52B-111D-4C61-AD73-29763182C796}" destId="{C6514BCD-E44B-42D1-B0D0-329310F0950A}" srcOrd="0" destOrd="0" presId="urn:microsoft.com/office/officeart/2005/8/layout/hierarchy3"/>
    <dgm:cxn modelId="{CE002B25-4790-4A2C-9833-5CCCE16704BD}" type="presOf" srcId="{82F8F07E-B4F3-4819-BCAE-848EA0AB292A}" destId="{0E2237D8-BE99-43AE-869C-1BAF9B408756}" srcOrd="0" destOrd="0" presId="urn:microsoft.com/office/officeart/2005/8/layout/hierarchy3"/>
    <dgm:cxn modelId="{287397A3-7E82-4A61-AF45-6CEEF589EC62}" type="presOf" srcId="{32FF7F5C-29BE-416D-BB6E-258416BE95E9}" destId="{BD5A8F5A-C612-4609-8613-BEF1DD385892}" srcOrd="0" destOrd="0" presId="urn:microsoft.com/office/officeart/2005/8/layout/hierarchy3"/>
    <dgm:cxn modelId="{8004AA21-D16F-4760-8346-E56B7DCE8C7C}" type="presOf" srcId="{349D57AF-D784-48AF-8B25-C26C2C823D0F}" destId="{B11AC3C5-6E50-4A51-8189-291B12B49027}" srcOrd="0" destOrd="0" presId="urn:microsoft.com/office/officeart/2005/8/layout/hierarchy3"/>
    <dgm:cxn modelId="{9E62B9DE-3663-4478-ADDF-9497527BAE0D}" type="presParOf" srcId="{00D3D756-F677-49AF-B97E-4B7EA762A22B}" destId="{6BB35FB1-4B17-4B7B-80C7-304FED3ED4CB}" srcOrd="0" destOrd="0" presId="urn:microsoft.com/office/officeart/2005/8/layout/hierarchy3"/>
    <dgm:cxn modelId="{8E39B7BB-72C6-48C7-ABCF-7AFD6B2C6984}" type="presParOf" srcId="{6BB35FB1-4B17-4B7B-80C7-304FED3ED4CB}" destId="{7ECF8735-BB71-4F9B-AF8D-5C6560222BCC}" srcOrd="0" destOrd="0" presId="urn:microsoft.com/office/officeart/2005/8/layout/hierarchy3"/>
    <dgm:cxn modelId="{4700DD10-E56A-4023-9D05-56D865BE2086}" type="presParOf" srcId="{7ECF8735-BB71-4F9B-AF8D-5C6560222BCC}" destId="{7A6FB36C-C47A-4E5B-A75D-7F3173A4CF5C}" srcOrd="0" destOrd="0" presId="urn:microsoft.com/office/officeart/2005/8/layout/hierarchy3"/>
    <dgm:cxn modelId="{CDA98991-C80C-42C4-AEDE-67CA345F2414}" type="presParOf" srcId="{7ECF8735-BB71-4F9B-AF8D-5C6560222BCC}" destId="{3A1C4EE2-D289-4F2C-81E5-6775CCE9B20E}" srcOrd="1" destOrd="0" presId="urn:microsoft.com/office/officeart/2005/8/layout/hierarchy3"/>
    <dgm:cxn modelId="{2FC8DA18-8EEF-4F47-B2F7-73EACB9443D9}" type="presParOf" srcId="{6BB35FB1-4B17-4B7B-80C7-304FED3ED4CB}" destId="{08662543-81A5-4B31-A60F-3521CA0C3CCF}" srcOrd="1" destOrd="0" presId="urn:microsoft.com/office/officeart/2005/8/layout/hierarchy3"/>
    <dgm:cxn modelId="{CDCACF36-40DB-4C91-9DF5-A8C0EA73B1C1}" type="presParOf" srcId="{08662543-81A5-4B31-A60F-3521CA0C3CCF}" destId="{6FD29593-0F47-498E-A227-7857A06540C7}" srcOrd="0" destOrd="0" presId="urn:microsoft.com/office/officeart/2005/8/layout/hierarchy3"/>
    <dgm:cxn modelId="{B0E9AE62-6ED7-420A-A16C-67A908473FFD}" type="presParOf" srcId="{08662543-81A5-4B31-A60F-3521CA0C3CCF}" destId="{B11AC3C5-6E50-4A51-8189-291B12B49027}" srcOrd="1" destOrd="0" presId="urn:microsoft.com/office/officeart/2005/8/layout/hierarchy3"/>
    <dgm:cxn modelId="{F8C5AB5B-722B-4BF1-834D-0A2281EA1A1C}" type="presParOf" srcId="{08662543-81A5-4B31-A60F-3521CA0C3CCF}" destId="{C6514BCD-E44B-42D1-B0D0-329310F0950A}" srcOrd="2" destOrd="0" presId="urn:microsoft.com/office/officeart/2005/8/layout/hierarchy3"/>
    <dgm:cxn modelId="{60103D54-7B82-46A2-B0D1-B9CFE4BFBD8F}" type="presParOf" srcId="{08662543-81A5-4B31-A60F-3521CA0C3CCF}" destId="{9F5EBBF5-A2DE-43AF-AA24-79352D9E556A}" srcOrd="3" destOrd="0" presId="urn:microsoft.com/office/officeart/2005/8/layout/hierarchy3"/>
    <dgm:cxn modelId="{2C2FA63B-72C0-41A1-9CC8-8DB21073F3DC}" type="presParOf" srcId="{00D3D756-F677-49AF-B97E-4B7EA762A22B}" destId="{D9E68133-E7D5-4645-B616-9684EA230912}" srcOrd="1" destOrd="0" presId="urn:microsoft.com/office/officeart/2005/8/layout/hierarchy3"/>
    <dgm:cxn modelId="{30D4D629-A985-46AF-B0B3-B59868003D86}" type="presParOf" srcId="{D9E68133-E7D5-4645-B616-9684EA230912}" destId="{F7AB0F8F-193F-4FDA-9F19-C95BCAA5491C}" srcOrd="0" destOrd="0" presId="urn:microsoft.com/office/officeart/2005/8/layout/hierarchy3"/>
    <dgm:cxn modelId="{FB355840-1CDB-4827-8DDA-9FE7318AAC11}" type="presParOf" srcId="{F7AB0F8F-193F-4FDA-9F19-C95BCAA5491C}" destId="{DB3278D5-FA06-43AA-B519-12815FAE331E}" srcOrd="0" destOrd="0" presId="urn:microsoft.com/office/officeart/2005/8/layout/hierarchy3"/>
    <dgm:cxn modelId="{B2ABA6C0-84AB-4071-8C05-7CC7B1D82EF8}" type="presParOf" srcId="{F7AB0F8F-193F-4FDA-9F19-C95BCAA5491C}" destId="{FDA0BC14-A5DE-43A9-AB33-328339BE59BE}" srcOrd="1" destOrd="0" presId="urn:microsoft.com/office/officeart/2005/8/layout/hierarchy3"/>
    <dgm:cxn modelId="{B550EA71-2AE9-443E-A4F3-E3BD693B09FD}" type="presParOf" srcId="{D9E68133-E7D5-4645-B616-9684EA230912}" destId="{5F848487-7C90-4DBB-862C-CFC7A5CC2806}" srcOrd="1" destOrd="0" presId="urn:microsoft.com/office/officeart/2005/8/layout/hierarchy3"/>
    <dgm:cxn modelId="{DF9A98B3-4EC2-4E15-B468-61BAB48978DA}" type="presParOf" srcId="{5F848487-7C90-4DBB-862C-CFC7A5CC2806}" destId="{045898C0-555C-4C36-867E-8DAF3D795777}" srcOrd="0" destOrd="0" presId="urn:microsoft.com/office/officeart/2005/8/layout/hierarchy3"/>
    <dgm:cxn modelId="{B10D768C-3A46-437F-B7BC-161950F41E46}" type="presParOf" srcId="{5F848487-7C90-4DBB-862C-CFC7A5CC2806}" destId="{9F4FCA65-AA28-4B2D-A27B-D3678611D661}" srcOrd="1" destOrd="0" presId="urn:microsoft.com/office/officeart/2005/8/layout/hierarchy3"/>
    <dgm:cxn modelId="{1C2A0245-85F5-483F-8192-84FFFA82E478}" type="presParOf" srcId="{5F848487-7C90-4DBB-862C-CFC7A5CC2806}" destId="{BD5A8F5A-C612-4609-8613-BEF1DD385892}" srcOrd="2" destOrd="0" presId="urn:microsoft.com/office/officeart/2005/8/layout/hierarchy3"/>
    <dgm:cxn modelId="{23ADDC92-7416-47DC-B288-8C14CA5FECCC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Raport szpiegów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Zniechęcają lud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8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Zachęcają Jozuego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Działania szpiegów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40 </a:t>
          </a:r>
          <a:r>
            <a:rPr lang="pl-PL" sz="2000" b="1" kern="1200" dirty="0" smtClean="0"/>
            <a:t>dni inspekcji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/>
            <a:t>3 </a:t>
          </a:r>
          <a:r>
            <a:rPr lang="pl-PL" sz="2000" b="1" kern="1200" dirty="0" smtClean="0"/>
            <a:t>dni ukrywania się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Szpiedzy zostają wysłani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5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Publicznie</a:t>
          </a:r>
          <a:r>
            <a:rPr lang="en" sz="2000" b="1" kern="1200" dirty="0" smtClean="0"/>
            <a:t> (</a:t>
          </a:r>
          <a:r>
            <a:rPr lang="pl-PL" sz="2000" b="1" kern="1200" dirty="0" smtClean="0"/>
            <a:t>12 szpiegów</a:t>
          </a:r>
          <a:r>
            <a:rPr lang="en" sz="2000" b="1" kern="1200" dirty="0" smtClean="0"/>
            <a:t>)</a:t>
          </a:r>
          <a:endParaRPr lang="en" sz="2000" b="1" kern="1200" dirty="0"/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Potajemnie</a:t>
          </a:r>
          <a:r>
            <a:rPr lang="en" sz="2000" b="1" kern="1200" dirty="0" smtClean="0"/>
            <a:t> </a:t>
          </a:r>
          <a:r>
            <a:rPr lang="en" sz="2000" b="1" kern="1200" dirty="0"/>
            <a:t>(2 </a:t>
          </a:r>
          <a:r>
            <a:rPr lang="pl-PL" sz="2000" b="1" kern="1200" dirty="0" smtClean="0"/>
            <a:t>szpiegów</a:t>
          </a:r>
          <a:r>
            <a:rPr lang="en" sz="2000" b="1" kern="1200" dirty="0" smtClean="0"/>
            <a:t>)</a:t>
          </a:r>
          <a:endParaRPr lang="en" sz="20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342" y="276410"/>
          <a:ext cx="1945396" cy="7645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podczas Paschy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2" y="276410"/>
        <a:ext cx="1945396" cy="764585"/>
      </dsp:txXfrm>
    </dsp:sp>
    <dsp:sp modelId="{6FD29593-0F47-498E-A227-7857A06540C7}">
      <dsp:nvSpPr>
        <dsp:cNvPr id="0" name=""/>
        <dsp:cNvSpPr/>
      </dsp:nvSpPr>
      <dsp:spPr>
        <a:xfrm>
          <a:off x="195882" y="1040995"/>
          <a:ext cx="194539" cy="69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054"/>
              </a:lnTo>
              <a:lnTo>
                <a:pt x="194539" y="695054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90422" y="1232142"/>
          <a:ext cx="1889443" cy="10078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Musieli pokropić nadproże krwią 
(</a:t>
          </a:r>
          <a:r>
            <a:rPr lang="pl-PL" sz="1800" b="1" kern="1200" dirty="0" err="1"/>
            <a:t>Wj</a:t>
          </a:r>
          <a:r>
            <a:rPr lang="pl-PL" sz="1800" b="1" kern="1200" dirty="0"/>
            <a:t> </a:t>
          </a:r>
          <a:r>
            <a:rPr lang="pl-PL" sz="1800" b="1" kern="1200" dirty="0" smtClean="0"/>
            <a:t>12,7</a:t>
          </a:r>
          <a:r>
            <a:rPr lang="pl-PL" sz="1800" b="1" kern="1200" dirty="0"/>
            <a:t>)</a:t>
          </a:r>
          <a:endParaRPr lang="en" sz="1800" b="1" kern="1200" dirty="0"/>
        </a:p>
      </dsp:txBody>
      <dsp:txXfrm>
        <a:off x="390422" y="1232142"/>
        <a:ext cx="1889443" cy="1007815"/>
      </dsp:txXfrm>
    </dsp:sp>
    <dsp:sp modelId="{C6514BCD-E44B-42D1-B0D0-329310F0950A}">
      <dsp:nvSpPr>
        <dsp:cNvPr id="0" name=""/>
        <dsp:cNvSpPr/>
      </dsp:nvSpPr>
      <dsp:spPr>
        <a:xfrm>
          <a:off x="195882" y="1040995"/>
          <a:ext cx="194539" cy="191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788"/>
              </a:lnTo>
              <a:lnTo>
                <a:pt x="194539" y="1918788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90422" y="2577491"/>
          <a:ext cx="1752980" cy="7645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Jeśli opuścili dom, ginęli </a:t>
          </a:r>
          <a:r>
            <a:rPr lang="pl-PL" sz="1800" b="1" kern="1200" dirty="0" smtClean="0"/>
            <a:t> (</a:t>
          </a:r>
          <a:r>
            <a:rPr lang="pl-PL" sz="1800" b="1" kern="1200" dirty="0" err="1"/>
            <a:t>Wj</a:t>
          </a:r>
          <a:r>
            <a:rPr lang="pl-PL" sz="1800" b="1" kern="1200" dirty="0"/>
            <a:t> 12,13).</a:t>
          </a:r>
          <a:endParaRPr lang="en" sz="1800" b="1" kern="1200" dirty="0"/>
        </a:p>
      </dsp:txBody>
      <dsp:txXfrm>
        <a:off x="390422" y="2577491"/>
        <a:ext cx="1752980" cy="764585"/>
      </dsp:txXfrm>
    </dsp:sp>
    <dsp:sp modelId="{DB3278D5-FA06-43AA-B519-12815FAE331E}">
      <dsp:nvSpPr>
        <dsp:cNvPr id="0" name=""/>
        <dsp:cNvSpPr/>
      </dsp:nvSpPr>
      <dsp:spPr>
        <a:xfrm>
          <a:off x="2329031" y="276410"/>
          <a:ext cx="2149739" cy="76458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Rachab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w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Jerychu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9031" y="276410"/>
        <a:ext cx="2149739" cy="764585"/>
      </dsp:txXfrm>
    </dsp:sp>
    <dsp:sp modelId="{045898C0-555C-4C36-867E-8DAF3D795777}">
      <dsp:nvSpPr>
        <dsp:cNvPr id="0" name=""/>
        <dsp:cNvSpPr/>
      </dsp:nvSpPr>
      <dsp:spPr>
        <a:xfrm>
          <a:off x="2544005" y="1040995"/>
          <a:ext cx="214973" cy="79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657"/>
              </a:lnTo>
              <a:lnTo>
                <a:pt x="214973" y="79765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758979" y="1232142"/>
          <a:ext cx="1939001" cy="121302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Musiała zawiesić czerwony sznur w swoim oknie                   (</a:t>
          </a:r>
          <a:r>
            <a:rPr lang="pl-PL" sz="1800" b="1" kern="1200" dirty="0" err="1" smtClean="0"/>
            <a:t>Joz</a:t>
          </a:r>
          <a:r>
            <a:rPr lang="pl-PL" sz="1800" b="1" kern="1200" dirty="0" smtClean="0"/>
            <a:t> 2,18</a:t>
          </a:r>
          <a:r>
            <a:rPr lang="en" sz="1800" b="1" kern="1200" dirty="0"/>
            <a:t>)</a:t>
          </a:r>
        </a:p>
      </dsp:txBody>
      <dsp:txXfrm>
        <a:off x="2758979" y="1232142"/>
        <a:ext cx="1939001" cy="1213022"/>
      </dsp:txXfrm>
    </dsp:sp>
    <dsp:sp modelId="{BD5A8F5A-C612-4609-8613-BEF1DD385892}">
      <dsp:nvSpPr>
        <dsp:cNvPr id="0" name=""/>
        <dsp:cNvSpPr/>
      </dsp:nvSpPr>
      <dsp:spPr>
        <a:xfrm>
          <a:off x="2544005" y="1040995"/>
          <a:ext cx="214973" cy="200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77"/>
              </a:lnTo>
              <a:lnTo>
                <a:pt x="214973" y="200987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758979" y="2570801"/>
          <a:ext cx="1984741" cy="96014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Gdyby opuściła dom, </a:t>
          </a:r>
          <a:r>
            <a:rPr lang="pl-PL" sz="1800" b="1" kern="1200" dirty="0" smtClean="0"/>
            <a:t>zginęłaby</a:t>
          </a:r>
          <a:r>
            <a:rPr lang="pl-PL" sz="1800" b="1" kern="1200" dirty="0"/>
            <a:t>
(</a:t>
          </a:r>
          <a:r>
            <a:rPr lang="pl-PL" sz="1800" b="1" kern="1200" dirty="0" err="1"/>
            <a:t>Joz</a:t>
          </a:r>
          <a:r>
            <a:rPr lang="pl-PL" sz="1800" b="1" kern="1200" dirty="0"/>
            <a:t> 2,19)
</a:t>
          </a:r>
          <a:endParaRPr lang="en" sz="1800" b="1" kern="1200" dirty="0"/>
        </a:p>
      </dsp:txBody>
      <dsp:txXfrm>
        <a:off x="2758979" y="2570801"/>
        <a:ext cx="1984741" cy="96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1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1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0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01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38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3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52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25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27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D89F23-F0AA-139F-5EA6-88019343A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=""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=""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12015C-CE97-5057-5C86-EAA8CCF3F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3063E1E-D16B-A336-30F8-8A1C46D7E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rgbClr val="FF0000"/>
                </a:solidFill>
              </a:rPr>
              <a:t>ZASKOCZENI PRZEZ ŁASKĘ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2 na 11. października</a:t>
            </a:r>
            <a:r>
              <a:rPr lang="e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=""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xmlns="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5050">
                    <a:lumMod val="50000"/>
                  </a:srgbClr>
                </a:solidFill>
                <a:effectLst>
                  <a:outerShdw dist="38100" dir="2700000" algn="bl" rotWithShape="0">
                    <a:srgbClr val="FF9900"/>
                  </a:outerShdw>
                </a:effectLst>
              </a:rPr>
              <a:t>OSZUKAŃCZY AMBASADORZY</a:t>
            </a:r>
            <a:endParaRPr lang="en" sz="44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5050">
                  <a:lumMod val="50000"/>
                </a:srgbClr>
              </a:solidFill>
              <a:effectLst>
                <a:outerShdw dist="38100" dir="2700000" algn="bl" rotWithShape="0">
                  <a:srgbClr val="FF99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7DA6F9B-83DC-F7B1-0CB1-8B990EE585EC}"/>
              </a:ext>
            </a:extLst>
          </p:cNvPr>
          <p:cNvSpPr txBox="1"/>
          <p:nvPr/>
        </p:nvSpPr>
        <p:spPr>
          <a:xfrm>
            <a:off x="1239866" y="638472"/>
            <a:ext cx="981042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5B7966"/>
                </a:solidFill>
                <a:latin typeface="Comic Sans MS" panose="030F0702030302020204" pitchFamily="66" charset="0"/>
              </a:rPr>
              <a:t>przyszli do Jozuego do obozu w </a:t>
            </a:r>
            <a:r>
              <a:rPr lang="pl-PL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Gilgal</a:t>
            </a:r>
            <a:r>
              <a:rPr lang="pl-PL" b="1" dirty="0">
                <a:solidFill>
                  <a:srgbClr val="5B7966"/>
                </a:solidFill>
                <a:latin typeface="Comic Sans MS" panose="030F0702030302020204" pitchFamily="66" charset="0"/>
              </a:rPr>
              <a:t> i rzekli do niego i do mężów izraelskich: Przybyliśmy z dalekiego kraju, zawrzyjcie więc z nami </a:t>
            </a:r>
            <a:r>
              <a:rPr lang="pl-PL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przymierze</a:t>
            </a:r>
            <a:r>
              <a:rPr lang="en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 9</a:t>
            </a:r>
            <a:r>
              <a:rPr lang="pl-PL" sz="1400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5B7966"/>
                </a:solidFill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Zwróć uwagę na podobieństwa i różnice między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 a </a:t>
            </a:r>
            <a:r>
              <a:rPr lang="pl-PL" sz="2000" b="1" dirty="0" err="1">
                <a:solidFill>
                  <a:prstClr val="black"/>
                </a:solidFill>
              </a:rPr>
              <a:t>Gibeonitami</a:t>
            </a:r>
            <a:r>
              <a:rPr lang="pl-PL" sz="2000" b="1" dirty="0">
                <a:solidFill>
                  <a:prstClr val="black"/>
                </a:solidFill>
              </a:rPr>
              <a:t>: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B922641-56E9-AFFB-13F6-A7B74C891150}"/>
              </a:ext>
            </a:extLst>
          </p:cNvPr>
          <p:cNvSpPr txBox="1"/>
          <p:nvPr/>
        </p:nvSpPr>
        <p:spPr>
          <a:xfrm>
            <a:off x="4067175" y="4403833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err="1">
                <a:solidFill>
                  <a:prstClr val="black"/>
                </a:solidFill>
              </a:rPr>
              <a:t>Rachab</a:t>
            </a:r>
            <a:r>
              <a:rPr lang="pl-PL" b="1" dirty="0">
                <a:solidFill>
                  <a:prstClr val="black"/>
                </a:solidFill>
              </a:rPr>
              <a:t> skłamała spontanicznie, aby uratować szpiegów. Jednak </a:t>
            </a:r>
            <a:r>
              <a:rPr lang="pl-PL" b="1" dirty="0" err="1">
                <a:solidFill>
                  <a:prstClr val="black"/>
                </a:solidFill>
              </a:rPr>
              <a:t>Gibeonici</a:t>
            </a:r>
            <a:r>
              <a:rPr lang="pl-PL" b="1" dirty="0">
                <a:solidFill>
                  <a:prstClr val="black"/>
                </a:solidFill>
              </a:rPr>
              <a:t> skłamali celowo, z zamiarem oszukania, używając podstępu (zob. </a:t>
            </a:r>
            <a:r>
              <a:rPr lang="pl-PL" b="1" dirty="0">
                <a:solidFill>
                  <a:prstClr val="black"/>
                </a:solidFill>
              </a:rPr>
              <a:t>Rdz </a:t>
            </a:r>
            <a:r>
              <a:rPr lang="pl-PL" b="1" dirty="0" smtClean="0">
                <a:solidFill>
                  <a:prstClr val="black"/>
                </a:solidFill>
              </a:rPr>
              <a:t>3,1a</a:t>
            </a:r>
            <a:r>
              <a:rPr lang="pl-PL" b="1" dirty="0">
                <a:solidFill>
                  <a:prstClr val="black"/>
                </a:solidFill>
              </a:rPr>
              <a:t>). </a:t>
            </a:r>
            <a:r>
              <a:rPr lang="pl-PL" b="1" dirty="0">
                <a:solidFill>
                  <a:prstClr val="black"/>
                </a:solidFill>
              </a:rPr>
              <a:t>Ponadto przywódcy Izraela popełnili błąd, nie konsultując się z Bogiem (</a:t>
            </a:r>
            <a:r>
              <a:rPr lang="pl-PL" b="1" dirty="0" err="1">
                <a:solidFill>
                  <a:prstClr val="black"/>
                </a:solidFill>
              </a:rPr>
              <a:t>Joz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pl-PL" b="1" dirty="0" smtClean="0">
                <a:solidFill>
                  <a:prstClr val="black"/>
                </a:solidFill>
              </a:rPr>
              <a:t>9,14</a:t>
            </a:r>
            <a:r>
              <a:rPr lang="pl-PL" b="1" dirty="0">
                <a:solidFill>
                  <a:prstClr val="black"/>
                </a:solidFill>
              </a:rPr>
              <a:t>).</a:t>
            </a:r>
            <a:endParaRPr lang="en" b="1" dirty="0">
              <a:solidFill>
                <a:prstClr val="black"/>
              </a:solidFill>
            </a:endParaRP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xmlns="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74A8770-11BB-BC57-2E3B-30987DCBD33B}"/>
              </a:ext>
            </a:extLst>
          </p:cNvPr>
          <p:cNvSpPr txBox="1"/>
          <p:nvPr/>
        </p:nvSpPr>
        <p:spPr>
          <a:xfrm>
            <a:off x="4098170" y="5556790"/>
            <a:ext cx="3357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To postawiło ich przed dylematem: zniszczyć </a:t>
            </a:r>
            <a:r>
              <a:rPr lang="pl-PL" b="1" dirty="0" err="1">
                <a:solidFill>
                  <a:prstClr val="black"/>
                </a:solidFill>
              </a:rPr>
              <a:t>Gibeonitów</a:t>
            </a:r>
            <a:r>
              <a:rPr lang="pl-PL" b="1" dirty="0">
                <a:solidFill>
                  <a:prstClr val="black"/>
                </a:solidFill>
              </a:rPr>
              <a:t> czy dotrzymać przysięgi (</a:t>
            </a:r>
            <a:r>
              <a:rPr lang="pl-PL" b="1" dirty="0" err="1">
                <a:solidFill>
                  <a:prstClr val="black"/>
                </a:solidFill>
              </a:rPr>
              <a:t>Joz</a:t>
            </a:r>
            <a:r>
              <a:rPr lang="pl-PL" b="1" dirty="0">
                <a:solidFill>
                  <a:prstClr val="black"/>
                </a:solidFill>
              </a:rPr>
              <a:t> 9, 18).</a:t>
            </a:r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750963"/>
              </p:ext>
            </p:extLst>
          </p:nvPr>
        </p:nvGraphicFramePr>
        <p:xfrm>
          <a:off x="4067175" y="1814066"/>
          <a:ext cx="7962900" cy="24993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xmlns="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xmlns="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xmlns="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Elementy wiary</a:t>
                      </a:r>
                      <a:endParaRPr lang="en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Gibeoni</a:t>
                      </a:r>
                      <a:r>
                        <a:rPr lang="pl-PL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</a:t>
                      </a:r>
                      <a:endParaRPr lang="en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Podstawa</a:t>
                      </a:r>
                      <a:endParaRPr lang="e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Słuchanie</a:t>
                      </a:r>
                      <a:r>
                        <a:rPr lang="en" sz="1600" b="1" dirty="0" smtClean="0"/>
                        <a:t>(2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10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Słuchanie</a:t>
                      </a:r>
                      <a:r>
                        <a:rPr lang="en" sz="1600" b="1" dirty="0" smtClean="0"/>
                        <a:t>(9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3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Znaczenie</a:t>
                      </a:r>
                      <a:endParaRPr lang="e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Kłamstwo</a:t>
                      </a:r>
                      <a:r>
                        <a:rPr lang="en" sz="1600" b="1" dirty="0"/>
                        <a:t> (</a:t>
                      </a:r>
                      <a:r>
                        <a:rPr lang="en" sz="1600" b="1" dirty="0" smtClean="0"/>
                        <a:t>2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4-5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Kłamstwo</a:t>
                      </a:r>
                      <a:r>
                        <a:rPr lang="en" sz="1600" b="1" dirty="0"/>
                        <a:t> (</a:t>
                      </a:r>
                      <a:r>
                        <a:rPr lang="en" sz="1600" b="1" dirty="0" smtClean="0"/>
                        <a:t>9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4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Cel</a:t>
                      </a:r>
                      <a:endParaRPr lang="e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Bycie oszczędzonym</a:t>
                      </a:r>
                      <a:r>
                        <a:rPr lang="en" sz="1600" b="1" dirty="0" smtClean="0"/>
                        <a:t>(2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13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Bycie oszczędzonym</a:t>
                      </a:r>
                      <a:r>
                        <a:rPr lang="en" sz="1600" b="1" dirty="0" smtClean="0"/>
                        <a:t>(9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24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Natychmiastowe skutki</a:t>
                      </a:r>
                      <a:endParaRPr lang="e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Uwolnienie</a:t>
                      </a:r>
                      <a:r>
                        <a:rPr lang="en" sz="1600" b="1" dirty="0"/>
                        <a:t> (</a:t>
                      </a:r>
                      <a:r>
                        <a:rPr lang="en" sz="1600" b="1" dirty="0" smtClean="0"/>
                        <a:t>6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23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Uwolnienie</a:t>
                      </a:r>
                      <a:r>
                        <a:rPr lang="en" sz="1600" b="1" dirty="0"/>
                        <a:t> (</a:t>
                      </a:r>
                      <a:r>
                        <a:rPr lang="en" sz="1600" b="1" dirty="0" smtClean="0"/>
                        <a:t>9</a:t>
                      </a:r>
                      <a:r>
                        <a:rPr lang="pl-PL" sz="1600" b="1" dirty="0" smtClean="0"/>
                        <a:t>,</a:t>
                      </a:r>
                      <a:r>
                        <a:rPr lang="en" sz="1600" b="1" dirty="0" smtClean="0"/>
                        <a:t>26</a:t>
                      </a:r>
                      <a:r>
                        <a:rPr lang="en" sz="16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Długoterminowe skutki</a:t>
                      </a:r>
                      <a:endParaRPr lang="en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Pełne obywatelstwo </a:t>
                      </a:r>
                      <a:r>
                        <a:rPr lang="en" sz="16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" sz="16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" sz="1600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r>
                        <a:rPr lang="en" sz="1600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Niewolnictwo (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</a:rPr>
                        <a:t>9,27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55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4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0099FF">
                      <a:lumMod val="75000"/>
                    </a:srgbClr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BŁOGOSŁAWIEŃSTWO I PRZEKLEŃSTWO</a:t>
            </a:r>
            <a:endParaRPr lang="en" sz="4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0099FF">
                    <a:lumMod val="75000"/>
                  </a:srgbClr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„Będziecie </a:t>
            </a:r>
            <a:r>
              <a:rPr lang="pl-PL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więc przeklęci i nigdy nie zostaniecie zwolnieni od rąbania drzewa i noszenia wody dla domu mojego </a:t>
            </a:r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Boga</a:t>
            </a:r>
            <a:r>
              <a:rPr lang="en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</a:t>
            </a:r>
            <a:r>
              <a:rPr lang="pl-PL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6141344" cy="1554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>
                <a:solidFill>
                  <a:prstClr val="black"/>
                </a:solidFill>
              </a:rPr>
              <a:t>Oszczędzenie życia </a:t>
            </a:r>
            <a:r>
              <a:rPr lang="pl-PL" sz="1900" b="1" dirty="0" err="1">
                <a:solidFill>
                  <a:prstClr val="black"/>
                </a:solidFill>
              </a:rPr>
              <a:t>Gibeonitów</a:t>
            </a:r>
            <a:r>
              <a:rPr lang="pl-PL" sz="1900" b="1" dirty="0">
                <a:solidFill>
                  <a:prstClr val="black"/>
                </a:solidFill>
              </a:rPr>
              <a:t> oznaczałoby nieposłuszeństwo wobec bezpośredniego nakazu Boga (</a:t>
            </a:r>
            <a:r>
              <a:rPr lang="pl-PL" sz="1900" b="1" dirty="0" err="1">
                <a:solidFill>
                  <a:prstClr val="black"/>
                </a:solidFill>
              </a:rPr>
              <a:t>Pwt</a:t>
            </a:r>
            <a:r>
              <a:rPr lang="pl-PL" sz="1900" b="1" dirty="0">
                <a:solidFill>
                  <a:prstClr val="black"/>
                </a:solidFill>
              </a:rPr>
              <a:t> </a:t>
            </a:r>
            <a:r>
              <a:rPr lang="pl-PL" sz="1900" b="1" dirty="0" smtClean="0">
                <a:solidFill>
                  <a:prstClr val="black"/>
                </a:solidFill>
              </a:rPr>
              <a:t>7,1-2</a:t>
            </a:r>
            <a:r>
              <a:rPr lang="pl-PL" sz="1900" b="1" dirty="0">
                <a:solidFill>
                  <a:prstClr val="black"/>
                </a:solidFill>
              </a:rPr>
              <a:t>). </a:t>
            </a:r>
            <a:r>
              <a:rPr lang="pl-PL" sz="1900" b="1" dirty="0">
                <a:solidFill>
                  <a:prstClr val="black"/>
                </a:solidFill>
              </a:rPr>
              <a:t>Złamanie przysięgi, takiej jak ta, którą im złożono, również uważano za grzech (</a:t>
            </a:r>
            <a:r>
              <a:rPr lang="pl-PL" sz="1900" b="1" dirty="0" err="1">
                <a:solidFill>
                  <a:prstClr val="black"/>
                </a:solidFill>
              </a:rPr>
              <a:t>Joz</a:t>
            </a:r>
            <a:r>
              <a:rPr lang="pl-PL" sz="1900" b="1" dirty="0">
                <a:solidFill>
                  <a:prstClr val="black"/>
                </a:solidFill>
              </a:rPr>
              <a:t> </a:t>
            </a:r>
            <a:r>
              <a:rPr lang="pl-PL" sz="1900" b="1" dirty="0" smtClean="0">
                <a:solidFill>
                  <a:prstClr val="black"/>
                </a:solidFill>
              </a:rPr>
              <a:t>9,19</a:t>
            </a:r>
            <a:r>
              <a:rPr lang="pl-PL" sz="1900" b="1" dirty="0">
                <a:solidFill>
                  <a:prstClr val="black"/>
                </a:solidFill>
              </a:rPr>
              <a:t>; </a:t>
            </a:r>
            <a:r>
              <a:rPr lang="pl-PL" sz="1900" b="1" dirty="0" err="1">
                <a:solidFill>
                  <a:prstClr val="black"/>
                </a:solidFill>
              </a:rPr>
              <a:t>Ps</a:t>
            </a:r>
            <a:r>
              <a:rPr lang="pl-PL" sz="1900" b="1" dirty="0">
                <a:solidFill>
                  <a:prstClr val="black"/>
                </a:solidFill>
              </a:rPr>
              <a:t> </a:t>
            </a:r>
            <a:r>
              <a:rPr lang="pl-PL" sz="1900" b="1" dirty="0" smtClean="0">
                <a:solidFill>
                  <a:prstClr val="black"/>
                </a:solidFill>
              </a:rPr>
              <a:t>15,4b</a:t>
            </a:r>
            <a:r>
              <a:rPr lang="pl-PL" sz="1900" b="1" dirty="0">
                <a:solidFill>
                  <a:prstClr val="black"/>
                </a:solidFill>
              </a:rPr>
              <a:t>). </a:t>
            </a:r>
            <a:r>
              <a:rPr lang="pl-PL" sz="1900" b="1" dirty="0">
                <a:solidFill>
                  <a:prstClr val="black"/>
                </a:solidFill>
              </a:rPr>
              <a:t>Jak rozwiązano ten dylemat?</a:t>
            </a:r>
            <a:endParaRPr lang="en" sz="1900" b="1" dirty="0">
              <a:solidFill>
                <a:prstClr val="black"/>
              </a:solidFill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29117" y="1284803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>
                <a:solidFill>
                  <a:prstClr val="black"/>
                </a:solidFill>
              </a:rPr>
              <a:t>Ponadto, jako nosiciele wody i drwale dla domu Bożego, mieli stały kontakt z Bogiem. Dzięki łasce Bożej przekleństwo stało się błogosławieństwem. „Nie mam upodobania w śmierci bezbożnego, ale w tym, aby się odwrócił od swoich dróg i żył” (</a:t>
            </a:r>
            <a:r>
              <a:rPr lang="pl-PL" sz="1900" b="1" dirty="0" err="1">
                <a:solidFill>
                  <a:prstClr val="black"/>
                </a:solidFill>
              </a:rPr>
              <a:t>Ez</a:t>
            </a:r>
            <a:r>
              <a:rPr lang="pl-PL" sz="1900" b="1" dirty="0">
                <a:solidFill>
                  <a:prstClr val="black"/>
                </a:solidFill>
              </a:rPr>
              <a:t> </a:t>
            </a:r>
            <a:r>
              <a:rPr lang="pl-PL" sz="1900" b="1" dirty="0" smtClean="0">
                <a:solidFill>
                  <a:prstClr val="black"/>
                </a:solidFill>
              </a:rPr>
              <a:t>33,11</a:t>
            </a:r>
            <a:r>
              <a:rPr lang="pl-PL" sz="1900" b="1" dirty="0">
                <a:solidFill>
                  <a:prstClr val="black"/>
                </a:solidFill>
              </a:rPr>
              <a:t>).</a:t>
            </a:r>
            <a:endParaRPr lang="en" sz="19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>
                <a:solidFill>
                  <a:prstClr val="black"/>
                </a:solidFill>
              </a:rPr>
              <a:t>Ich życie zostało oszczędzone, ale zostali obarczeni klątwą (</a:t>
            </a:r>
            <a:r>
              <a:rPr lang="pl-PL" sz="1900" b="1" dirty="0" err="1">
                <a:solidFill>
                  <a:prstClr val="black"/>
                </a:solidFill>
              </a:rPr>
              <a:t>Joz</a:t>
            </a:r>
            <a:r>
              <a:rPr lang="pl-PL" sz="1900" b="1" dirty="0">
                <a:solidFill>
                  <a:prstClr val="black"/>
                </a:solidFill>
              </a:rPr>
              <a:t> </a:t>
            </a:r>
            <a:r>
              <a:rPr lang="pl-PL" sz="1900" b="1" dirty="0" smtClean="0">
                <a:solidFill>
                  <a:prstClr val="black"/>
                </a:solidFill>
              </a:rPr>
              <a:t>9,20-23</a:t>
            </a:r>
            <a:r>
              <a:rPr lang="pl-PL" sz="1900" b="1" dirty="0">
                <a:solidFill>
                  <a:prstClr val="black"/>
                </a:solidFill>
              </a:rPr>
              <a:t>). </a:t>
            </a:r>
            <a:r>
              <a:rPr lang="pl-PL" sz="1900" b="1" dirty="0">
                <a:solidFill>
                  <a:prstClr val="black"/>
                </a:solidFill>
              </a:rPr>
              <a:t>Klątwa polegała na tym, że mieli być sługami z pokolenia na pokolenie. </a:t>
            </a:r>
            <a:r>
              <a:rPr lang="pl-PL" sz="1900" b="1" dirty="0">
                <a:solidFill>
                  <a:prstClr val="black"/>
                </a:solidFill>
              </a:rPr>
              <a:t>To sprawiło, że znaleźli się w bliskiej relacji z ludem Bożym, od którego nigdy nie zostali oddzieleni (Ne </a:t>
            </a:r>
            <a:r>
              <a:rPr lang="pl-PL" sz="1900" b="1" dirty="0" smtClean="0">
                <a:solidFill>
                  <a:prstClr val="black"/>
                </a:solidFill>
              </a:rPr>
              <a:t>7,6.25</a:t>
            </a:r>
            <a:r>
              <a:rPr lang="pl-PL" sz="1900" b="1" dirty="0">
                <a:solidFill>
                  <a:prstClr val="black"/>
                </a:solidFill>
              </a:rPr>
              <a:t>).</a:t>
            </a:r>
            <a:endParaRPr lang="en" sz="1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28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„Dzieci Izraela miały zająć całą ziemię, którą Bóg im wyznaczył. Narody, które odrzuciły oddawanie czci i służbę prawdziwemu Bogu, miały zostać usunięte. Ale Bożym zamiarem było, by poprzez objawienie Jego charakteru przez Izraela ludzie zostali do Niego pociągnięci. Całemu światu miało zostać przekazane zaproszenie Ewangelii. […] Wszyscy, którzy – jak </a:t>
            </a:r>
            <a:r>
              <a:rPr lang="pl-PL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Rachab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Kananejka czy Rut </a:t>
            </a:r>
            <a:r>
              <a:rPr lang="pl-PL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Moabitka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– odwrócili się od bałwochwalstwa ku czci prawdziwego Boga, mieli połączyć się z Jego wybranym ludem.”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ACD515-16B6-E350-2372-43E63AA98A9B}"/>
              </a:ext>
            </a:extLst>
          </p:cNvPr>
          <p:cNvSpPr txBox="1"/>
          <p:nvPr/>
        </p:nvSpPr>
        <p:spPr>
          <a:xfrm>
            <a:off x="5235549" y="5385802"/>
            <a:ext cx="359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Przypowieści Jezusa</a:t>
            </a:r>
            <a:r>
              <a:rPr lang="fr-FR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fr-FR" sz="1600" b="1" dirty="0">
                <a:solidFill>
                  <a:prstClr val="black"/>
                </a:solidFill>
              </a:rPr>
              <a:t>. 290</a:t>
            </a:r>
            <a:r>
              <a:rPr lang="en" sz="1600" b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0756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25B97239-2685-48C8-8104-1D4E4E383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xmlns="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xmlns="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xmlns="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44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„Przez wiarę nie zginęła nierządnica </a:t>
            </a:r>
            <a:r>
              <a:rPr lang="pl-PL" sz="4400" b="1" dirty="0" err="1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Rachab</a:t>
            </a:r>
            <a:r>
              <a:rPr lang="pl-PL" sz="44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wraz z nieposłusznymi, bo przyjęła przyjaźnie wywiadowców</a:t>
            </a:r>
            <a:r>
              <a:rPr lang="es-ES" sz="44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4400" b="1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>
                      <a:lumMod val="60000"/>
                      <a:lumOff val="40000"/>
                    </a:srgbClr>
                  </a:gs>
                  <a:gs pos="4000">
                    <a:srgbClr val="0F9ED5">
                      <a:lumMod val="40000"/>
                      <a:lumOff val="6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36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36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Hebrajczyków</a:t>
            </a:r>
            <a:r>
              <a:rPr lang="es-ES" sz="36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</a:t>
            </a:r>
            <a:r>
              <a:rPr lang="pl-PL" sz="36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3600" b="1" dirty="0" smtClean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31)</a:t>
            </a:r>
            <a:endParaRPr lang="es-ES" sz="3600" b="1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>
                      <a:lumMod val="60000"/>
                      <a:lumOff val="40000"/>
                    </a:srgbClr>
                  </a:gs>
                  <a:gs pos="4000">
                    <a:srgbClr val="0F9ED5">
                      <a:lumMod val="40000"/>
                      <a:lumOff val="6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Łaska dla Izraelitów </a:t>
            </a:r>
            <a:r>
              <a:rPr lang="en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(</a:t>
            </a:r>
            <a:r>
              <a:rPr lang="pl-PL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Jozuego 2,</a:t>
            </a:r>
            <a:r>
              <a:rPr lang="en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1</a:t>
            </a:r>
            <a:r>
              <a:rPr lang="pl-PL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.</a:t>
            </a:r>
            <a:r>
              <a:rPr lang="en" sz="2000" b="1" dirty="0" smtClean="0">
                <a:solidFill>
                  <a:schemeClr val="bg1"/>
                </a:solidFill>
                <a:highlight>
                  <a:srgbClr val="4C873A"/>
                </a:highlight>
              </a:rPr>
              <a:t>22-24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):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Druga szansa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Łaska dla  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Rahab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(Jozuego 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2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,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2-21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):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Wiara wielkości ziarnka gorczycy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Przymierze zawarte z </a:t>
            </a:r>
            <a:r>
              <a:rPr lang="pl-PL" sz="2000" b="1" dirty="0" err="1" smtClean="0"/>
              <a:t>Rachab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pl-PL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Łaska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dla 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Gibeonitów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(Jozuego 9)   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41608A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Oszukańczy wysłannicy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Błogosławieństwo i przekleństwo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Kananejczycy przekroczyli granice łaski. Z tego powodu Izraelici otrzymali polecenie: wejdźcie, zabijcie ich wszystkich i zagarnijcie ich dobra.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=""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=""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=""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=""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=""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=""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=""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Jednak w Kanaanie nadal byli ludzie, którzy nie przekroczyli tych granic. Wszyscy, którzy byli gotowi przyjąć łaskę, jaką Bóg chciał im ofiarować, zostali ocaleni przed zagładą.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05CA36-AD6A-4ABF-9A05-52E5A143D2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4331EE8-85A4-4588-8D9E-70E534D47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="" xmlns:a16="http://schemas.microsoft.com/office/drawing/2014/main" id="{49D6C862-61CC-4B46-8080-96583D653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="" xmlns:a16="http://schemas.microsoft.com/office/drawing/2014/main" id="{E37EECFC-A684-4391-AE85-4CDAF5565F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=""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201478" y="543826"/>
            <a:ext cx="64550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ŁASKA DLA IZRAELITÓW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pl-PL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JOZUEGO</a:t>
            </a:r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</a:t>
            </a:r>
            <a:r>
              <a:rPr lang="pl-PL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,</a:t>
            </a:r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1</a:t>
            </a:r>
            <a:r>
              <a:rPr lang="pl-PL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.</a:t>
            </a:r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23-24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SZANSA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1689314" y="624073"/>
            <a:ext cx="9337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„Jozue, syn Nuna, wysłał z </a:t>
            </a:r>
            <a:r>
              <a:rPr lang="pl-PL" b="1" dirty="0" err="1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Szittim</a:t>
            </a:r>
            <a:r>
              <a:rPr lang="pl-PL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potajemnie dwóch mężów jako wywiadowców, mówiąc: Idźcie, obejrzyjcie ziemię i Jerycho</a:t>
            </a:r>
            <a:r>
              <a:rPr lang="en-US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Jozuego</a:t>
            </a:r>
            <a:r>
              <a:rPr lang="en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1a</a:t>
            </a:r>
            <a:r>
              <a:rPr lang="en-US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 smtClean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 smtClean="0"/>
              <a:t>Kiedy Mojżesz wysłał szpiegów, aby zbadali Kanaan, lud odmówił wejścia do tej ziemi. Czterdzieści lat później wysłano nowych szpiegów, którzy osiągnęli inne wyniki.</a:t>
            </a:r>
            <a:endParaRPr lang="en" sz="19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37542866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Chociaż nowe pokolenie poniosło sromotną porażkę   w obliczu pokusy </a:t>
            </a:r>
            <a:r>
              <a:rPr lang="pl-PL" sz="2000" b="1" dirty="0" err="1" smtClean="0"/>
              <a:t>Balaama</a:t>
            </a:r>
            <a:r>
              <a:rPr lang="pl-PL" sz="2000" b="1" dirty="0" smtClean="0"/>
              <a:t>, Bóg dał im drugą szansę (</a:t>
            </a:r>
            <a:r>
              <a:rPr lang="pl-PL" sz="2000" b="1" dirty="0" err="1" smtClean="0"/>
              <a:t>Lb</a:t>
            </a:r>
            <a:r>
              <a:rPr lang="pl-PL" sz="2000" b="1" dirty="0" smtClean="0"/>
              <a:t> 25,1-3; 31,16; 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2,1).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=""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=""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Tym razem nie było kiści winogron ani owoców ziemi. Była tylko opowieść o wierze (</a:t>
            </a:r>
            <a:r>
              <a:rPr lang="pl-PL" sz="2000" b="1" dirty="0" err="1" smtClean="0"/>
              <a:t>Rahab</a:t>
            </a:r>
            <a:r>
              <a:rPr lang="pl-PL" sz="2000" b="1" dirty="0" smtClean="0"/>
              <a:t>), która zachęciła Izrael do zajęcia Ziemi Obiecanej.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DDFF0AF-4D81-B046-8BA9-53DD34E889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8081F98-E9B6-0EC4-01D9-91B72F737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6E36F62-FF5C-DD3F-7751-3E0BE5B4D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="" xmlns:a16="http://schemas.microsoft.com/office/drawing/2014/main" id="{7EDD0838-9F0C-7912-CDCB-5370FD9BAD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="" xmlns:a16="http://schemas.microsoft.com/office/drawing/2014/main" id="{837D265C-3C18-CE0C-DA29-C4490A53DE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ŁASKA DLA RAHAB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pl-PL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JOZUEGO</a:t>
            </a:r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</a:t>
            </a:r>
            <a:r>
              <a:rPr lang="pl-PL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,</a:t>
            </a:r>
            <a:r>
              <a:rPr lang="e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2-21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WIARA JAK ZIARNKO GORCZYCY</a:t>
            </a:r>
            <a:endParaRPr lang="en" sz="44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„Przez </a:t>
            </a:r>
            <a:r>
              <a:rPr lang="pl-PL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wiarę nie zginęła nierządnica </a:t>
            </a:r>
            <a:r>
              <a:rPr lang="pl-PL" b="1" dirty="0" err="1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Rahab</a:t>
            </a:r>
            <a:r>
              <a:rPr lang="pl-PL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 wraz z nieposłusznymi, bo przyjęła przyjaźnie </a:t>
            </a:r>
            <a:r>
              <a:rPr lang="pl-PL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wywiadowców</a:t>
            </a:r>
            <a:r>
              <a:rPr lang="en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Hbr 11</a:t>
            </a:r>
            <a:r>
              <a:rPr lang="pl-PL" sz="1400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31</a:t>
            </a:r>
            <a:r>
              <a:rPr lang="en" sz="1400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 czym opierała się wiara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2,9-11)?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xmlns="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xmlns="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xmlns="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96D5D7E-664D-DE7A-7653-CF3A996C6DFD}"/>
              </a:ext>
            </a:extLst>
          </p:cNvPr>
          <p:cNvSpPr txBox="1"/>
          <p:nvPr/>
        </p:nvSpPr>
        <p:spPr>
          <a:xfrm>
            <a:off x="4787057" y="598749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>
                <a:solidFill>
                  <a:prstClr val="black"/>
                </a:solidFill>
              </a:rPr>
              <a:t>Rahab</a:t>
            </a:r>
            <a:r>
              <a:rPr lang="pl-PL" sz="2000" b="1" dirty="0">
                <a:solidFill>
                  <a:prstClr val="black"/>
                </a:solidFill>
              </a:rPr>
              <a:t> jest przykładem tego, co spotkałoby każdego mieszkańca Jerycha, który poddałby się Bogu.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1916AC3-E58E-58AB-6A8E-6AAAD96B7713}"/>
              </a:ext>
            </a:extLst>
          </p:cNvPr>
          <p:cNvSpPr txBox="1"/>
          <p:nvPr/>
        </p:nvSpPr>
        <p:spPr>
          <a:xfrm>
            <a:off x="4787058" y="4977270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Biblia chwali ją za podjętą decyzję, za zrozumienie Bożego sposobu działania oraz za to, że poparła swoje słowa konkretnymi czynami </a:t>
            </a:r>
            <a:r>
              <a:rPr lang="pl-PL" sz="2000" b="1" dirty="0" smtClean="0">
                <a:solidFill>
                  <a:prstClr val="black"/>
                </a:solidFill>
              </a:rPr>
              <a:t>(Jakuba 2,25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05B0C1C-10EA-3258-5161-2B011EED2ADA}"/>
              </a:ext>
            </a:extLst>
          </p:cNvPr>
          <p:cNvSpPr txBox="1"/>
          <p:nvPr/>
        </p:nvSpPr>
        <p:spPr>
          <a:xfrm>
            <a:off x="4787060" y="3682516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Jej świeżo odkryta wiara nie oznaczała pełnego zrozumienia woli Bożej. Postępowała najlepiej, jak potrafiła, aby pomóc szpiegom i ocalić życie swoje oraz swojej rodziny. Wiedza przyszła później.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7D712EB-F4BC-8297-304A-A4A9F0C119F2}"/>
              </a:ext>
            </a:extLst>
          </p:cNvPr>
          <p:cNvSpPr txBox="1"/>
          <p:nvPr/>
        </p:nvSpPr>
        <p:spPr>
          <a:xfrm>
            <a:off x="4789242" y="3013279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Dlaczego, skoro wierzyła w Boga, posłużyła się kłamstwem, aby pomóc szpiegom?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4CA9D70-CD5C-8D80-1C5F-410999FDA4FA}"/>
              </a:ext>
            </a:extLst>
          </p:cNvPr>
          <p:cNvSpPr txBox="1"/>
          <p:nvPr/>
        </p:nvSpPr>
        <p:spPr>
          <a:xfrm>
            <a:off x="4789241" y="1489397"/>
            <a:ext cx="740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Zauważ, że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 mówi o wydarzeniach, o których wszyscy wiedzieli, takich jak przejście przez Morze Czerwone. Ale podczas gdy inni bali się Boga Hebrajczyków, ona postanowiła schronić się pod Jego skrzydłami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2,12-13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85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000" b="1" spc="300" dirty="0">
                <a:ln/>
                <a:solidFill>
                  <a:srgbClr val="00CC00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PRZYMIERZE ROZSZERZONE NA RAHAB</a:t>
            </a:r>
            <a:endParaRPr lang="en" sz="4000" b="1" spc="300" dirty="0">
              <a:ln/>
              <a:solidFill>
                <a:srgbClr val="00CC00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„Każdy</a:t>
            </a:r>
            <a:r>
              <a:rPr lang="pl-PL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, kto wyjdzie z drzwi twojego domu na zewnątrz, będzie sam winien przelania swojej krwi, a my będziemy bez winy. Ale za przelanie krwi każdego, kto będzie u ciebie w domu, a ugodzi go czyjaś ręka, my winę </a:t>
            </a:r>
            <a:r>
              <a:rPr lang="pl-PL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poniesiemy</a:t>
            </a:r>
            <a:r>
              <a:rPr lang="en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19</a:t>
            </a:r>
            <a:r>
              <a:rPr lang="en" sz="1400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6458DF-5BB9-802D-9557-064B8BDE9E99}"/>
              </a:ext>
            </a:extLst>
          </p:cNvPr>
          <p:cNvSpPr txBox="1"/>
          <p:nvPr/>
        </p:nvSpPr>
        <p:spPr>
          <a:xfrm>
            <a:off x="202166" y="1837086"/>
            <a:ext cx="7577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Logika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 była niepodważalna: okazałam wam życzliwość [</a:t>
            </a:r>
            <a:r>
              <a:rPr lang="pl-PL" sz="2000" b="1" dirty="0" err="1">
                <a:solidFill>
                  <a:prstClr val="black"/>
                </a:solidFill>
              </a:rPr>
              <a:t>hesed</a:t>
            </a:r>
            <a:r>
              <a:rPr lang="pl-PL" sz="2000" b="1" dirty="0">
                <a:solidFill>
                  <a:prstClr val="black"/>
                </a:solidFill>
              </a:rPr>
              <a:t>] i ocaliłam was; teraz wy okażcie życzliwość i ocalcie mnie oraz moich bliskich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2,12-13).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38177504"/>
              </p:ext>
            </p:extLst>
          </p:nvPr>
        </p:nvGraphicFramePr>
        <p:xfrm>
          <a:off x="7446936" y="690204"/>
          <a:ext cx="4745064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xmlns="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xmlns="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1997F3C-8739-2854-0E0D-EBE7AA1A55BA}"/>
              </a:ext>
            </a:extLst>
          </p:cNvPr>
          <p:cNvSpPr txBox="1"/>
          <p:nvPr/>
        </p:nvSpPr>
        <p:spPr>
          <a:xfrm>
            <a:off x="3512617" y="2895214"/>
            <a:ext cx="40583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Chociaż nie była tego świadoma,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 prosiła Izrael, aby postąpił wobec niej tak, jak sam Bóg postąpił wobec Izraela, to </a:t>
            </a:r>
            <a:r>
              <a:rPr lang="pl-PL" sz="2000" b="1" dirty="0" smtClean="0">
                <a:solidFill>
                  <a:prstClr val="black"/>
                </a:solidFill>
              </a:rPr>
              <a:t>znaczy  </a:t>
            </a:r>
            <a:r>
              <a:rPr lang="pl-PL" sz="2000" b="1" dirty="0">
                <a:solidFill>
                  <a:prstClr val="black"/>
                </a:solidFill>
              </a:rPr>
              <a:t>z dobrocią [</a:t>
            </a:r>
            <a:r>
              <a:rPr lang="pl-PL" sz="2000" b="1" dirty="0" err="1">
                <a:solidFill>
                  <a:prstClr val="black"/>
                </a:solidFill>
              </a:rPr>
              <a:t>hesed</a:t>
            </a:r>
            <a:r>
              <a:rPr lang="pl-PL" sz="2000" b="1" dirty="0">
                <a:solidFill>
                  <a:prstClr val="black"/>
                </a:solidFill>
              </a:rPr>
              <a:t>]  (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7,12).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7DD7748-B541-3FEB-19C3-C1DE385AF337}"/>
              </a:ext>
            </a:extLst>
          </p:cNvPr>
          <p:cNvSpPr txBox="1"/>
          <p:nvPr/>
        </p:nvSpPr>
        <p:spPr>
          <a:xfrm>
            <a:off x="3497498" y="479788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Szpiedzy poprosili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, aby spełniła te same warunki, które oni spełnili, aby uniknąć śmierci w Egipcie. W ten sposób została ona włączona do przymierza Boga z Izraelem.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5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>
        <p:bldSub>
          <a:bldDgm bld="one"/>
        </p:bldSub>
      </p:bldGraphic>
      <p:bldGraphic spid="6" grpI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4B2F50-F468-C994-6C88-D4ADC61D2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804454-E51D-F6EE-E019-B8B683CB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0388F9-CDF7-F5FA-DD02-9434829FD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33C1A15D-14A3-0A32-E8F2-86D7607AB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4D4B15EF-270F-04DC-2693-42B4F493B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ŁASKA DLA GIBEONITÓW</a:t>
            </a:r>
            <a:br>
              <a:rPr lang="pl-PL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</a:br>
            <a:r>
              <a:rPr lang="pl-PL" sz="6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(JOZUEGO 9)</a:t>
            </a:r>
            <a:endParaRPr lang="e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3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1083</Words>
  <Application>Microsoft Office PowerPoint</Application>
  <PresentationFormat>Niestandardowy</PresentationFormat>
  <Paragraphs>83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Aptos</vt:lpstr>
      <vt:lpstr>Calibri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91</cp:revision>
  <dcterms:created xsi:type="dcterms:W3CDTF">2025-09-18T09:24:05Z</dcterms:created>
  <dcterms:modified xsi:type="dcterms:W3CDTF">2025-10-09T21:21:31Z</dcterms:modified>
</cp:coreProperties>
</file>