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256" r:id="rId4"/>
    <p:sldId id="302" r:id="rId5"/>
    <p:sldId id="299" r:id="rId6"/>
    <p:sldId id="258" r:id="rId7"/>
    <p:sldId id="303" r:id="rId8"/>
    <p:sldId id="304" r:id="rId9"/>
    <p:sldId id="305" r:id="rId10"/>
    <p:sldId id="306" r:id="rId11"/>
    <p:sldId id="307" r:id="rId12"/>
  </p:sldIdLst>
  <p:sldSz cx="12192000" cy="6858000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A1730B"/>
              </a:solidFill>
            </a:rPr>
            <a:t>Kwestia nieprawości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207D0D"/>
              </a:solidFill>
            </a:rPr>
            <a:t>Kwestia sprawiedliwości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0F6F68"/>
              </a:solidFill>
            </a:rPr>
            <a:t>Biblijna koncepcja wojny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232098"/>
              </a:solidFill>
            </a:rPr>
            <a:t>Zniszczeni przez własny wybór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2400" b="1" dirty="0" smtClean="0">
              <a:solidFill>
                <a:srgbClr val="842076"/>
              </a:solidFill>
            </a:rPr>
            <a:t>Szukaj pokoju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  <dgm:t>
        <a:bodyPr/>
        <a:lstStyle/>
        <a:p>
          <a:endParaRPr lang="pl-PL"/>
        </a:p>
      </dgm:t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  <dgm:t>
        <a:bodyPr/>
        <a:lstStyle/>
        <a:p>
          <a:endParaRPr lang="pl-PL"/>
        </a:p>
      </dgm:t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  <dgm:t>
        <a:bodyPr/>
        <a:lstStyle/>
        <a:p>
          <a:endParaRPr lang="pl-PL"/>
        </a:p>
      </dgm:t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  <dgm:t>
        <a:bodyPr/>
        <a:lstStyle/>
        <a:p>
          <a:endParaRPr lang="pl-PL"/>
        </a:p>
      </dgm:t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  <dgm:t>
        <a:bodyPr/>
        <a:lstStyle/>
        <a:p>
          <a:endParaRPr lang="pl-PL"/>
        </a:p>
      </dgm:t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zezwalano na istnienie armii zawodowej.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Żołnierze nie otrzymywali wynagrodzenia, a czasami nie mogli nawet zabrać łupów.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Wojna była dozwolona wyłącznie w celu podboju lub obrony Ziemi Obiecanej w tym konkretnym momencie historycznym.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Byli oni prowadzeni przez proroków natchnionych przez Boga (takich jak Mojżesz czy 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Jozue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l-P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Przed bitwą konieczne było przygotowanie duchowe.
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Każdy Izraelita, który nie przestrzegał zasad wojny, był traktowany jak wróg.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wielu przypadkach Bóg bezpośrednio interweniował w bitwie.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  <dgm:t>
        <a:bodyPr/>
        <a:lstStyle/>
        <a:p>
          <a:endParaRPr lang="pl-PL"/>
        </a:p>
      </dgm:t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3C6A36E-2A12-43B7-A428-0387339E630F}" type="presOf" srcId="{07726CF8-0423-487B-A4E7-36E3988DD8D8}" destId="{E1558316-8C16-4EDD-93C8-298AAF0743A7}" srcOrd="0" destOrd="0" presId="urn:microsoft.com/office/officeart/2008/layout/VerticalCurvedList"/>
    <dgm:cxn modelId="{07F60432-D0B8-42EC-BB3B-0E59653C15BF}" type="presOf" srcId="{A393383E-ADEE-47AC-8177-9F2C8C72B4A4}" destId="{6217C05A-B1F4-4ED6-B575-E5B67FAC8085}" srcOrd="0" destOrd="0" presId="urn:microsoft.com/office/officeart/2008/layout/VerticalCurvedList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62A8CB89-3A20-4A58-B57D-EBAC48149A7C}" type="presOf" srcId="{88ADA3D6-E7AB-471D-9C68-A586A43CEA42}" destId="{9BFF7371-E42F-4AE2-BB9A-98491E9DACC9}" srcOrd="0" destOrd="0" presId="urn:microsoft.com/office/officeart/2008/layout/VerticalCurvedList"/>
    <dgm:cxn modelId="{464DF106-8981-4B76-B784-0C42BE7BCE73}" type="presOf" srcId="{36DDDD7D-99E4-4F14-BAA0-B20D022BEF4E}" destId="{38128BB0-E918-4A63-8D8F-D120DA0FE575}" srcOrd="0" destOrd="0" presId="urn:microsoft.com/office/officeart/2008/layout/VerticalCurvedList"/>
    <dgm:cxn modelId="{DD584CAB-B675-45B8-BA94-A1F382674605}" type="presOf" srcId="{23B37DCD-0D87-423E-B47D-4817FCD6413F}" destId="{24154291-EA21-463F-8989-C20BFCE21A66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98B7D464-5EDF-4422-9D5E-06BFFEADB9A4}" type="presOf" srcId="{5294D617-DB68-4E82-A3E8-1BBCA6121661}" destId="{1DCE2BA5-D9E7-462A-B62F-97CD8A40DB03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612C2A57-6B33-48D0-BD11-FB3A42298D59}" type="presOf" srcId="{3A4117A8-3B85-464D-8EB8-EE9CDA9076E6}" destId="{76433225-962B-4252-8A0D-732D99ED9BD7}" srcOrd="0" destOrd="0" presId="urn:microsoft.com/office/officeart/2008/layout/VerticalCurvedList"/>
    <dgm:cxn modelId="{2D0B0474-A794-47A7-AB50-A9F02B4D5C12}" type="presOf" srcId="{D4DEF73A-3336-4A37-AB77-F9595996330C}" destId="{080E79A0-2389-4C01-901B-EC399F7A70FB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9037CFC7-2FFD-4B5B-B900-73A4BE244D15}" type="presOf" srcId="{2F36F573-8B56-4A5E-BD09-715B88EBBAF9}" destId="{20B86878-CB99-4878-9CAF-DAA83D8B4BBA}" srcOrd="0" destOrd="0" presId="urn:microsoft.com/office/officeart/2008/layout/VerticalCurvedList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B16580FC-1354-4691-99FD-100950DBEFD7}" type="presParOf" srcId="{76433225-962B-4252-8A0D-732D99ED9BD7}" destId="{8338ADA5-2E3A-4718-A1C2-56ACBA80F0C4}" srcOrd="0" destOrd="0" presId="urn:microsoft.com/office/officeart/2008/layout/VerticalCurvedList"/>
    <dgm:cxn modelId="{1629A9C0-C0BC-4DE9-9C61-1DA2C0CE81E4}" type="presParOf" srcId="{8338ADA5-2E3A-4718-A1C2-56ACBA80F0C4}" destId="{43722382-AD08-473E-9B28-96E94670C5F8}" srcOrd="0" destOrd="0" presId="urn:microsoft.com/office/officeart/2008/layout/VerticalCurvedList"/>
    <dgm:cxn modelId="{A787850D-BAC5-4FF6-A0B2-A43886A19EF8}" type="presParOf" srcId="{43722382-AD08-473E-9B28-96E94670C5F8}" destId="{89750D3D-E4BA-4F3E-837C-9F32844D329D}" srcOrd="0" destOrd="0" presId="urn:microsoft.com/office/officeart/2008/layout/VerticalCurvedList"/>
    <dgm:cxn modelId="{9169ACE1-5FE9-4BC2-8DF9-A9E9031958FF}" type="presParOf" srcId="{43722382-AD08-473E-9B28-96E94670C5F8}" destId="{9BFF7371-E42F-4AE2-BB9A-98491E9DACC9}" srcOrd="1" destOrd="0" presId="urn:microsoft.com/office/officeart/2008/layout/VerticalCurvedList"/>
    <dgm:cxn modelId="{0FA83415-E83C-4BC6-965D-508FDEE3BE4D}" type="presParOf" srcId="{43722382-AD08-473E-9B28-96E94670C5F8}" destId="{90FCD930-D56F-43E6-8B50-BB401A9FA054}" srcOrd="2" destOrd="0" presId="urn:microsoft.com/office/officeart/2008/layout/VerticalCurvedList"/>
    <dgm:cxn modelId="{DA360D85-0265-4FFC-A1B0-7E5912041829}" type="presParOf" srcId="{43722382-AD08-473E-9B28-96E94670C5F8}" destId="{B780D5E0-135E-4455-85E4-04A16522833C}" srcOrd="3" destOrd="0" presId="urn:microsoft.com/office/officeart/2008/layout/VerticalCurvedList"/>
    <dgm:cxn modelId="{70E0B55A-1AED-436D-B203-361A9E20A2C5}" type="presParOf" srcId="{8338ADA5-2E3A-4718-A1C2-56ACBA80F0C4}" destId="{24154291-EA21-463F-8989-C20BFCE21A66}" srcOrd="1" destOrd="0" presId="urn:microsoft.com/office/officeart/2008/layout/VerticalCurvedList"/>
    <dgm:cxn modelId="{4B880F5B-194C-4CD6-8BBC-055E0D1354F1}" type="presParOf" srcId="{8338ADA5-2E3A-4718-A1C2-56ACBA80F0C4}" destId="{4E48C622-2FAE-48EA-A5D4-EB92A99C329E}" srcOrd="2" destOrd="0" presId="urn:microsoft.com/office/officeart/2008/layout/VerticalCurvedList"/>
    <dgm:cxn modelId="{7251AC94-2285-468E-9324-5948BCDBA50E}" type="presParOf" srcId="{4E48C622-2FAE-48EA-A5D4-EB92A99C329E}" destId="{AE74F7CC-BEAC-4A37-851F-82FF8547FEF0}" srcOrd="0" destOrd="0" presId="urn:microsoft.com/office/officeart/2008/layout/VerticalCurvedList"/>
    <dgm:cxn modelId="{BE78B312-B308-4884-8CE6-BD845200CE8F}" type="presParOf" srcId="{8338ADA5-2E3A-4718-A1C2-56ACBA80F0C4}" destId="{6217C05A-B1F4-4ED6-B575-E5B67FAC8085}" srcOrd="3" destOrd="0" presId="urn:microsoft.com/office/officeart/2008/layout/VerticalCurvedList"/>
    <dgm:cxn modelId="{E04F40F2-7E4E-4EC2-8E4B-1E17F5B31B12}" type="presParOf" srcId="{8338ADA5-2E3A-4718-A1C2-56ACBA80F0C4}" destId="{F48634D7-696F-4D55-B543-BFDC0D53CCED}" srcOrd="4" destOrd="0" presId="urn:microsoft.com/office/officeart/2008/layout/VerticalCurvedList"/>
    <dgm:cxn modelId="{7A6A9B94-78C4-445A-9069-D90AFF5B04C9}" type="presParOf" srcId="{F48634D7-696F-4D55-B543-BFDC0D53CCED}" destId="{084B62E5-F22E-4F07-B5B1-770FC4A73F38}" srcOrd="0" destOrd="0" presId="urn:microsoft.com/office/officeart/2008/layout/VerticalCurvedList"/>
    <dgm:cxn modelId="{34BA243D-D62E-4A64-85D6-DA869D857493}" type="presParOf" srcId="{8338ADA5-2E3A-4718-A1C2-56ACBA80F0C4}" destId="{38128BB0-E918-4A63-8D8F-D120DA0FE575}" srcOrd="5" destOrd="0" presId="urn:microsoft.com/office/officeart/2008/layout/VerticalCurvedList"/>
    <dgm:cxn modelId="{A254FB7D-6E50-4686-ABAC-D524FBFB99FA}" type="presParOf" srcId="{8338ADA5-2E3A-4718-A1C2-56ACBA80F0C4}" destId="{F1C4FCCE-B4BF-4088-ABF9-2487B9906721}" srcOrd="6" destOrd="0" presId="urn:microsoft.com/office/officeart/2008/layout/VerticalCurvedList"/>
    <dgm:cxn modelId="{42A73AD8-42EC-45A7-9E9A-EC3A58578C8E}" type="presParOf" srcId="{F1C4FCCE-B4BF-4088-ABF9-2487B9906721}" destId="{281349C6-0B2D-4342-BA0D-1069848ADF44}" srcOrd="0" destOrd="0" presId="urn:microsoft.com/office/officeart/2008/layout/VerticalCurvedList"/>
    <dgm:cxn modelId="{7CC9435A-5706-466C-9198-26AECBDD46B1}" type="presParOf" srcId="{8338ADA5-2E3A-4718-A1C2-56ACBA80F0C4}" destId="{1DCE2BA5-D9E7-462A-B62F-97CD8A40DB03}" srcOrd="7" destOrd="0" presId="urn:microsoft.com/office/officeart/2008/layout/VerticalCurvedList"/>
    <dgm:cxn modelId="{90B49F2E-6F8C-4403-9626-F705AB008079}" type="presParOf" srcId="{8338ADA5-2E3A-4718-A1C2-56ACBA80F0C4}" destId="{51F2428A-C1C4-4275-9BBF-6240157A27FF}" srcOrd="8" destOrd="0" presId="urn:microsoft.com/office/officeart/2008/layout/VerticalCurvedList"/>
    <dgm:cxn modelId="{2F808CBE-84C0-4B03-A4A6-A0ED408CD116}" type="presParOf" srcId="{51F2428A-C1C4-4275-9BBF-6240157A27FF}" destId="{65A11B11-D3EA-424D-9450-54F6BB2D110C}" srcOrd="0" destOrd="0" presId="urn:microsoft.com/office/officeart/2008/layout/VerticalCurvedList"/>
    <dgm:cxn modelId="{2C794CE5-3436-4B53-84DA-155CF0B63655}" type="presParOf" srcId="{8338ADA5-2E3A-4718-A1C2-56ACBA80F0C4}" destId="{080E79A0-2389-4C01-901B-EC399F7A70FB}" srcOrd="9" destOrd="0" presId="urn:microsoft.com/office/officeart/2008/layout/VerticalCurvedList"/>
    <dgm:cxn modelId="{67D75793-2D4A-48E2-89F5-6CF62856FE76}" type="presParOf" srcId="{8338ADA5-2E3A-4718-A1C2-56ACBA80F0C4}" destId="{A4077703-079B-4EC0-8C6E-03140FFB2FB8}" srcOrd="10" destOrd="0" presId="urn:microsoft.com/office/officeart/2008/layout/VerticalCurvedList"/>
    <dgm:cxn modelId="{F46D179F-7D62-457B-B87E-55DBACC55A6A}" type="presParOf" srcId="{A4077703-079B-4EC0-8C6E-03140FFB2FB8}" destId="{8831F3A7-B6A1-4F0C-9F12-00A36A593EC3}" srcOrd="0" destOrd="0" presId="urn:microsoft.com/office/officeart/2008/layout/VerticalCurvedList"/>
    <dgm:cxn modelId="{019BE3BA-C527-401B-9FF4-F211675A0976}" type="presParOf" srcId="{8338ADA5-2E3A-4718-A1C2-56ACBA80F0C4}" destId="{20B86878-CB99-4878-9CAF-DAA83D8B4BBA}" srcOrd="11" destOrd="0" presId="urn:microsoft.com/office/officeart/2008/layout/VerticalCurvedList"/>
    <dgm:cxn modelId="{192134C6-6EB7-452E-A066-7A9CC10F7EFA}" type="presParOf" srcId="{8338ADA5-2E3A-4718-A1C2-56ACBA80F0C4}" destId="{4DA1F37C-3DF8-4223-90D5-7965F20528AD}" srcOrd="12" destOrd="0" presId="urn:microsoft.com/office/officeart/2008/layout/VerticalCurvedList"/>
    <dgm:cxn modelId="{5A1ED683-FD78-4C6F-B66A-87FB42B6E0E1}" type="presParOf" srcId="{4DA1F37C-3DF8-4223-90D5-7965F20528AD}" destId="{25949BFB-8531-4404-AC7B-DE8EACFB641D}" srcOrd="0" destOrd="0" presId="urn:microsoft.com/office/officeart/2008/layout/VerticalCurvedList"/>
    <dgm:cxn modelId="{4579482E-081D-4C91-8315-DF24531FFECC}" type="presParOf" srcId="{8338ADA5-2E3A-4718-A1C2-56ACBA80F0C4}" destId="{E1558316-8C16-4EDD-93C8-298AAF0743A7}" srcOrd="13" destOrd="0" presId="urn:microsoft.com/office/officeart/2008/layout/VerticalCurvedList"/>
    <dgm:cxn modelId="{E1983FFF-70D1-4467-8AAA-D51E06C67975}" type="presParOf" srcId="{8338ADA5-2E3A-4718-A1C2-56ACBA80F0C4}" destId="{3F55D7C5-E765-4C85-90F5-A332C6A157D0}" srcOrd="14" destOrd="0" presId="urn:microsoft.com/office/officeart/2008/layout/VerticalCurvedList"/>
    <dgm:cxn modelId="{2EFEFE48-D256-4396-BB0A-D595EB914BD9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Ci, którzy byli skazani na zagładę, ale byli posłuszni Bogu, mogli przeżyć (np. </a:t>
          </a:r>
          <a:r>
            <a:rPr lang="pl-PL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Rachab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Izraelici, którzy nie byli posłuszni Bogu, mieli zostać skazani na śmierć (np. </a:t>
          </a:r>
          <a:r>
            <a:rPr lang="pl-PL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888C61-A3FC-47D8-9C8A-06939183A8E0}" type="pres">
      <dgm:prSet presAssocID="{700D6962-527A-456D-B91F-63CAB74E891E}" presName="node" presStyleLbl="node1" presStyleIdx="0" presStyleCnt="2" custScaleX="1039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 custScaleX="1051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33BCF9F2-DB85-4A31-824B-C08CD29529EA}" type="presOf" srcId="{CBC7D338-FDF5-473E-B7D2-08343D6A1971}" destId="{3DC4C608-A0C4-486B-AE00-1F07AFBEFEF9}" srcOrd="0" destOrd="0" presId="urn:microsoft.com/office/officeart/2005/8/layout/default#1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20F63DE-65EB-44E3-B7D2-99807FE06679}" type="presOf" srcId="{700D6962-527A-456D-B91F-63CAB74E891E}" destId="{E3888C61-A3FC-47D8-9C8A-06939183A8E0}" srcOrd="0" destOrd="0" presId="urn:microsoft.com/office/officeart/2005/8/layout/default#1"/>
    <dgm:cxn modelId="{9C29EEAE-5DA2-4097-9372-7B9D96BDA3CC}" type="presOf" srcId="{08BFC935-EC74-448F-8D89-C6F864F0B084}" destId="{3128F560-8630-45CC-81ED-844341F038CC}" srcOrd="0" destOrd="0" presId="urn:microsoft.com/office/officeart/2005/8/layout/default#1"/>
    <dgm:cxn modelId="{FD8E8F6B-334C-418E-A151-734CD9633DAE}" type="presParOf" srcId="{3DC4C608-A0C4-486B-AE00-1F07AFBEFEF9}" destId="{E3888C61-A3FC-47D8-9C8A-06939183A8E0}" srcOrd="0" destOrd="0" presId="urn:microsoft.com/office/officeart/2005/8/layout/default#1"/>
    <dgm:cxn modelId="{AD1B8820-DC36-4310-9E28-CFC3E5859323}" type="presParOf" srcId="{3DC4C608-A0C4-486B-AE00-1F07AFBEFEF9}" destId="{75278DA7-DC32-476E-9A02-732F2DEB1F2F}" srcOrd="1" destOrd="0" presId="urn:microsoft.com/office/officeart/2005/8/layout/default#1"/>
    <dgm:cxn modelId="{9CCA49FB-2A08-46D4-9222-0E9DE698D6BF}" type="presParOf" srcId="{3DC4C608-A0C4-486B-AE00-1F07AFBEFEF9}" destId="{3128F560-8630-45CC-81ED-844341F038C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A1730B"/>
              </a:solidFill>
            </a:rPr>
            <a:t>Kwestia nieprawości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207D0D"/>
              </a:solidFill>
            </a:rPr>
            <a:t>Kwestia sprawiedliwości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0F6F68"/>
              </a:solidFill>
            </a:rPr>
            <a:t>Biblijna koncepcja wojny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232098"/>
              </a:solidFill>
            </a:rPr>
            <a:t>Zniszczeni przez własny wybór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842076"/>
              </a:solidFill>
            </a:rPr>
            <a:t>Szukaj pokoju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zezwalano na istnienie armii zawodowej.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Żołnierze nie otrzymywali wynagrodzenia, a czasami nie mogli nawet zabrać łupów.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Wojna była dozwolona wyłącznie w celu podboju lub obrony Ziemi Obiecanej w tym konkretnym momencie historycznym.
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Byli oni prowadzeni przez proroków natchnionych przez Boga (takich jak Mojżesz czy 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Jozue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
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Przed bitwą konieczne było przygotowanie duchowe.
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Każdy Izraelita, który nie przestrzegał zasad wojny, był traktowany jak wróg.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wielu przypadkach Bóg bezpośrednio interweniował w bitwie.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09986" y="2025"/>
          <a:ext cx="2625593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Ci, którzy byli skazani na zagładę, ale byli posłuszni Bogu, mogli przeżyć (np. </a:t>
          </a:r>
          <a:r>
            <a:rPr lang="pl-P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Rachab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986" y="2025"/>
        <a:ext cx="2625593" cy="1515654"/>
      </dsp:txXfrm>
    </dsp:sp>
    <dsp:sp modelId="{3128F560-8630-45CC-81ED-844341F038CC}">
      <dsp:nvSpPr>
        <dsp:cNvPr id="0" name=""/>
        <dsp:cNvSpPr/>
      </dsp:nvSpPr>
      <dsp:spPr>
        <a:xfrm>
          <a:off x="294489" y="1770289"/>
          <a:ext cx="2656588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Izraelici, którzy nie byli posłuszni Bogu, mieli zostać skazani na śmierć (np. </a:t>
          </a:r>
          <a:r>
            <a:rPr lang="pl-P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489" y="1770289"/>
        <a:ext cx="2656588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20BFE-FB92-412C-968E-547767D88FA2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2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0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3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2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96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1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8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5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46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1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15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2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08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43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4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8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pPr/>
              <a:t>30/10/2025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30/10/2025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455044" y="111294"/>
            <a:ext cx="566075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BÓG WALCZY ZA CIEBIE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98801" y="5878627"/>
            <a:ext cx="188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7B4F3D"/>
                </a:solidFill>
              </a:rPr>
              <a:t>Lekcja 5 na</a:t>
            </a:r>
          </a:p>
          <a:p>
            <a:pPr marL="342900" indent="-342900" algn="ctr"/>
            <a:r>
              <a:rPr lang="pl-PL" sz="1600" b="1" dirty="0" smtClean="0">
                <a:solidFill>
                  <a:srgbClr val="7B4F3D"/>
                </a:solidFill>
              </a:rPr>
              <a:t>1. listopada </a:t>
            </a:r>
            <a:r>
              <a:rPr lang="en" sz="1600" b="1" dirty="0" smtClean="0">
                <a:solidFill>
                  <a:srgbClr val="7B4F3D"/>
                </a:solidFill>
              </a:rPr>
              <a:t>2025</a:t>
            </a:r>
            <a:endParaRPr lang="en" sz="1600" b="1" dirty="0">
              <a:solidFill>
                <a:srgbClr val="7B4F3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„Wszystkich tych królów wytracił i ziemię ich podbił Jozue za jednym zamachem, gdyż Pan, Bóg Izraela, walczył za Izraela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”</a:t>
            </a:r>
            <a:endParaRPr lang="es-ES" sz="2800" b="1" dirty="0">
              <a:ln w="12700" cmpd="sng">
                <a:noFill/>
                <a:prstDash val="solid"/>
              </a:ln>
              <a:solidFill>
                <a:srgbClr val="613E5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EE901E-494A-3B52-8411-2B6A4BDFE3DA}"/>
              </a:ext>
            </a:extLst>
          </p:cNvPr>
          <p:cNvSpPr txBox="1"/>
          <p:nvPr/>
        </p:nvSpPr>
        <p:spPr>
          <a:xfrm>
            <a:off x="228599" y="3514694"/>
            <a:ext cx="26955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Jozuego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 10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4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2</a:t>
            </a:r>
            <a:endParaRPr lang="es-ES" sz="2400" dirty="0">
              <a:solidFill>
                <a:srgbClr val="613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3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80155658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Zrozumienie wojny, która doprowadziła Izrael do zajęcia ziemi Kanaan, nie jest łatwą sprawą.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=""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=""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Aby zrozumieć ten problem, musimy zagłębić się w biblijną koncepcję wojny i wartości moralne, które były stawką w tym krytycznym momencie historii.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Dlaczego więc zginęło tak wiele osób? Czy tę wojnę można uznać za „świętą”?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Tak jak Bóg nigdy nie zamierzał, aby istniał grzech, tak samo nie zamierzał, aby istniała wojna.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/>
                <a:solidFill>
                  <a:schemeClr val="accent3"/>
                </a:solidFill>
              </a:rPr>
              <a:t>KWESTIA NIEPRAWOŚCI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„Lecz dopiero czwarte pokolenie wróci tutaj, gdyż przed tym czasem nie dopełni się wina </a:t>
            </a:r>
            <a:r>
              <a:rPr lang="pl-PL" b="1" dirty="0" err="1" smtClean="0">
                <a:solidFill>
                  <a:srgbClr val="1B91A1"/>
                </a:solidFill>
                <a:latin typeface="Comic Sans MS" panose="030F0702030302020204" pitchFamily="66" charset="0"/>
              </a:rPr>
              <a:t>Amorytów</a:t>
            </a:r>
            <a:r>
              <a:rPr lang="en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Rodzaju</a:t>
            </a:r>
            <a:r>
              <a:rPr lang="en" sz="1400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 15</a:t>
            </a:r>
            <a:r>
              <a:rPr lang="pl-PL" sz="1400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1B91A1"/>
                </a:solidFill>
                <a:latin typeface="Comic Sans MS" panose="030F0702030302020204" pitchFamily="66" charset="0"/>
              </a:rPr>
              <a:t>16</a:t>
            </a:r>
            <a:r>
              <a:rPr lang="en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Archeologia wykazała, że religia </a:t>
            </a:r>
            <a:r>
              <a:rPr lang="pl-PL" sz="2000" b="1" dirty="0" err="1" smtClean="0"/>
              <a:t>Kanaanu</a:t>
            </a:r>
            <a:r>
              <a:rPr lang="pl-PL" sz="2000" b="1" dirty="0" smtClean="0"/>
              <a:t> była dokładnie taka, jak opisuje ją Biblia: czary, wróżbiarstwo, komunikacja ze zmarłymi, spirytyzm... i składanie ofiar z dzieci! (</a:t>
            </a:r>
            <a:r>
              <a:rPr lang="pl-PL" sz="2000" b="1" dirty="0" err="1" smtClean="0"/>
              <a:t>Pwt</a:t>
            </a:r>
            <a:r>
              <a:rPr lang="pl-PL" sz="2000" b="1" dirty="0" smtClean="0"/>
              <a:t> 18,9-12).</a:t>
            </a:r>
            <a:endParaRPr lang="en" sz="20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=""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=""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7003" y="4202579"/>
            <a:ext cx="5167258" cy="2418277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777102" y="4091502"/>
            <a:ext cx="39956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końcu należało położyć kres tym zboczonym obrzędom, które obniżały moralność ludzi i sprzyjały wszelkiego rodzaju występkom. Wygładzenie Kananejczyków zapobiegłoby – przynajmniej na jakiś czas – moralnej degradacji ludzkości.</a:t>
            </a:r>
            <a:endParaRPr lang="en" sz="20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=""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5193" y="3285933"/>
            <a:ext cx="9386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Chociaż praktyki te były już powszechne w czasach Abrahama, Bóg dał im ponad 400 lat na poprawę swojego postępowania.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Do tego należy dodać rytuał „świętej prostytucji” – który miał niewiele wspólnego ze świętością – praktykowany zarówno przez kapłanów, jak i kapłanki.</a:t>
            </a:r>
            <a:endParaRPr lang="en" sz="2000" b="1" dirty="0"/>
          </a:p>
        </p:txBody>
      </p:sp>
    </p:spTree>
    <p:extLst>
      <p:ext uri="{BB962C8B-B14F-4D97-AF65-F5344CB8AC3E}">
        <p14:creationId xmlns=""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KWESTIA SPRAWIEDLIWOŚCI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„Tarczą </a:t>
            </a:r>
            <a:r>
              <a:rPr lang="pl-PL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moją jest Bóg, Wybawiciel tych, którzy są prawego serca.</a:t>
            </a:r>
            <a:endParaRPr lang="pl-PL" b="1" dirty="0">
              <a:solidFill>
                <a:srgbClr val="E3B84B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Bóg jest sędzią sprawiedliwym I Bogiem karcącym każdego </a:t>
            </a:r>
            <a:r>
              <a:rPr lang="pl-PL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dnia</a:t>
            </a:r>
            <a:r>
              <a:rPr lang="en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(Psalm </a:t>
            </a:r>
            <a:r>
              <a:rPr lang="en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7</a:t>
            </a:r>
            <a:r>
              <a:rPr lang="pl-PL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11-12</a:t>
            </a:r>
            <a:r>
              <a:rPr lang="en" sz="1400" b="1" dirty="0">
                <a:solidFill>
                  <a:srgbClr val="E3B84B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endParaRPr lang="es-ES" sz="1100" b="1" dirty="0">
              <a:solidFill>
                <a:srgbClr val="E3B84B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82FB6D4-0E5F-E54D-1E10-4FF5387612FE}"/>
              </a:ext>
            </a:extLst>
          </p:cNvPr>
          <p:cNvSpPr txBox="1"/>
          <p:nvPr/>
        </p:nvSpPr>
        <p:spPr>
          <a:xfrm>
            <a:off x="123824" y="1252767"/>
            <a:ext cx="7935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Miłość i sprawiedliwość stanowią fundament charakteru Boga. To sprawia, że jest On sprawiedliwym i bezstronnym sędzią, który odracza karę, aby grzesznik mógł się nawrócić, ale nie będzie tolerował zła w nieskończoność.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xmlns="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69029" y="1709515"/>
            <a:ext cx="3714643" cy="49315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xmlns="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5E50BE7-F17E-B07B-21EA-DB1E87589D46}"/>
              </a:ext>
            </a:extLst>
          </p:cNvPr>
          <p:cNvSpPr txBox="1"/>
          <p:nvPr/>
        </p:nvSpPr>
        <p:spPr>
          <a:xfrm>
            <a:off x="2743199" y="3389779"/>
            <a:ext cx="56878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Bożym pragnieniem było ustanowienie sprawiedliwego rządu na tym terytorium, który byłby przykładem dla wszystkich narodów, motywując je do podniesienia swoich standardów moralnych, a tym samym osiągnięcia stanu pokoju i sprawiedliwości na całym </a:t>
            </a:r>
            <a:r>
              <a:rPr lang="pl-PL" sz="2000" b="1" dirty="0" smtClean="0">
                <a:solidFill>
                  <a:prstClr val="black"/>
                </a:solidFill>
              </a:rPr>
              <a:t>świecie 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4,5-6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8113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Wojna o podbój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nie została wypowiedziana z powodów imperialistycznych, ale z boskiego nakazu, aby wymierzyć karę, na którą zasłużyli jej niegodziwi mieszkańcy.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1A6F8C4-FAF5-2188-37D5-A2936B75C87D}"/>
              </a:ext>
            </a:extLst>
          </p:cNvPr>
          <p:cNvSpPr txBox="1"/>
          <p:nvPr/>
        </p:nvSpPr>
        <p:spPr>
          <a:xfrm>
            <a:off x="2743199" y="5512564"/>
            <a:ext cx="5393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Jako wojownik i sędzia, Bóg jest zaangażowany w wdrażanie, stabilizowanie i utrzymywanie rządów prawa, które są odzwierciedleniem Jego charakteru.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8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xmlns="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xmlns="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50" dirty="0">
                <a:ln w="0"/>
                <a:solidFill>
                  <a:srgbClr val="CCCC00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BIBLIJNA KONCEPCJA WOJNY</a:t>
            </a:r>
            <a:endParaRPr lang="en" sz="4400" b="1" spc="50" dirty="0">
              <a:ln w="0"/>
              <a:solidFill>
                <a:srgbClr val="CCCC00">
                  <a:lumMod val="60000"/>
                  <a:lumOff val="4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„Ale </a:t>
            </a:r>
            <a:r>
              <a:rPr lang="pl-PL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dziś poznasz, że Pan, Bóg twój, przechodzi przed tobą jak trawiący ogień. On ich wytępi i On ich powali przed tobą, a ty szybko ich wypędzisz i wygubisz, jak ci przyrzekł </a:t>
            </a:r>
            <a:r>
              <a:rPr lang="pl-PL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</a:t>
            </a:r>
            <a:r>
              <a:rPr lang="en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Pwt</a:t>
            </a:r>
            <a:r>
              <a:rPr lang="pl-PL" sz="1400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pl-PL" sz="1400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rgbClr val="B131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161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Zgodnie z Biblią wojny miały być ograniczone do określonych sytuacji i były definiowane przez samego Boga. Oto zasady regulujące wojny sankcjonowane przez Boga: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7410960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550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1934"/>
                  </a:outerShdw>
                </a:effectLst>
              </a:rPr>
              <a:t>ZNISZCZENI PRZEZ WŁASNY WYBÓR</a:t>
            </a:r>
            <a:endParaRPr lang="en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D91934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„Tak </a:t>
            </a:r>
            <a:r>
              <a:rPr lang="pl-PL" sz="16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podbił Jozue całą tę ziemię: góry i krainę południową, nizinę i zbocza gór oraz wszystkich ich królów, nikogo nie zostawiając przy życiu, a wszystko, co żyło, wytracając jako obłożone klątwą, jak nakazał Pan, Bóg </a:t>
            </a:r>
            <a:r>
              <a:rPr lang="pl-PL" sz="16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Izraela</a:t>
            </a:r>
            <a:r>
              <a:rPr lang="en" sz="16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pl-PL" sz="16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J</a:t>
            </a:r>
            <a:r>
              <a:rPr lang="pl-PL" sz="12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oz</a:t>
            </a:r>
            <a:r>
              <a:rPr lang="en" sz="12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 10</a:t>
            </a:r>
            <a:r>
              <a:rPr lang="pl-PL" sz="12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200" b="1" dirty="0" smtClean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40</a:t>
            </a:r>
            <a:r>
              <a:rPr lang="en" sz="1200" b="1" dirty="0">
                <a:solidFill>
                  <a:srgbClr val="D91934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5D6F0C-59B7-4BC2-F850-E1F8D2191D44}"/>
              </a:ext>
            </a:extLst>
          </p:cNvPr>
          <p:cNvSpPr txBox="1"/>
          <p:nvPr/>
        </p:nvSpPr>
        <p:spPr>
          <a:xfrm>
            <a:off x="137503" y="1681853"/>
            <a:ext cx="667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Całe terytorium </a:t>
            </a:r>
            <a:r>
              <a:rPr lang="pl-PL" sz="2000" b="1" dirty="0" err="1">
                <a:solidFill>
                  <a:prstClr val="black"/>
                </a:solidFill>
              </a:rPr>
              <a:t>Kanaanu</a:t>
            </a:r>
            <a:r>
              <a:rPr lang="pl-PL" sz="2000" b="1" dirty="0">
                <a:solidFill>
                  <a:prstClr val="black"/>
                </a:solidFill>
              </a:rPr>
              <a:t> zostało uznane za anatema, czyli przeznaczone do zniszczenia. Wszystkie żywe istoty miały zginąć (</a:t>
            </a:r>
            <a:r>
              <a:rPr lang="pl-PL" sz="2000" b="1" dirty="0" err="1">
                <a:solidFill>
                  <a:prstClr val="black"/>
                </a:solidFill>
              </a:rPr>
              <a:t>Pwt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20,16-18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Joz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10,40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xmlns="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3438024"/>
              </p:ext>
            </p:extLst>
          </p:nvPr>
        </p:nvGraphicFramePr>
        <p:xfrm>
          <a:off x="6409900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oczach Boga Kananejczycy i Izraelici byli traktowani jednakowo: bezstronnie. Różnica polegała na tym, że niektórzy postanowili trwać w buncie przeciwko Bogu, podczas gdy inni postanowili być Mu posłuszni.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xmlns="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48111" y="1570998"/>
            <a:ext cx="2498636" cy="3256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xmlns="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2683" y="3075670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" name="Grupo 16">
            <a:extLst>
              <a:ext uri="{FF2B5EF4-FFF2-40B4-BE49-F238E27FC236}">
                <a16:creationId xmlns:a16="http://schemas.microsoft.com/office/drawing/2014/main" xmlns="" id="{3F9809C8-0E0D-AE6E-4E63-CB7EC8C3E3C4}"/>
              </a:ext>
            </a:extLst>
          </p:cNvPr>
          <p:cNvGrpSpPr/>
          <p:nvPr/>
        </p:nvGrpSpPr>
        <p:grpSpPr>
          <a:xfrm>
            <a:off x="302823" y="3200400"/>
            <a:ext cx="1967680" cy="3552409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xmlns="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xmlns="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Były jednak wyjątki: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Teraz decyzja nadal należy do nas. Kiedy Jezus przyjdzie, zostaniemy zbawieni lub zginiemy w zależności od naszego wyboru.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37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6AB29E1-B28E-86C1-F519-85ABA0C3568D}"/>
              </a:ext>
            </a:extLst>
          </p:cNvPr>
          <p:cNvSpPr txBox="1"/>
          <p:nvPr/>
        </p:nvSpPr>
        <p:spPr>
          <a:xfrm>
            <a:off x="5463154" y="0"/>
            <a:ext cx="6728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spc="300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D91934">
                    <a:lumMod val="40000"/>
                    <a:lumOff val="60000"/>
                  </a:srgbClr>
                </a:solidFill>
                <a:effectLst>
                  <a:outerShdw blurRad="38100" dist="22860" dir="5400000" algn="tl" rotWithShape="0">
                    <a:srgbClr val="D91934">
                      <a:lumMod val="50000"/>
                    </a:srgbClr>
                  </a:outerShdw>
                </a:effectLst>
              </a:rPr>
              <a:t>POSZUKIWANIE POKOJU</a:t>
            </a:r>
            <a:endParaRPr lang="en" sz="3600" b="1" spc="300" dirty="0">
              <a:ln w="10160">
                <a:solidFill>
                  <a:srgbClr val="D91934"/>
                </a:solidFill>
                <a:prstDash val="solid"/>
              </a:ln>
              <a:solidFill>
                <a:srgbClr val="D91934">
                  <a:lumMod val="40000"/>
                  <a:lumOff val="60000"/>
                </a:srgbClr>
              </a:solidFill>
              <a:effectLst>
                <a:outerShdw blurRad="38100" dist="22860" dir="5400000" algn="tl" rotWithShape="0">
                  <a:srgbClr val="D91934">
                    <a:lumMod val="5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ustanowię pokój twoją zwierzchnością, a sprawiedliwość twoją </a:t>
            </a:r>
            <a:r>
              <a:rPr lang="pl-PL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władzą</a:t>
            </a:r>
            <a:r>
              <a:rPr lang="en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600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Izajasz</a:t>
            </a:r>
            <a:r>
              <a:rPr lang="en" sz="1600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60</a:t>
            </a:r>
            <a:r>
              <a:rPr lang="pl-PL" sz="1600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 smtClean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17b</a:t>
            </a:r>
            <a:r>
              <a:rPr lang="en" sz="1600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F24439E-B76F-5474-FC46-8C9182995B80}"/>
              </a:ext>
            </a:extLst>
          </p:cNvPr>
          <p:cNvSpPr txBox="1"/>
          <p:nvPr/>
        </p:nvSpPr>
        <p:spPr>
          <a:xfrm>
            <a:off x="4942906" y="1381559"/>
            <a:ext cx="724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nazywany jest „Księciem Pokoju” (Izajasz </a:t>
            </a:r>
            <a:r>
              <a:rPr lang="pl-PL" sz="2000" b="1" dirty="0" smtClean="0">
                <a:solidFill>
                  <a:prstClr val="black"/>
                </a:solidFill>
              </a:rPr>
              <a:t>9,6</a:t>
            </a:r>
            <a:r>
              <a:rPr lang="pl-PL" sz="2000" b="1" dirty="0">
                <a:solidFill>
                  <a:prstClr val="black"/>
                </a:solidFill>
              </a:rPr>
              <a:t>). Przyszedł, aby przynieść pokój i będzie królował w pokoju (Jana </a:t>
            </a:r>
            <a:r>
              <a:rPr lang="pl-PL" sz="2000" b="1" dirty="0" smtClean="0">
                <a:solidFill>
                  <a:prstClr val="black"/>
                </a:solidFill>
              </a:rPr>
              <a:t>14,27</a:t>
            </a:r>
            <a:r>
              <a:rPr lang="pl-PL" sz="2000" b="1" dirty="0">
                <a:solidFill>
                  <a:prstClr val="black"/>
                </a:solidFill>
              </a:rPr>
              <a:t>; Izajasz </a:t>
            </a:r>
            <a:r>
              <a:rPr lang="pl-PL" sz="2000" b="1" dirty="0" smtClean="0">
                <a:solidFill>
                  <a:prstClr val="black"/>
                </a:solidFill>
              </a:rPr>
              <a:t>60,17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xmlns="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3244" y="3634352"/>
            <a:ext cx="2581491" cy="1452089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xmlns="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6286" y="3634353"/>
            <a:ext cx="2581491" cy="1452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xmlns="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0992" y="5279178"/>
            <a:ext cx="2581491" cy="1452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xmlns="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27893" y="5263680"/>
            <a:ext cx="2581491" cy="1452089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9591CEF-A93A-3422-E86A-5676C6EA560B}"/>
              </a:ext>
            </a:extLst>
          </p:cNvPr>
          <p:cNvSpPr txBox="1"/>
          <p:nvPr/>
        </p:nvSpPr>
        <p:spPr>
          <a:xfrm>
            <a:off x="0" y="3515111"/>
            <a:ext cx="63853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armia syryjska oblegała </a:t>
            </a:r>
            <a:r>
              <a:rPr lang="pl-PL" sz="2000" b="1" dirty="0" err="1">
                <a:solidFill>
                  <a:prstClr val="black"/>
                </a:solidFill>
              </a:rPr>
              <a:t>Dotan</a:t>
            </a:r>
            <a:r>
              <a:rPr lang="pl-PL" sz="2000" b="1" dirty="0">
                <a:solidFill>
                  <a:prstClr val="black"/>
                </a:solidFill>
              </a:rPr>
              <a:t>, aby schwytać proroka Elizeusza, nie poprosił on Boga, aby otaczająca go niebiańska armia zniszczyła Syryjczyków. </a:t>
            </a:r>
            <a:r>
              <a:rPr lang="pl-PL" sz="2000" b="1" dirty="0">
                <a:solidFill>
                  <a:prstClr val="black"/>
                </a:solidFill>
              </a:rPr>
              <a:t>Zamiast tego poprosił, aby poprowadzić oślepioną armię syryjską do Samarii, aby tam mógł zaprowadzić pokój między dwoma walczącymi narodami (2 </a:t>
            </a:r>
            <a:r>
              <a:rPr lang="pl-PL" sz="2000" b="1" dirty="0" err="1" smtClean="0">
                <a:solidFill>
                  <a:prstClr val="black"/>
                </a:solidFill>
              </a:rPr>
              <a:t>Krl</a:t>
            </a:r>
            <a:r>
              <a:rPr lang="pl-PL" sz="2000" b="1" dirty="0" smtClean="0">
                <a:solidFill>
                  <a:prstClr val="black"/>
                </a:solidFill>
              </a:rPr>
              <a:t> 6,12-23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xmlns="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7381" y="366034"/>
            <a:ext cx="4776432" cy="2942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xmlns="" id="{4938C98C-4459-FC6C-D7B8-72D7E33CCC0D}"/>
              </a:ext>
            </a:extLst>
          </p:cNvPr>
          <p:cNvSpPr/>
          <p:nvPr/>
        </p:nvSpPr>
        <p:spPr>
          <a:xfrm>
            <a:off x="8910586" y="4935948"/>
            <a:ext cx="504764" cy="500750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593192A-7A98-1414-E81F-1352CBCC36EE}"/>
              </a:ext>
            </a:extLst>
          </p:cNvPr>
          <p:cNvSpPr txBox="1"/>
          <p:nvPr/>
        </p:nvSpPr>
        <p:spPr>
          <a:xfrm>
            <a:off x="4943959" y="2313943"/>
            <a:ext cx="72480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dopóki jego królestwo pokoju nie stanie się rzeczywistością, pozostajemy na terytorium ogarniętym wojną, pogrążonym w kosmicznym konflikcie między dobrem a złem.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FC79913-EC90-0DEE-3577-17A8656DA5B3}"/>
              </a:ext>
            </a:extLst>
          </p:cNvPr>
          <p:cNvSpPr txBox="1"/>
          <p:nvPr/>
        </p:nvSpPr>
        <p:spPr>
          <a:xfrm>
            <a:off x="-1" y="5710602"/>
            <a:ext cx="63310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To jest przykład, którego nauczył nas Jezus: zawsze szukać pokoju w konflikcie. Zło pokonywać dobrem (</a:t>
            </a:r>
            <a:r>
              <a:rPr lang="pl-PL" sz="2000" b="1" dirty="0" err="1">
                <a:solidFill>
                  <a:prstClr val="black"/>
                </a:solidFill>
              </a:rPr>
              <a:t>Rz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12,20-21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1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081F300-D37E-48A9-5FAA-13C01306246A}"/>
              </a:ext>
            </a:extLst>
          </p:cNvPr>
          <p:cNvSpPr txBox="1"/>
          <p:nvPr/>
        </p:nvSpPr>
        <p:spPr>
          <a:xfrm>
            <a:off x="1395815" y="1433693"/>
            <a:ext cx="105223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„Całkowite zniszczenie mieszkańców Jerycha było jedynie wypełnieniem poleceń przekazanych wcześniej przez Mojżesza dotyczących mieszkańców </a:t>
            </a:r>
            <a:r>
              <a:rPr lang="pl-PL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Kanaanu</a:t>
            </a:r>
            <a:r>
              <a:rPr lang="pl-PL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[...] Dla wielu polecenia te wydają się sprzeczne z duchem miłości i miłosierdzia nakazanym w innych fragmentach Biblii, ale w rzeczywistości były one wyrazem nieskończonej mądrości i dobroci. Bóg zamierzał osadzić Izrael w Kanaanie, aby stworzyć wśród nich naród i rząd, które miały być przejawem Jego królestwa na ziemi. Mieli oni nie tylko być spadkobiercami prawdziwej religii, ale także szerzyć jej zasady na całym świecie. </a:t>
            </a:r>
            <a:r>
              <a:rPr lang="pl-PL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Kananejczycy oddali się najgorszemu i najbardziej poniżającemu pogaństwu i konieczne było oczyszczenie tej ziemi z tego, co z pewnością uniemożliwiłoby spełnienie łaskawych zamierzeń </a:t>
            </a:r>
            <a:r>
              <a:rPr lang="pl-PL" sz="2400" b="1" dirty="0" smtClean="0">
                <a:solidFill>
                  <a:srgbClr val="11471E"/>
                </a:solidFill>
                <a:latin typeface="Constantia" panose="02030602050306030303" pitchFamily="18" charset="0"/>
              </a:rPr>
              <a:t>Boga.”</a:t>
            </a:r>
            <a:endParaRPr lang="en" sz="2400" b="1" dirty="0">
              <a:solidFill>
                <a:srgbClr val="11471E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468C5AB-FDB0-7778-3705-B99ADC5DA315}"/>
              </a:ext>
            </a:extLst>
          </p:cNvPr>
          <p:cNvSpPr txBox="1"/>
          <p:nvPr/>
        </p:nvSpPr>
        <p:spPr>
          <a:xfrm>
            <a:off x="8100169" y="6279222"/>
            <a:ext cx="389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>
                <a:solidFill>
                  <a:srgbClr val="11471E"/>
                </a:solidFill>
              </a:rPr>
              <a:t>EGW (</a:t>
            </a:r>
            <a:r>
              <a:rPr lang="pl-PL" sz="1600" b="1" i="1" dirty="0">
                <a:solidFill>
                  <a:srgbClr val="11471E"/>
                </a:solidFill>
              </a:rPr>
              <a:t>Patriarchowie i prorocy</a:t>
            </a:r>
            <a:r>
              <a:rPr lang="pl-PL" sz="1600" b="1" dirty="0">
                <a:solidFill>
                  <a:srgbClr val="11471E"/>
                </a:solidFill>
              </a:rPr>
              <a:t>, </a:t>
            </a:r>
            <a:r>
              <a:rPr lang="pl-PL" sz="1600" b="1" dirty="0" smtClean="0">
                <a:solidFill>
                  <a:srgbClr val="11471E"/>
                </a:solidFill>
              </a:rPr>
              <a:t>s. </a:t>
            </a:r>
            <a:r>
              <a:rPr lang="pl-PL" sz="1600" b="1" dirty="0">
                <a:solidFill>
                  <a:srgbClr val="11471E"/>
                </a:solidFill>
              </a:rPr>
              <a:t>492)</a:t>
            </a:r>
            <a:endParaRPr lang="en" sz="1600" b="1" dirty="0">
              <a:solidFill>
                <a:srgbClr val="1147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51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1029</Words>
  <Application>Microsoft Office PowerPoint</Application>
  <PresentationFormat>Niestandardowy</PresentationFormat>
  <Paragraphs>57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Calibri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73</cp:revision>
  <dcterms:created xsi:type="dcterms:W3CDTF">2025-10-06T14:35:36Z</dcterms:created>
  <dcterms:modified xsi:type="dcterms:W3CDTF">2025-10-30T22:13:23Z</dcterms:modified>
</cp:coreProperties>
</file>