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9" r:id="rId4"/>
    <p:sldId id="257" r:id="rId5"/>
    <p:sldId id="304" r:id="rId6"/>
    <p:sldId id="259" r:id="rId7"/>
    <p:sldId id="260" r:id="rId8"/>
    <p:sldId id="310" r:id="rId9"/>
    <p:sldId id="311" r:id="rId10"/>
    <p:sldId id="312" r:id="rId11"/>
    <p:sldId id="313" r:id="rId12"/>
    <p:sldId id="314" r:id="rId13"/>
    <p:sldId id="315" r:id="rId14"/>
  </p:sldIdLst>
  <p:sldSz cx="12192000" cy="6858000"/>
  <p:notesSz cx="6858000" cy="9144000"/>
  <p:embeddedFontLst>
    <p:embeddedFont>
      <p:font typeface="Comic Sans MS" pitchFamily="66" charset="0"/>
      <p:regular r:id="rId16"/>
      <p:bold r:id="rId17"/>
      <p:italic r:id="rId18"/>
      <p:boldItalic r:id="rId19"/>
    </p:embeddedFont>
    <p:embeddedFont>
      <p:font typeface="Constantia"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3" d="100"/>
          <a:sy n="123" d="100"/>
        </p:scale>
        <p:origin x="-11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1" csCatId="colorful" phldr="1"/>
      <dgm:spPr/>
      <dgm:t>
        <a:bodyPr/>
        <a:lstStyle/>
        <a:p>
          <a:endParaRPr lang="es-ES"/>
        </a:p>
      </dgm:t>
    </dgm:pt>
    <dgm:pt modelId="{BB7073D3-9DB3-4AD0-9A03-18BDCE43AE2D}">
      <dgm:prSet phldrT="[Texto]" phldr="0" custT="1"/>
      <dgm:spPr/>
      <dgm:t>
        <a:bodyPr/>
        <a:lstStyle/>
        <a:p>
          <a:r>
            <a:rPr lang="pl-PL" sz="2000" b="1" noProof="0" dirty="0" smtClean="0"/>
            <a:t>Niech miłość obfituje w was</a:t>
          </a:r>
          <a:endParaRPr lang="en" sz="2000" b="1" noProof="0"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pl-PL" sz="2000" b="1" noProof="0" dirty="0" smtClean="0"/>
            <a:t>To sprawi, że staniecie się mądrzejsi</a:t>
          </a:r>
          <a:endParaRPr lang="en" sz="2000" b="1" noProof="0" dirty="0"/>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pl-PL" sz="2000" b="1" noProof="0" dirty="0" smtClean="0"/>
            <a:t>Rozpoznacie to co najlepsze</a:t>
          </a:r>
          <a:endParaRPr lang="en" sz="2000" b="1" noProof="0"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pl-PL" sz="2000" b="1" noProof="0" dirty="0" smtClean="0"/>
            <a:t>Będziecie czyści i prawi.</a:t>
          </a:r>
          <a:endParaRPr lang="en" sz="2000" b="1" noProof="0" dirty="0"/>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pl-PL" sz="2000" b="1" noProof="0" dirty="0" smtClean="0"/>
            <a:t>Przez Jezusa Chrystusa przyniesiecie owoce</a:t>
          </a:r>
          <a:endParaRPr lang="en" sz="2000" b="1" noProof="0" dirty="0"/>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pl-PL" sz="2000" b="1" noProof="0" dirty="0" smtClean="0"/>
            <a:t>To przyniesie chwałę i uwielbienie Bogu.</a:t>
          </a:r>
          <a:endParaRPr lang="en" sz="2000" b="1" noProof="0" dirty="0"/>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t>
        <a:bodyPr/>
        <a:lstStyle/>
        <a:p>
          <a:endParaRPr lang="pl-PL"/>
        </a:p>
      </dgm:t>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custScaleX="113118" custLinFactNeighborX="6478">
        <dgm:presLayoutVars>
          <dgm:chMax val="0"/>
          <dgm:chPref val="0"/>
          <dgm:bulletEnabled val="1"/>
        </dgm:presLayoutVars>
      </dgm:prSet>
      <dgm:spPr/>
      <dgm:t>
        <a:bodyPr/>
        <a:lstStyle/>
        <a:p>
          <a:endParaRPr lang="pl-PL"/>
        </a:p>
      </dgm:t>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custScaleX="117551" custLinFactNeighborX="6466" custLinFactNeighborY="-567">
        <dgm:presLayoutVars>
          <dgm:chMax val="0"/>
          <dgm:chPref val="0"/>
          <dgm:bulletEnabled val="1"/>
        </dgm:presLayoutVars>
      </dgm:prSet>
      <dgm:spPr/>
      <dgm:t>
        <a:bodyPr/>
        <a:lstStyle/>
        <a:p>
          <a:endParaRPr lang="pl-PL"/>
        </a:p>
      </dgm:t>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custScaleX="115995" custLinFactNeighborX="7605" custLinFactNeighborY="-1157">
        <dgm:presLayoutVars>
          <dgm:chMax val="0"/>
          <dgm:chPref val="0"/>
          <dgm:bulletEnabled val="1"/>
        </dgm:presLayoutVars>
      </dgm:prSet>
      <dgm:spPr/>
      <dgm:t>
        <a:bodyPr/>
        <a:lstStyle/>
        <a:p>
          <a:endParaRPr lang="pl-PL"/>
        </a:p>
      </dgm:t>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t>
        <a:bodyPr/>
        <a:lstStyle/>
        <a:p>
          <a:endParaRPr lang="pl-PL"/>
        </a:p>
      </dgm:t>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custScaleX="118255" custLinFactNeighborX="7605" custLinFactNeighborY="-1157">
        <dgm:presLayoutVars>
          <dgm:chMax val="0"/>
          <dgm:chPref val="0"/>
          <dgm:bulletEnabled val="1"/>
        </dgm:presLayoutVars>
      </dgm:prSet>
      <dgm:spPr/>
      <dgm:t>
        <a:bodyPr/>
        <a:lstStyle/>
        <a:p>
          <a:endParaRPr lang="pl-PL"/>
        </a:p>
      </dgm:t>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t>
        <a:bodyPr/>
        <a:lstStyle/>
        <a:p>
          <a:endParaRPr lang="pl-PL"/>
        </a:p>
      </dgm:t>
    </dgm:pt>
  </dgm:ptLst>
  <dgm:cxnLst>
    <dgm:cxn modelId="{5C19176B-FC7E-40EB-A524-D77CA7EC1E37}" srcId="{6D9B5D0E-7939-48BC-84E4-4A48E0E77280}" destId="{99B19406-8AB7-4B2A-B561-A5DD98DE9C64}" srcOrd="5" destOrd="0" parTransId="{2DAF21E5-152B-41FA-8566-F956FE90AF3B}" sibTransId="{981A18B7-2BAE-49B0-9AA8-5DA9ED3F4AA3}"/>
    <dgm:cxn modelId="{46B96B15-D3CD-47E9-9490-359C8103999C}" type="presOf" srcId="{D11A2E7F-6145-4BDB-ABC8-C02E52E37B0E}" destId="{AE460954-CAFC-446E-8A61-6727148C5823}" srcOrd="0" destOrd="0" presId="urn:microsoft.com/office/officeart/2009/3/layout/StepUpProcess"/>
    <dgm:cxn modelId="{7828B781-2061-4E47-AFA1-B965AB4A8B17}" srcId="{6D9B5D0E-7939-48BC-84E4-4A48E0E77280}" destId="{BB7073D3-9DB3-4AD0-9A03-18BDCE43AE2D}" srcOrd="0" destOrd="0" parTransId="{74BA48BB-6E2E-4193-9C11-DD8C8CDCFC6A}" sibTransId="{ACECA24E-7C09-4485-8CD0-195620C44F16}"/>
    <dgm:cxn modelId="{E768E193-9A95-4DED-8D92-E32F107B2513}" type="presOf" srcId="{8403EAE0-5385-45F9-BF63-EFE27FD2E761}" destId="{202E6287-1003-4F2F-9256-6CF6C7766CBF}" srcOrd="0" destOrd="0" presId="urn:microsoft.com/office/officeart/2009/3/layout/StepUpProcess"/>
    <dgm:cxn modelId="{FB08DD50-F36F-4131-93E1-1EC29363D213}" srcId="{6D9B5D0E-7939-48BC-84E4-4A48E0E77280}" destId="{D9618F52-55B1-4448-8A7B-6F4DE42E674B}" srcOrd="4" destOrd="0" parTransId="{F01BB8BB-359E-4640-B140-2F96E0B97A7E}" sibTransId="{F3A55AD3-F6F7-47A9-8094-B4FD1F13AC85}"/>
    <dgm:cxn modelId="{FB4B60A7-D560-4D72-AA24-4383A89BCE57}" srcId="{6D9B5D0E-7939-48BC-84E4-4A48E0E77280}" destId="{D11A2E7F-6145-4BDB-ABC8-C02E52E37B0E}" srcOrd="3" destOrd="0" parTransId="{CDBDC9C1-26AE-4F3B-BDD6-125B7F4A7C70}" sibTransId="{5D745443-8E69-4665-B502-EE16E97DB88E}"/>
    <dgm:cxn modelId="{B2190789-843A-41EE-ACD5-3B78EF7E6DFF}" type="presOf" srcId="{BB7073D3-9DB3-4AD0-9A03-18BDCE43AE2D}" destId="{AE73C552-E150-43B7-9181-6C20C86FE349}"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749CE038-90AE-49BD-8CA1-7AF604688B4E}" srcId="{6D9B5D0E-7939-48BC-84E4-4A48E0E77280}" destId="{8403EAE0-5385-45F9-BF63-EFE27FD2E761}" srcOrd="2" destOrd="0" parTransId="{6CC774D1-8AC0-438C-921C-616A3E58FC7B}" sibTransId="{2D3ECEAE-E2FA-4590-BBD4-98E9372269B8}"/>
    <dgm:cxn modelId="{21A2DE1E-9E6E-49BC-8E26-5D1890A26149}" srcId="{6D9B5D0E-7939-48BC-84E4-4A48E0E77280}" destId="{9E66B9BC-61E9-44AC-AC76-0B9746B521E7}" srcOrd="1" destOrd="0" parTransId="{DBFFBED0-1E32-4518-B7E0-EC1D3C7B41CA}" sibTransId="{A9A98F41-43EF-4982-9EF1-311C873B8042}"/>
    <dgm:cxn modelId="{DB556969-01F2-4379-A9AD-34BBA8BDC884}" type="presOf" srcId="{9E66B9BC-61E9-44AC-AC76-0B9746B521E7}" destId="{35BE3CF9-4D8B-4742-AFC5-881852CCCED6}" srcOrd="0" destOrd="0" presId="urn:microsoft.com/office/officeart/2009/3/layout/StepUpProcess"/>
    <dgm:cxn modelId="{34B256BB-0432-4B89-9F64-47AED486082C}" type="presOf" srcId="{6D9B5D0E-7939-48BC-84E4-4A48E0E77280}" destId="{F246B898-4B04-4856-826F-BA46643C4F12}"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pl-PL" sz="1800" b="1" noProof="0" dirty="0" smtClean="0">
              <a:effectLst>
                <a:outerShdw blurRad="38100" dist="38100" dir="2700000" algn="tl">
                  <a:srgbClr val="000000">
                    <a:alpha val="43137"/>
                  </a:srgbClr>
                </a:outerShdw>
              </a:effectLst>
            </a:rPr>
            <a:t>Aby </a:t>
          </a:r>
          <a:r>
            <a:rPr lang="pl-PL" sz="1800" b="1" noProof="0" dirty="0">
              <a:effectLst>
                <a:outerShdw blurRad="38100" dist="38100" dir="2700000" algn="tl">
                  <a:srgbClr val="000000">
                    <a:alpha val="43137"/>
                  </a:srgbClr>
                </a:outerShdw>
              </a:effectLst>
            </a:rPr>
            <a:t>otrzymali wiedzę o Bogu, która da im mądrość i duchowe zrozumienie.</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pl-PL" sz="1800" b="1" noProof="0" dirty="0" smtClean="0">
              <a:effectLst>
                <a:outerShdw blurRad="38100" dist="38100" dir="2700000" algn="tl">
                  <a:srgbClr val="000000">
                    <a:alpha val="43137"/>
                  </a:srgbClr>
                </a:outerShdw>
              </a:effectLst>
            </a:rPr>
            <a:t>Aby </a:t>
          </a:r>
          <a:r>
            <a:rPr lang="pl-PL" sz="1800" b="1" noProof="0" dirty="0">
              <a:effectLst>
                <a:outerShdw blurRad="38100" dist="38100" dir="2700000" algn="tl">
                  <a:srgbClr val="000000">
                    <a:alpha val="43137"/>
                  </a:srgbClr>
                </a:outerShdw>
              </a:effectLst>
            </a:rPr>
            <a:t>żyli jak dzieci Boże, podobając się Mu pod każdym względem.</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pl-PL" sz="1800" b="1" noProof="0" dirty="0" smtClean="0">
              <a:effectLst>
                <a:outerShdw blurRad="38100" dist="38100" dir="2700000" algn="tl">
                  <a:srgbClr val="000000">
                    <a:alpha val="43137"/>
                  </a:srgbClr>
                </a:outerShdw>
              </a:effectLst>
            </a:rPr>
            <a:t>Aby </a:t>
          </a:r>
          <a:r>
            <a:rPr lang="pl-PL" sz="1800" b="1" noProof="0" dirty="0">
              <a:effectLst>
                <a:outerShdw blurRad="38100" dist="38100" dir="2700000" algn="tl">
                  <a:srgbClr val="000000">
                    <a:alpha val="43137"/>
                  </a:srgbClr>
                </a:outerShdw>
              </a:effectLst>
            </a:rPr>
            <a:t>przynieśli owoce i rozwinęli się w wiedzy</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pl-PL" sz="1800" b="1" noProof="0" dirty="0" smtClean="0">
              <a:effectLst>
                <a:outerShdw blurRad="38100" dist="38100" dir="2700000" algn="tl">
                  <a:srgbClr val="000000">
                    <a:alpha val="43137"/>
                  </a:srgbClr>
                </a:outerShdw>
              </a:effectLst>
            </a:rPr>
            <a:t>Aby </a:t>
          </a:r>
          <a:r>
            <a:rPr lang="pl-PL" sz="1800" b="1" noProof="0" dirty="0">
              <a:effectLst>
                <a:outerShdw blurRad="38100" dist="38100" dir="2700000" algn="tl">
                  <a:srgbClr val="000000">
                    <a:alpha val="43137"/>
                  </a:srgbClr>
                </a:outerShdw>
              </a:effectLst>
            </a:rPr>
            <a:t>zostali wzmocnieni mocą Bożą, aby byli cierpliwi.</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t>
        <a:bodyPr/>
        <a:lstStyle/>
        <a:p>
          <a:endParaRPr lang="pl-PL"/>
        </a:p>
      </dgm:t>
    </dgm:pt>
    <dgm:pt modelId="{C57C976D-F155-46D2-B6B0-AAEC246080DA}" type="pres">
      <dgm:prSet presAssocID="{06FD5F77-E7A9-4856-96AE-70A0DCCABEE9}" presName="parentText" presStyleLbl="node1" presStyleIdx="0" presStyleCnt="4">
        <dgm:presLayoutVars>
          <dgm:chMax val="0"/>
          <dgm:bulletEnabled val="1"/>
        </dgm:presLayoutVars>
      </dgm:prSet>
      <dgm:spPr/>
      <dgm:t>
        <a:bodyPr/>
        <a:lstStyle/>
        <a:p>
          <a:endParaRPr lang="pl-PL"/>
        </a:p>
      </dgm:t>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t>
        <a:bodyPr/>
        <a:lstStyle/>
        <a:p>
          <a:endParaRPr lang="pl-PL"/>
        </a:p>
      </dgm:t>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t>
        <a:bodyPr/>
        <a:lstStyle/>
        <a:p>
          <a:endParaRPr lang="pl-PL"/>
        </a:p>
      </dgm:t>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t>
        <a:bodyPr/>
        <a:lstStyle/>
        <a:p>
          <a:endParaRPr lang="pl-PL"/>
        </a:p>
      </dgm:t>
    </dgm:pt>
  </dgm:ptLst>
  <dgm:cxnLst>
    <dgm:cxn modelId="{42C5F214-974B-4E23-9AEB-9C28E6537E07}" type="presOf" srcId="{81DB7285-8B35-4418-AEC0-01E9CA77FE33}" destId="{8ED814D4-24A7-4EE6-98D6-F5EF96E58A5E}" srcOrd="0" destOrd="0" presId="urn:microsoft.com/office/officeart/2005/8/layout/vList2"/>
    <dgm:cxn modelId="{B9A1C5D4-7761-4DE4-83E7-62A1BE41CB54}" type="presOf" srcId="{9A290F79-1A39-42FB-9A71-41992F896A32}" destId="{51C553D5-6DF9-4050-9DE4-1DCE1A8DC5FD}" srcOrd="0" destOrd="0" presId="urn:microsoft.com/office/officeart/2005/8/layout/vList2"/>
    <dgm:cxn modelId="{B544161C-50CE-4EA8-A6F9-C3C0FEA6B057}" srcId="{E7EA6A50-5E43-4168-8839-B52602AD8B24}" destId="{73FCDED8-FAE2-4789-896A-6B08D6368C8C}" srcOrd="2" destOrd="0" parTransId="{A7880790-97B1-44C1-B886-721272C62FD1}" sibTransId="{2D2D297D-803D-42D9-8EEE-200EFFA515A6}"/>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789D6EF8-0E7A-4B76-87E9-40CD90767170}" type="presOf" srcId="{73FCDED8-FAE2-4789-896A-6B08D6368C8C}" destId="{D6B98BC7-4DD1-46DD-9A75-7E74C926B220}" srcOrd="0" destOrd="0" presId="urn:microsoft.com/office/officeart/2005/8/layout/vList2"/>
    <dgm:cxn modelId="{30D192AB-B4E2-41B2-AD50-B4FEB1E71888}" srcId="{E7EA6A50-5E43-4168-8839-B52602AD8B24}" destId="{06FD5F77-E7A9-4856-96AE-70A0DCCABEE9}" srcOrd="0" destOrd="0" parTransId="{28DFB9E0-3B0B-49E3-A416-223DB54C16DC}" sibTransId="{FA14457F-6B42-4207-9523-5B839824497C}"/>
    <dgm:cxn modelId="{50BF1E60-EE16-4469-88B2-DAF9E00F75EF}" type="presOf" srcId="{06FD5F77-E7A9-4856-96AE-70A0DCCABEE9}" destId="{C57C976D-F155-46D2-B6B0-AAEC246080DA}" srcOrd="0" destOrd="0" presId="urn:microsoft.com/office/officeart/2005/8/layout/vList2"/>
    <dgm:cxn modelId="{D9738A75-EEE2-41FF-8753-53F3B677EE1D}" type="presOf" srcId="{E7EA6A50-5E43-4168-8839-B52602AD8B24}" destId="{277088B6-92F6-4F34-9916-9574F7C8CB89}" srcOrd="0" destOrd="0" presId="urn:microsoft.com/office/officeart/2005/8/layout/vList2"/>
    <dgm:cxn modelId="{3E95E2E0-6098-481D-A3E4-D8D4811EAFD8}" type="presParOf" srcId="{277088B6-92F6-4F34-9916-9574F7C8CB89}" destId="{C57C976D-F155-46D2-B6B0-AAEC246080DA}" srcOrd="0" destOrd="0" presId="urn:microsoft.com/office/officeart/2005/8/layout/vList2"/>
    <dgm:cxn modelId="{904B5B16-0EA5-4445-8679-372EC81C9A4E}" type="presParOf" srcId="{277088B6-92F6-4F34-9916-9574F7C8CB89}" destId="{B88CAFD0-4CC9-4E73-BC6E-633E6AA10B0F}" srcOrd="1" destOrd="0" presId="urn:microsoft.com/office/officeart/2005/8/layout/vList2"/>
    <dgm:cxn modelId="{A8C5A3B7-834E-452C-82B1-CBAEB7AC1D02}" type="presParOf" srcId="{277088B6-92F6-4F34-9916-9574F7C8CB89}" destId="{8ED814D4-24A7-4EE6-98D6-F5EF96E58A5E}" srcOrd="2" destOrd="0" presId="urn:microsoft.com/office/officeart/2005/8/layout/vList2"/>
    <dgm:cxn modelId="{75641B73-5906-4376-9807-DDFE647C6DB8}" type="presParOf" srcId="{277088B6-92F6-4F34-9916-9574F7C8CB89}" destId="{5ACD8B70-CBD9-4BBD-949C-60C08638DCED}" srcOrd="3" destOrd="0" presId="urn:microsoft.com/office/officeart/2005/8/layout/vList2"/>
    <dgm:cxn modelId="{A08A3C20-DC03-45AB-9DE9-163FAA4D575D}" type="presParOf" srcId="{277088B6-92F6-4F34-9916-9574F7C8CB89}" destId="{D6B98BC7-4DD1-46DD-9A75-7E74C926B220}" srcOrd="4" destOrd="0" presId="urn:microsoft.com/office/officeart/2005/8/layout/vList2"/>
    <dgm:cxn modelId="{647EB412-C353-4FAD-A87D-0938F290986C}" type="presParOf" srcId="{277088B6-92F6-4F34-9916-9574F7C8CB89}" destId="{04B12C65-2FE2-4013-9ECB-DB2A8CDB65EB}" srcOrd="5" destOrd="0" presId="urn:microsoft.com/office/officeart/2005/8/layout/vList2"/>
    <dgm:cxn modelId="{CB239A6B-0C45-4149-8E95-485D5E27C606}"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endParaRPr lang="pl-PL" sz="1800" b="1" noProof="0" dirty="0">
            <a:effectLst>
              <a:outerShdw blurRad="38100" dist="38100" dir="2700000" algn="tl">
                <a:srgbClr val="000000">
                  <a:alpha val="43137"/>
                </a:srgbClr>
              </a:outerShdw>
            </a:effectLst>
          </a:endParaRPr>
        </a:p>
        <a:p>
          <a:r>
            <a:rPr lang="pl-PL" sz="1800" b="1" noProof="0" dirty="0">
              <a:effectLst>
                <a:outerShdw blurRad="38100" dist="38100" dir="2700000" algn="tl">
                  <a:srgbClr val="000000">
                    <a:alpha val="43137"/>
                  </a:srgbClr>
                </a:outerShdw>
              </a:effectLst>
            </a:rPr>
            <a:t>Biblia 
(Psalm </a:t>
          </a:r>
          <a:r>
            <a:rPr lang="pl-PL" sz="1800" b="1" noProof="0" dirty="0" smtClean="0">
              <a:effectLst>
                <a:outerShdw blurRad="38100" dist="38100" dir="2700000" algn="tl">
                  <a:srgbClr val="000000">
                    <a:alpha val="43137"/>
                  </a:srgbClr>
                </a:outerShdw>
              </a:effectLst>
            </a:rPr>
            <a:t>119,105</a:t>
          </a:r>
          <a:r>
            <a:rPr lang="pl-PL" sz="1800" b="1" noProof="0" dirty="0">
              <a:effectLst>
                <a:outerShdw blurRad="38100" dist="38100" dir="2700000" algn="tl">
                  <a:srgbClr val="000000">
                    <a:alpha val="43137"/>
                  </a:srgbClr>
                </a:outerShdw>
              </a:effectLst>
            </a:rPr>
            <a:t>)
</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pl-PL" sz="1800" b="1" noProof="0" dirty="0">
              <a:effectLst>
                <a:outerShdw blurRad="38100" dist="38100" dir="2700000" algn="tl">
                  <a:srgbClr val="000000">
                    <a:alpha val="43137"/>
                  </a:srgbClr>
                </a:outerShdw>
              </a:effectLst>
            </a:rPr>
            <a:t>Duch proroctwa </a:t>
          </a:r>
          <a:r>
            <a:rPr lang="pl-PL" sz="1800" b="1" noProof="0" dirty="0" smtClean="0">
              <a:effectLst>
                <a:outerShdw blurRad="38100" dist="38100" dir="2700000" algn="tl">
                  <a:srgbClr val="000000">
                    <a:alpha val="43137"/>
                  </a:srgbClr>
                </a:outerShdw>
              </a:effectLst>
            </a:rPr>
            <a:t> (</a:t>
          </a:r>
          <a:r>
            <a:rPr lang="pl-PL" sz="1800" b="1" noProof="0" dirty="0" err="1" smtClean="0">
              <a:effectLst>
                <a:outerShdw blurRad="38100" dist="38100" dir="2700000" algn="tl">
                  <a:srgbClr val="000000">
                    <a:alpha val="43137"/>
                  </a:srgbClr>
                </a:outerShdw>
              </a:effectLst>
            </a:rPr>
            <a:t>Ap</a:t>
          </a:r>
          <a:r>
            <a:rPr lang="pl-PL" sz="1800" b="1" noProof="0" dirty="0" smtClean="0">
              <a:effectLst>
                <a:outerShdw blurRad="38100" dist="38100" dir="2700000" algn="tl">
                  <a:srgbClr val="000000">
                    <a:alpha val="43137"/>
                  </a:srgbClr>
                </a:outerShdw>
              </a:effectLst>
            </a:rPr>
            <a:t> 19,10</a:t>
          </a:r>
          <a:r>
            <a:rPr lang="pl-PL" sz="1800" b="1" noProof="0" dirty="0">
              <a:effectLst>
                <a:outerShdw blurRad="38100" dist="38100" dir="2700000" algn="tl">
                  <a:srgbClr val="000000">
                    <a:alpha val="43137"/>
                  </a:srgbClr>
                </a:outerShdw>
              </a:effectLst>
            </a:rPr>
            <a:t>), objawiony poprzez </a:t>
          </a:r>
          <a:r>
            <a:rPr lang="pl-PL" sz="1800" b="1" noProof="0" dirty="0" err="1">
              <a:effectLst>
                <a:outerShdw blurRad="38100" dist="38100" dir="2700000" algn="tl">
                  <a:srgbClr val="000000">
                    <a:alpha val="43137"/>
                  </a:srgbClr>
                </a:outerShdw>
              </a:effectLst>
            </a:rPr>
            <a:t>Ellen</a:t>
          </a:r>
          <a:r>
            <a:rPr lang="pl-PL" sz="1800" b="1" noProof="0" dirty="0">
              <a:effectLst>
                <a:outerShdw blurRad="38100" dist="38100" dir="2700000" algn="tl">
                  <a:srgbClr val="000000">
                    <a:alpha val="43137"/>
                  </a:srgbClr>
                </a:outerShdw>
              </a:effectLst>
            </a:rPr>
            <a:t> G. White</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pl-PL" sz="1800" b="1" noProof="0" dirty="0">
              <a:effectLst>
                <a:outerShdw blurRad="38100" dist="38100" dir="2700000" algn="tl">
                  <a:srgbClr val="000000">
                    <a:alpha val="43137"/>
                  </a:srgbClr>
                </a:outerShdw>
              </a:effectLst>
            </a:rPr>
            <a:t>Opatrznościowe przewodnictwo Boga (Kol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pl-PL" sz="1800" b="1" noProof="0" dirty="0">
              <a:effectLst>
                <a:outerShdw blurRad="38100" dist="38100" dir="2700000" algn="tl">
                  <a:srgbClr val="000000">
                    <a:alpha val="43137"/>
                  </a:srgbClr>
                </a:outerShdw>
              </a:effectLst>
            </a:rPr>
            <a:t>Duch Święty
(Iz </a:t>
          </a:r>
          <a:r>
            <a:rPr lang="pl-PL" sz="1800" b="1" noProof="0" dirty="0" smtClean="0">
              <a:effectLst>
                <a:outerShdw blurRad="38100" dist="38100" dir="2700000" algn="tl">
                  <a:srgbClr val="000000">
                    <a:alpha val="43137"/>
                  </a:srgbClr>
                </a:outerShdw>
              </a:effectLst>
            </a:rPr>
            <a:t>30,21</a:t>
          </a:r>
          <a:r>
            <a:rPr lang="pl-PL" sz="1800" b="1" noProof="0" dirty="0">
              <a:effectLst>
                <a:outerShdw blurRad="38100" dist="38100" dir="2700000" algn="tl">
                  <a:srgbClr val="000000">
                    <a:alpha val="43137"/>
                  </a:srgbClr>
                </a:outerShdw>
              </a:effectLst>
            </a:rPr>
            <a:t>)</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t>
        <a:bodyPr/>
        <a:lstStyle/>
        <a:p>
          <a:endParaRPr lang="pl-PL"/>
        </a:p>
      </dgm:t>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xmlns=""/>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t>
        <a:bodyPr/>
        <a:lstStyle/>
        <a:p>
          <a:endParaRPr lang="pl-PL"/>
        </a:p>
      </dgm:t>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xmlns=""/>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t>
        <a:bodyPr/>
        <a:lstStyle/>
        <a:p>
          <a:endParaRPr lang="pl-PL"/>
        </a:p>
      </dgm:t>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xmlns=""/>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t>
        <a:bodyPr/>
        <a:lstStyle/>
        <a:p>
          <a:endParaRPr lang="pl-PL"/>
        </a:p>
      </dgm:t>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xmlns=""/>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t>
        <a:bodyPr/>
        <a:lstStyle/>
        <a:p>
          <a:endParaRPr lang="pl-PL"/>
        </a:p>
      </dgm:t>
    </dgm:pt>
  </dgm:ptLst>
  <dgm:cxnLst>
    <dgm:cxn modelId="{CE507EAD-B67C-412B-8CE0-413B820A151C}" srcId="{08471527-4C45-4525-9CD0-4AA289B2566E}" destId="{54A944F5-A53A-46BE-AD47-D232C05A81A2}" srcOrd="1" destOrd="0" parTransId="{59E255C1-F4FB-4EB8-BE5F-26AF5D69E222}" sibTransId="{39C469A2-097C-4912-9FBC-765694281CB2}"/>
    <dgm:cxn modelId="{07411DCB-5916-4AF8-859B-CE9905AA3489}" srcId="{08471527-4C45-4525-9CD0-4AA289B2566E}" destId="{0C005F20-7B80-4165-BA92-5E618C085C64}" srcOrd="2" destOrd="0" parTransId="{77E83FF5-EDCF-4C9C-B787-D1CE9C34CD49}" sibTransId="{5AE37110-7BF3-424C-AFCB-73D67BED7F27}"/>
    <dgm:cxn modelId="{E32583BE-1373-444F-B881-6F9EE1840828}" type="presOf" srcId="{401F8674-B447-47F4-A268-FBF1D1CFA43A}" destId="{A1311745-2858-4BE4-ADF3-C3D9A7386CF5}" srcOrd="0" destOrd="0" presId="urn:microsoft.com/office/officeart/2008/layout/BendingPictureCaptionList"/>
    <dgm:cxn modelId="{0B5E88E3-E115-473E-9C9E-83585028E8CE}" type="presOf" srcId="{08471527-4C45-4525-9CD0-4AA289B2566E}" destId="{BBDFDFAB-FC01-48AF-A1DE-EDFDEB896E10}" srcOrd="0" destOrd="0" presId="urn:microsoft.com/office/officeart/2008/layout/BendingPictureCaptionList"/>
    <dgm:cxn modelId="{CC4CD0A5-A4B0-48D3-BFC6-4AC77A9FC73B}" type="presOf" srcId="{0C005F20-7B80-4165-BA92-5E618C085C64}" destId="{EDB16F35-AA2D-44E9-ABD8-EE0FFF5BB64A}" srcOrd="0" destOrd="0" presId="urn:microsoft.com/office/officeart/2008/layout/BendingPictureCaptionList"/>
    <dgm:cxn modelId="{9D4B3267-527A-49C6-843D-FBA178F8714D}" srcId="{08471527-4C45-4525-9CD0-4AA289B2566E}" destId="{401F8674-B447-47F4-A268-FBF1D1CFA43A}" srcOrd="0" destOrd="0" parTransId="{1E8FE497-D1DE-446F-B4D7-3B09E34240AE}" sibTransId="{C4EA12AD-ED01-4DEF-B753-98D7EE9995AF}"/>
    <dgm:cxn modelId="{B8447260-8602-4B15-A98A-F1AC20C7A972}" srcId="{08471527-4C45-4525-9CD0-4AA289B2566E}" destId="{73B1D691-FC9F-40FF-AE3D-890B59177E1A}" srcOrd="3" destOrd="0" parTransId="{7D7E83FC-8824-44EB-85E3-42A008F26938}" sibTransId="{3BD95735-2CC4-47D8-A0E4-80ED67A2E087}"/>
    <dgm:cxn modelId="{05802EF7-29FE-48BD-A6E0-2D6CEB7D4B27}" type="presOf" srcId="{54A944F5-A53A-46BE-AD47-D232C05A81A2}" destId="{8EC401FB-C870-4B4F-AA1C-64DC475DF4D6}" srcOrd="0" destOrd="0" presId="urn:microsoft.com/office/officeart/2008/layout/BendingPictureCaptionList"/>
    <dgm:cxn modelId="{AB06ED6C-59C1-49F1-B48D-102253FD5C81}" type="presOf" srcId="{73B1D691-FC9F-40FF-AE3D-890B59177E1A}" destId="{9F74229B-F2E1-4902-A560-A64009464455}" srcOrd="0" destOrd="0" presId="urn:microsoft.com/office/officeart/2008/layout/BendingPictureCaptionList"/>
    <dgm:cxn modelId="{C7DBDD85-E72F-4DD8-A506-A7EF0C59493B}" type="presParOf" srcId="{BBDFDFAB-FC01-48AF-A1DE-EDFDEB896E10}" destId="{EC77ED32-43B8-408C-9259-02CB0E13CDE0}" srcOrd="0" destOrd="0" presId="urn:microsoft.com/office/officeart/2008/layout/BendingPictureCaptionList"/>
    <dgm:cxn modelId="{50411FD3-9574-4BBB-9C7D-5DF13649F085}" type="presParOf" srcId="{EC77ED32-43B8-408C-9259-02CB0E13CDE0}" destId="{E8EB9D21-3E30-45C2-BD9E-5320BDAEAB30}" srcOrd="0" destOrd="0" presId="urn:microsoft.com/office/officeart/2008/layout/BendingPictureCaptionList"/>
    <dgm:cxn modelId="{A23D73A1-5F12-4D66-A51B-95FF59E394BA}" type="presParOf" srcId="{EC77ED32-43B8-408C-9259-02CB0E13CDE0}" destId="{A1311745-2858-4BE4-ADF3-C3D9A7386CF5}" srcOrd="1" destOrd="0" presId="urn:microsoft.com/office/officeart/2008/layout/BendingPictureCaptionList"/>
    <dgm:cxn modelId="{D043036C-4FBE-4169-B44B-B112B9C880A4}" type="presParOf" srcId="{BBDFDFAB-FC01-48AF-A1DE-EDFDEB896E10}" destId="{75E59199-3C36-43CF-B4A4-ED20A230470A}" srcOrd="1" destOrd="0" presId="urn:microsoft.com/office/officeart/2008/layout/BendingPictureCaptionList"/>
    <dgm:cxn modelId="{41FDFD5D-100D-4147-9174-77432D158824}" type="presParOf" srcId="{BBDFDFAB-FC01-48AF-A1DE-EDFDEB896E10}" destId="{A8ECFE5A-7B38-48EE-8CA6-7BF7A9D1776E}" srcOrd="2" destOrd="0" presId="urn:microsoft.com/office/officeart/2008/layout/BendingPictureCaptionList"/>
    <dgm:cxn modelId="{A40EF4D9-0D03-46D0-BF82-EDE68DC7C265}" type="presParOf" srcId="{A8ECFE5A-7B38-48EE-8CA6-7BF7A9D1776E}" destId="{68A2714C-A2A2-4460-842C-53874DC714E7}" srcOrd="0" destOrd="0" presId="urn:microsoft.com/office/officeart/2008/layout/BendingPictureCaptionList"/>
    <dgm:cxn modelId="{1407EC89-1B77-4EBF-A862-59E468C2CA64}" type="presParOf" srcId="{A8ECFE5A-7B38-48EE-8CA6-7BF7A9D1776E}" destId="{8EC401FB-C870-4B4F-AA1C-64DC475DF4D6}" srcOrd="1" destOrd="0" presId="urn:microsoft.com/office/officeart/2008/layout/BendingPictureCaptionList"/>
    <dgm:cxn modelId="{7FF62BBD-C145-4DAB-BF3F-1A39F65C4784}" type="presParOf" srcId="{BBDFDFAB-FC01-48AF-A1DE-EDFDEB896E10}" destId="{E1D6F68E-D5B9-462B-9BD3-375FBC393B66}" srcOrd="3" destOrd="0" presId="urn:microsoft.com/office/officeart/2008/layout/BendingPictureCaptionList"/>
    <dgm:cxn modelId="{2670AD5B-34ED-4054-8B21-B3C3E4659906}" type="presParOf" srcId="{BBDFDFAB-FC01-48AF-A1DE-EDFDEB896E10}" destId="{4CC48657-6E9A-4036-9348-DEEF3E1D4FCD}" srcOrd="4" destOrd="0" presId="urn:microsoft.com/office/officeart/2008/layout/BendingPictureCaptionList"/>
    <dgm:cxn modelId="{D40051D7-C047-42D0-9978-B668A88B793C}" type="presParOf" srcId="{4CC48657-6E9A-4036-9348-DEEF3E1D4FCD}" destId="{29760ED7-9D83-46E7-BA8F-3196B005E7F3}" srcOrd="0" destOrd="0" presId="urn:microsoft.com/office/officeart/2008/layout/BendingPictureCaptionList"/>
    <dgm:cxn modelId="{87206A5A-B7AA-4923-A561-739A8CD311A6}" type="presParOf" srcId="{4CC48657-6E9A-4036-9348-DEEF3E1D4FCD}" destId="{EDB16F35-AA2D-44E9-ABD8-EE0FFF5BB64A}" srcOrd="1" destOrd="0" presId="urn:microsoft.com/office/officeart/2008/layout/BendingPictureCaptionList"/>
    <dgm:cxn modelId="{80EB6A2A-D9FD-49FB-87CA-EE688490C292}" type="presParOf" srcId="{BBDFDFAB-FC01-48AF-A1DE-EDFDEB896E10}" destId="{7AD49E0C-3737-4CE8-A939-2BDD64BB768F}" srcOrd="5" destOrd="0" presId="urn:microsoft.com/office/officeart/2008/layout/BendingPictureCaptionList"/>
    <dgm:cxn modelId="{AAEB4560-9284-4801-A670-2FBFF4722A2B}" type="presParOf" srcId="{BBDFDFAB-FC01-48AF-A1DE-EDFDEB896E10}" destId="{9FA1C8BC-3F31-4119-8B0C-5EC5182537FF}" srcOrd="6" destOrd="0" presId="urn:microsoft.com/office/officeart/2008/layout/BendingPictureCaptionList"/>
    <dgm:cxn modelId="{F9F2203B-4100-42DF-9329-B019A4FC21E1}" type="presParOf" srcId="{9FA1C8BC-3F31-4119-8B0C-5EC5182537FF}" destId="{43E7D701-2AE7-4034-B6A7-FEDA8EBADCE7}" srcOrd="0" destOrd="0" presId="urn:microsoft.com/office/officeart/2008/layout/BendingPictureCaptionList"/>
    <dgm:cxn modelId="{6B9649A1-B738-4A21-A64B-006B789CED9D}"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EDEE18-2F4A-4842-908F-40437515B9BE}">
      <dsp:nvSpPr>
        <dsp:cNvPr id="0" name=""/>
        <dsp:cNvSpPr/>
      </dsp:nvSpPr>
      <dsp:spPr>
        <a:xfrm rot="5400000">
          <a:off x="338335" y="2016932"/>
          <a:ext cx="1017391" cy="1692915"/>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167269" y="2522749"/>
          <a:ext cx="1728865" cy="133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kern="1200" noProof="0" dirty="0" smtClean="0"/>
            <a:t>Niech miłość obfituje w was</a:t>
          </a:r>
          <a:endParaRPr lang="en" sz="2000" b="1" kern="1200" noProof="0" dirty="0"/>
        </a:p>
      </dsp:txBody>
      <dsp:txXfrm>
        <a:off x="167269" y="2522749"/>
        <a:ext cx="1728865" cy="1339709"/>
      </dsp:txXfrm>
    </dsp:sp>
    <dsp:sp modelId="{47D75436-2C5A-4374-8BE3-B4A2753A70D8}">
      <dsp:nvSpPr>
        <dsp:cNvPr id="0" name=""/>
        <dsp:cNvSpPr/>
      </dsp:nvSpPr>
      <dsp:spPr>
        <a:xfrm>
          <a:off x="1408508" y="1892297"/>
          <a:ext cx="288372" cy="288372"/>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09609" y="1553944"/>
          <a:ext cx="1017391" cy="1692915"/>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104483" y="2052165"/>
          <a:ext cx="1796618" cy="133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kern="1200" noProof="0" dirty="0" smtClean="0"/>
            <a:t>To sprawi, że staniecie się mądrzejsi</a:t>
          </a:r>
          <a:endParaRPr lang="en" sz="2000" b="1" kern="1200" noProof="0" dirty="0"/>
        </a:p>
      </dsp:txBody>
      <dsp:txXfrm>
        <a:off x="2104483" y="2052165"/>
        <a:ext cx="1796618" cy="1339709"/>
      </dsp:txXfrm>
    </dsp:sp>
    <dsp:sp modelId="{7647920E-FF91-4C18-85D4-B46630961676}">
      <dsp:nvSpPr>
        <dsp:cNvPr id="0" name=""/>
        <dsp:cNvSpPr/>
      </dsp:nvSpPr>
      <dsp:spPr>
        <a:xfrm>
          <a:off x="3379782" y="1429309"/>
          <a:ext cx="288372" cy="288372"/>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280883" y="1090956"/>
          <a:ext cx="1017391" cy="1692915"/>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05056" y="1581273"/>
          <a:ext cx="1772837" cy="133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kern="1200" noProof="0" dirty="0" smtClean="0"/>
            <a:t>Rozpoznacie to co najlepsze</a:t>
          </a:r>
          <a:endParaRPr lang="en" sz="2000" b="1" kern="1200" noProof="0" dirty="0"/>
        </a:p>
      </dsp:txBody>
      <dsp:txXfrm>
        <a:off x="4105056" y="1581273"/>
        <a:ext cx="1772837" cy="1339709"/>
      </dsp:txXfrm>
    </dsp:sp>
    <dsp:sp modelId="{FC4AA45B-22E2-4660-BD73-56E5D53B53C4}">
      <dsp:nvSpPr>
        <dsp:cNvPr id="0" name=""/>
        <dsp:cNvSpPr/>
      </dsp:nvSpPr>
      <dsp:spPr>
        <a:xfrm>
          <a:off x="5351057" y="966322"/>
          <a:ext cx="288372" cy="288372"/>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52157" y="627968"/>
          <a:ext cx="1017391" cy="1692915"/>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82329" y="1133785"/>
          <a:ext cx="1528373" cy="133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kern="1200" noProof="0" dirty="0" smtClean="0"/>
            <a:t>Będziecie czyści i prawi.</a:t>
          </a:r>
          <a:endParaRPr lang="en" sz="2000" b="1" kern="1200" noProof="0" dirty="0"/>
        </a:p>
      </dsp:txBody>
      <dsp:txXfrm>
        <a:off x="6082329" y="1133785"/>
        <a:ext cx="1528373" cy="1339709"/>
      </dsp:txXfrm>
    </dsp:sp>
    <dsp:sp modelId="{ACFCC498-7F3E-4F24-BC13-0EA9A2BF0B69}">
      <dsp:nvSpPr>
        <dsp:cNvPr id="0" name=""/>
        <dsp:cNvSpPr/>
      </dsp:nvSpPr>
      <dsp:spPr>
        <a:xfrm>
          <a:off x="7322331" y="503334"/>
          <a:ext cx="288372" cy="288372"/>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223432" y="164980"/>
          <a:ext cx="1017391" cy="1692915"/>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8030334" y="655297"/>
          <a:ext cx="1807378" cy="133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kern="1200" noProof="0" dirty="0" smtClean="0"/>
            <a:t>Przez Jezusa Chrystusa przyniesiecie owoce</a:t>
          </a:r>
          <a:endParaRPr lang="en" sz="2000" b="1" kern="1200" noProof="0" dirty="0"/>
        </a:p>
      </dsp:txBody>
      <dsp:txXfrm>
        <a:off x="8030334" y="655297"/>
        <a:ext cx="1807378" cy="1339709"/>
      </dsp:txXfrm>
    </dsp:sp>
    <dsp:sp modelId="{AE7C1B98-0BD6-4D32-9954-4FBDDD521E46}">
      <dsp:nvSpPr>
        <dsp:cNvPr id="0" name=""/>
        <dsp:cNvSpPr/>
      </dsp:nvSpPr>
      <dsp:spPr>
        <a:xfrm>
          <a:off x="9293605" y="40346"/>
          <a:ext cx="288372" cy="288372"/>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194706" y="-298006"/>
          <a:ext cx="1017391" cy="1692915"/>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10024878" y="207810"/>
          <a:ext cx="1528373" cy="133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kern="1200" noProof="0" dirty="0" smtClean="0"/>
            <a:t>To przyniesie chwałę i uwielbienie Bogu.</a:t>
          </a:r>
          <a:endParaRPr lang="en" sz="2000" b="1" kern="1200" noProof="0" dirty="0"/>
        </a:p>
      </dsp:txBody>
      <dsp:txXfrm>
        <a:off x="10024878" y="207810"/>
        <a:ext cx="1528373" cy="13397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7C976D-F155-46D2-B6B0-AAEC246080DA}">
      <dsp:nvSpPr>
        <dsp:cNvPr id="0" name=""/>
        <dsp:cNvSpPr/>
      </dsp:nvSpPr>
      <dsp:spPr>
        <a:xfrm>
          <a:off x="0" y="327"/>
          <a:ext cx="5447488" cy="6766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b="1" kern="1200" noProof="0" dirty="0" smtClean="0">
              <a:effectLst>
                <a:outerShdw blurRad="38100" dist="38100" dir="2700000" algn="tl">
                  <a:srgbClr val="000000">
                    <a:alpha val="43137"/>
                  </a:srgbClr>
                </a:outerShdw>
              </a:effectLst>
            </a:rPr>
            <a:t>Aby </a:t>
          </a:r>
          <a:r>
            <a:rPr lang="pl-PL" sz="1800" b="1" kern="1200" noProof="0" dirty="0">
              <a:effectLst>
                <a:outerShdw blurRad="38100" dist="38100" dir="2700000" algn="tl">
                  <a:srgbClr val="000000">
                    <a:alpha val="43137"/>
                  </a:srgbClr>
                </a:outerShdw>
              </a:effectLst>
            </a:rPr>
            <a:t>otrzymali wiedzę o Bogu, która da im mądrość i duchowe zrozumienie.</a:t>
          </a:r>
          <a:endParaRPr lang="en" sz="1800" kern="1200" noProof="0" dirty="0">
            <a:effectLst>
              <a:outerShdw blurRad="38100" dist="38100" dir="2700000" algn="tl">
                <a:srgbClr val="000000">
                  <a:alpha val="43137"/>
                </a:srgbClr>
              </a:outerShdw>
            </a:effectLst>
          </a:endParaRPr>
        </a:p>
      </dsp:txBody>
      <dsp:txXfrm>
        <a:off x="0" y="327"/>
        <a:ext cx="5447488" cy="676611"/>
      </dsp:txXfrm>
    </dsp:sp>
    <dsp:sp modelId="{8ED814D4-24A7-4EE6-98D6-F5EF96E58A5E}">
      <dsp:nvSpPr>
        <dsp:cNvPr id="0" name=""/>
        <dsp:cNvSpPr/>
      </dsp:nvSpPr>
      <dsp:spPr>
        <a:xfrm>
          <a:off x="0" y="691297"/>
          <a:ext cx="5447488" cy="676611"/>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b="1" kern="1200" noProof="0" dirty="0" smtClean="0">
              <a:effectLst>
                <a:outerShdw blurRad="38100" dist="38100" dir="2700000" algn="tl">
                  <a:srgbClr val="000000">
                    <a:alpha val="43137"/>
                  </a:srgbClr>
                </a:outerShdw>
              </a:effectLst>
            </a:rPr>
            <a:t>Aby </a:t>
          </a:r>
          <a:r>
            <a:rPr lang="pl-PL" sz="1800" b="1" kern="1200" noProof="0" dirty="0">
              <a:effectLst>
                <a:outerShdw blurRad="38100" dist="38100" dir="2700000" algn="tl">
                  <a:srgbClr val="000000">
                    <a:alpha val="43137"/>
                  </a:srgbClr>
                </a:outerShdw>
              </a:effectLst>
            </a:rPr>
            <a:t>żyli jak dzieci Boże, podobając się Mu pod każdym względem.</a:t>
          </a:r>
          <a:endParaRPr lang="en" sz="1800" kern="1200" noProof="0" dirty="0">
            <a:effectLst>
              <a:outerShdw blurRad="38100" dist="38100" dir="2700000" algn="tl">
                <a:srgbClr val="000000">
                  <a:alpha val="43137"/>
                </a:srgbClr>
              </a:outerShdw>
            </a:effectLst>
          </a:endParaRPr>
        </a:p>
      </dsp:txBody>
      <dsp:txXfrm>
        <a:off x="0" y="691297"/>
        <a:ext cx="5447488" cy="676611"/>
      </dsp:txXfrm>
    </dsp:sp>
    <dsp:sp modelId="{D6B98BC7-4DD1-46DD-9A75-7E74C926B220}">
      <dsp:nvSpPr>
        <dsp:cNvPr id="0" name=""/>
        <dsp:cNvSpPr/>
      </dsp:nvSpPr>
      <dsp:spPr>
        <a:xfrm>
          <a:off x="0" y="1382267"/>
          <a:ext cx="5447488" cy="676611"/>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b="1" kern="1200" noProof="0" dirty="0" smtClean="0">
              <a:effectLst>
                <a:outerShdw blurRad="38100" dist="38100" dir="2700000" algn="tl">
                  <a:srgbClr val="000000">
                    <a:alpha val="43137"/>
                  </a:srgbClr>
                </a:outerShdw>
              </a:effectLst>
            </a:rPr>
            <a:t>Aby </a:t>
          </a:r>
          <a:r>
            <a:rPr lang="pl-PL" sz="1800" b="1" kern="1200" noProof="0" dirty="0">
              <a:effectLst>
                <a:outerShdw blurRad="38100" dist="38100" dir="2700000" algn="tl">
                  <a:srgbClr val="000000">
                    <a:alpha val="43137"/>
                  </a:srgbClr>
                </a:outerShdw>
              </a:effectLst>
            </a:rPr>
            <a:t>przynieśli owoce i rozwinęli się w wiedzy</a:t>
          </a:r>
          <a:endParaRPr lang="en" sz="1800" kern="1200" noProof="0" dirty="0">
            <a:effectLst>
              <a:outerShdw blurRad="38100" dist="38100" dir="2700000" algn="tl">
                <a:srgbClr val="000000">
                  <a:alpha val="43137"/>
                </a:srgbClr>
              </a:outerShdw>
            </a:effectLst>
          </a:endParaRPr>
        </a:p>
      </dsp:txBody>
      <dsp:txXfrm>
        <a:off x="0" y="1382267"/>
        <a:ext cx="5447488" cy="676611"/>
      </dsp:txXfrm>
    </dsp:sp>
    <dsp:sp modelId="{51C553D5-6DF9-4050-9DE4-1DCE1A8DC5FD}">
      <dsp:nvSpPr>
        <dsp:cNvPr id="0" name=""/>
        <dsp:cNvSpPr/>
      </dsp:nvSpPr>
      <dsp:spPr>
        <a:xfrm>
          <a:off x="0" y="2073237"/>
          <a:ext cx="5447488" cy="676611"/>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b="1" kern="1200" noProof="0" dirty="0" smtClean="0">
              <a:effectLst>
                <a:outerShdw blurRad="38100" dist="38100" dir="2700000" algn="tl">
                  <a:srgbClr val="000000">
                    <a:alpha val="43137"/>
                  </a:srgbClr>
                </a:outerShdw>
              </a:effectLst>
            </a:rPr>
            <a:t>Aby </a:t>
          </a:r>
          <a:r>
            <a:rPr lang="pl-PL" sz="1800" b="1" kern="1200" noProof="0" dirty="0">
              <a:effectLst>
                <a:outerShdw blurRad="38100" dist="38100" dir="2700000" algn="tl">
                  <a:srgbClr val="000000">
                    <a:alpha val="43137"/>
                  </a:srgbClr>
                </a:outerShdw>
              </a:effectLst>
            </a:rPr>
            <a:t>zostali wzmocnieni mocą Bożą, aby byli cierpliwi.</a:t>
          </a:r>
          <a:endParaRPr lang="en" sz="1800" kern="1200" noProof="0" dirty="0">
            <a:effectLst>
              <a:outerShdw blurRad="38100" dist="38100" dir="2700000" algn="tl">
                <a:srgbClr val="000000">
                  <a:alpha val="43137"/>
                </a:srgbClr>
              </a:outerShdw>
            </a:effectLst>
          </a:endParaRPr>
        </a:p>
      </dsp:txBody>
      <dsp:txXfrm>
        <a:off x="0" y="2073237"/>
        <a:ext cx="5447488" cy="6766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EB9D21-3E30-45C2-BD9E-5320BDAEAB30}">
      <dsp:nvSpPr>
        <dsp:cNvPr id="0" name=""/>
        <dsp:cNvSpPr/>
      </dsp:nvSpPr>
      <dsp:spPr>
        <a:xfrm>
          <a:off x="113053" y="41688"/>
          <a:ext cx="2272529" cy="181802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317567" y="1631083"/>
          <a:ext cx="2022551" cy="729960"/>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pl-PL" sz="1800" b="1" kern="1200" noProof="0" dirty="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pl-PL" sz="1800" b="1" kern="1200" noProof="0" dirty="0">
              <a:effectLst>
                <a:outerShdw blurRad="38100" dist="38100" dir="2700000" algn="tl">
                  <a:srgbClr val="000000">
                    <a:alpha val="43137"/>
                  </a:srgbClr>
                </a:outerShdw>
              </a:effectLst>
            </a:rPr>
            <a:t>Biblia 
(Psalm </a:t>
          </a:r>
          <a:r>
            <a:rPr lang="pl-PL" sz="1800" b="1" kern="1200" noProof="0" dirty="0" smtClean="0">
              <a:effectLst>
                <a:outerShdw blurRad="38100" dist="38100" dir="2700000" algn="tl">
                  <a:srgbClr val="000000">
                    <a:alpha val="43137"/>
                  </a:srgbClr>
                </a:outerShdw>
              </a:effectLst>
            </a:rPr>
            <a:t>119,105</a:t>
          </a:r>
          <a:r>
            <a:rPr lang="pl-PL" sz="1800" b="1" kern="1200" noProof="0" dirty="0">
              <a:effectLst>
                <a:outerShdw blurRad="38100" dist="38100" dir="2700000" algn="tl">
                  <a:srgbClr val="000000">
                    <a:alpha val="43137"/>
                  </a:srgbClr>
                </a:outerShdw>
              </a:effectLst>
            </a:rPr>
            <a:t>)
</a:t>
          </a:r>
          <a:endParaRPr lang="en" sz="1800" kern="1200" noProof="0" dirty="0">
            <a:effectLst>
              <a:outerShdw blurRad="38100" dist="38100" dir="2700000" algn="tl">
                <a:srgbClr val="000000">
                  <a:alpha val="43137"/>
                </a:srgbClr>
              </a:outerShdw>
            </a:effectLst>
          </a:endParaRPr>
        </a:p>
      </dsp:txBody>
      <dsp:txXfrm>
        <a:off x="317567" y="1631083"/>
        <a:ext cx="2022551" cy="729960"/>
      </dsp:txXfrm>
    </dsp:sp>
    <dsp:sp modelId="{68A2714C-A2A2-4460-842C-53874DC714E7}">
      <dsp:nvSpPr>
        <dsp:cNvPr id="0" name=""/>
        <dsp:cNvSpPr/>
      </dsp:nvSpPr>
      <dsp:spPr>
        <a:xfrm>
          <a:off x="2740783" y="41688"/>
          <a:ext cx="2272529" cy="1818023"/>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xmlns=""/>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2594417" y="1631083"/>
          <a:ext cx="2724316" cy="729960"/>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noProof="0" dirty="0">
              <a:effectLst>
                <a:outerShdw blurRad="38100" dist="38100" dir="2700000" algn="tl">
                  <a:srgbClr val="000000">
                    <a:alpha val="43137"/>
                  </a:srgbClr>
                </a:outerShdw>
              </a:effectLst>
            </a:rPr>
            <a:t>Duch proroctwa </a:t>
          </a:r>
          <a:r>
            <a:rPr lang="pl-PL" sz="1800" b="1" kern="1200" noProof="0" dirty="0" smtClean="0">
              <a:effectLst>
                <a:outerShdw blurRad="38100" dist="38100" dir="2700000" algn="tl">
                  <a:srgbClr val="000000">
                    <a:alpha val="43137"/>
                  </a:srgbClr>
                </a:outerShdw>
              </a:effectLst>
            </a:rPr>
            <a:t> (</a:t>
          </a:r>
          <a:r>
            <a:rPr lang="pl-PL" sz="1800" b="1" kern="1200" noProof="0" dirty="0" err="1" smtClean="0">
              <a:effectLst>
                <a:outerShdw blurRad="38100" dist="38100" dir="2700000" algn="tl">
                  <a:srgbClr val="000000">
                    <a:alpha val="43137"/>
                  </a:srgbClr>
                </a:outerShdw>
              </a:effectLst>
            </a:rPr>
            <a:t>Ap</a:t>
          </a:r>
          <a:r>
            <a:rPr lang="pl-PL" sz="1800" b="1" kern="1200" noProof="0" dirty="0" smtClean="0">
              <a:effectLst>
                <a:outerShdw blurRad="38100" dist="38100" dir="2700000" algn="tl">
                  <a:srgbClr val="000000">
                    <a:alpha val="43137"/>
                  </a:srgbClr>
                </a:outerShdw>
              </a:effectLst>
            </a:rPr>
            <a:t> 19,10</a:t>
          </a:r>
          <a:r>
            <a:rPr lang="pl-PL" sz="1800" b="1" kern="1200" noProof="0" dirty="0">
              <a:effectLst>
                <a:outerShdw blurRad="38100" dist="38100" dir="2700000" algn="tl">
                  <a:srgbClr val="000000">
                    <a:alpha val="43137"/>
                  </a:srgbClr>
                </a:outerShdw>
              </a:effectLst>
            </a:rPr>
            <a:t>), objawiony poprzez </a:t>
          </a:r>
          <a:r>
            <a:rPr lang="pl-PL" sz="1800" b="1" kern="1200" noProof="0" dirty="0" err="1">
              <a:effectLst>
                <a:outerShdw blurRad="38100" dist="38100" dir="2700000" algn="tl">
                  <a:srgbClr val="000000">
                    <a:alpha val="43137"/>
                  </a:srgbClr>
                </a:outerShdw>
              </a:effectLst>
            </a:rPr>
            <a:t>Ellen</a:t>
          </a:r>
          <a:r>
            <a:rPr lang="pl-PL" sz="1800" b="1" kern="1200" noProof="0" dirty="0">
              <a:effectLst>
                <a:outerShdw blurRad="38100" dist="38100" dir="2700000" algn="tl">
                  <a:srgbClr val="000000">
                    <a:alpha val="43137"/>
                  </a:srgbClr>
                </a:outerShdw>
              </a:effectLst>
            </a:rPr>
            <a:t> G. White</a:t>
          </a:r>
          <a:endParaRPr lang="en" sz="1800" kern="1200" noProof="0" dirty="0">
            <a:effectLst>
              <a:outerShdw blurRad="38100" dist="38100" dir="2700000" algn="tl">
                <a:srgbClr val="000000">
                  <a:alpha val="43137"/>
                </a:srgbClr>
              </a:outerShdw>
            </a:effectLst>
          </a:endParaRPr>
        </a:p>
      </dsp:txBody>
      <dsp:txXfrm>
        <a:off x="2594417" y="1631083"/>
        <a:ext cx="2724316" cy="729960"/>
      </dsp:txXfrm>
    </dsp:sp>
    <dsp:sp modelId="{29760ED7-9D83-46E7-BA8F-3196B005E7F3}">
      <dsp:nvSpPr>
        <dsp:cNvPr id="0" name=""/>
        <dsp:cNvSpPr/>
      </dsp:nvSpPr>
      <dsp:spPr>
        <a:xfrm>
          <a:off x="5453960" y="41688"/>
          <a:ext cx="2272529" cy="1818023"/>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5658487" y="1631083"/>
          <a:ext cx="2022551" cy="729960"/>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noProof="0" dirty="0">
              <a:effectLst>
                <a:outerShdw blurRad="38100" dist="38100" dir="2700000" algn="tl">
                  <a:srgbClr val="000000">
                    <a:alpha val="43137"/>
                  </a:srgbClr>
                </a:outerShdw>
              </a:effectLst>
            </a:rPr>
            <a:t>Opatrznościowe przewodnictwo Boga (Kol 4,3)</a:t>
          </a:r>
          <a:endParaRPr lang="en" sz="1800" kern="1200" noProof="0" dirty="0">
            <a:effectLst>
              <a:outerShdw blurRad="38100" dist="38100" dir="2700000" algn="tl">
                <a:srgbClr val="000000">
                  <a:alpha val="43137"/>
                </a:srgbClr>
              </a:outerShdw>
            </a:effectLst>
          </a:endParaRPr>
        </a:p>
      </dsp:txBody>
      <dsp:txXfrm>
        <a:off x="5658487" y="1631083"/>
        <a:ext cx="2022551" cy="729960"/>
      </dsp:txXfrm>
    </dsp:sp>
    <dsp:sp modelId="{43E7D701-2AE7-4034-B6A7-FEDA8EBADCE7}">
      <dsp:nvSpPr>
        <dsp:cNvPr id="0" name=""/>
        <dsp:cNvSpPr/>
      </dsp:nvSpPr>
      <dsp:spPr>
        <a:xfrm>
          <a:off x="7953742" y="41688"/>
          <a:ext cx="2272529" cy="181802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8158270" y="1631083"/>
          <a:ext cx="2022551" cy="729960"/>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noProof="0" dirty="0">
              <a:effectLst>
                <a:outerShdw blurRad="38100" dist="38100" dir="2700000" algn="tl">
                  <a:srgbClr val="000000">
                    <a:alpha val="43137"/>
                  </a:srgbClr>
                </a:outerShdw>
              </a:effectLst>
            </a:rPr>
            <a:t>Duch Święty
(Iz </a:t>
          </a:r>
          <a:r>
            <a:rPr lang="pl-PL" sz="1800" b="1" kern="1200" noProof="0" dirty="0" smtClean="0">
              <a:effectLst>
                <a:outerShdw blurRad="38100" dist="38100" dir="2700000" algn="tl">
                  <a:srgbClr val="000000">
                    <a:alpha val="43137"/>
                  </a:srgbClr>
                </a:outerShdw>
              </a:effectLst>
            </a:rPr>
            <a:t>30,21</a:t>
          </a:r>
          <a:r>
            <a:rPr lang="pl-PL" sz="1800" b="1" kern="1200" noProof="0" dirty="0">
              <a:effectLst>
                <a:outerShdw blurRad="38100" dist="38100" dir="2700000" algn="tl">
                  <a:srgbClr val="000000">
                    <a:alpha val="43137"/>
                  </a:srgbClr>
                </a:outerShdw>
              </a:effectLst>
            </a:rPr>
            <a:t>)</a:t>
          </a:r>
          <a:endParaRPr lang="en" sz="1800" kern="1200" noProof="0" dirty="0">
            <a:effectLst>
              <a:outerShdw blurRad="38100" dist="38100" dir="2700000" algn="tl">
                <a:srgbClr val="000000">
                  <a:alpha val="43137"/>
                </a:srgbClr>
              </a:outerShdw>
            </a:effectLst>
          </a:endParaRPr>
        </a:p>
      </dsp:txBody>
      <dsp:txXfrm>
        <a:off x="8158270" y="1631083"/>
        <a:ext cx="2022551" cy="72996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pPr/>
              <a:t>09/01/2026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pPr/>
              <a:t>‹#›</a:t>
            </a:fld>
            <a:endParaRPr lang="es-ES"/>
          </a:p>
        </p:txBody>
      </p:sp>
    </p:spTree>
    <p:extLst>
      <p:ext uri="{BB962C8B-B14F-4D97-AF65-F5344CB8AC3E}">
        <p14:creationId xmlns=""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pPr/>
              <a:t>3</a:t>
            </a:fld>
            <a:endParaRPr lang="es-ES"/>
          </a:p>
        </p:txBody>
      </p:sp>
    </p:spTree>
    <p:extLst>
      <p:ext uri="{BB962C8B-B14F-4D97-AF65-F5344CB8AC3E}">
        <p14:creationId xmlns=""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pPr/>
              <a:t>6</a:t>
            </a:fld>
            <a:endParaRPr lang="es-ES"/>
          </a:p>
        </p:txBody>
      </p:sp>
    </p:spTree>
    <p:extLst>
      <p:ext uri="{BB962C8B-B14F-4D97-AF65-F5344CB8AC3E}">
        <p14:creationId xmlns=""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5" name="Marcador de pie de página 4">
            <a:extLst>
              <a:ext uri="{FF2B5EF4-FFF2-40B4-BE49-F238E27FC236}">
                <a16:creationId xmlns=""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42672522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5" name="Marcador de pie de página 4">
            <a:extLst>
              <a:ext uri="{FF2B5EF4-FFF2-40B4-BE49-F238E27FC236}">
                <a16:creationId xmlns=""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6546111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5" name="Marcador de pie de página 4">
            <a:extLst>
              <a:ext uri="{FF2B5EF4-FFF2-40B4-BE49-F238E27FC236}">
                <a16:creationId xmlns=""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31959296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2A04186B-2278-AF9C-8706-DB1021524634}"/>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51844765-AAD4-633A-7098-6FF19887506F}"/>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B556AA6E-0598-8881-A808-DC3872259F4C}"/>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267252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A5CC396-5D8B-58B7-E28C-A002EA172975}"/>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72C059F1-E9BF-BF5F-49A9-5AA4CE0EB10A}"/>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9D004B6-7EA4-BCAE-5B70-A1E3BB0B9A85}"/>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977358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8CAF842-B57F-FCFE-D1FB-C8C1A20A43E9}"/>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33473C29-D284-C934-9B99-6291FAF33095}"/>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05B415C5-D02C-50D8-77DB-7C5AFAF35F92}"/>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0003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34B30A0-70ED-9326-35A0-0F28CC4B5CBD}"/>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E114B1E4-D70C-2C3A-4C02-3E89E84F692B}"/>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FAF93E9A-B509-98B9-CE0C-9DF8F22743F4}"/>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203404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75AFBE91-6D0B-EAE2-BAEA-BB41F2D65A26}"/>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C9BFC2A1-41C5-F818-4AF5-E2B92AD631AC}"/>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DFF4ABEE-D685-095C-A923-FEBD7DF7C046}"/>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293371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06443C8C-B22B-F248-EE42-64CD8E95ADD7}"/>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8AAFEF62-DEBA-F8AB-5D31-AE08F59D6230}"/>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7853AEA6-C68B-BAA6-5220-C383E3142F2B}"/>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550293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4459742-B927-28E6-70CD-750B3B84CCF3}"/>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4E19F5F7-A17C-12C5-9058-C98D799D9172}"/>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2FC68610-7837-569A-F545-2025DB3F3CE2}"/>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117479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1C3983D-5C65-402F-E7A0-BF8697C6E266}"/>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C718A801-B9E1-8BC3-0646-1FD57099CA42}"/>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9FF56129-75C1-037E-EB54-FAC671D47CBB}"/>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113717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5" name="Marcador de pie de página 4">
            <a:extLst>
              <a:ext uri="{FF2B5EF4-FFF2-40B4-BE49-F238E27FC236}">
                <a16:creationId xmlns=""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19773587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09B39DB-CE63-F71A-FFC9-B3CFC599C6A6}"/>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02A32A46-E609-E3FA-95A9-FEE2EFB7DBBA}"/>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AE9E5377-EA0C-8892-6147-0DF94C9EF701}"/>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41978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CD7D759-BEE0-DBE7-D488-BD4C268151BE}"/>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3D022E0D-9472-63D6-30DA-2C5BD294FEA9}"/>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3304DFD9-2471-00A5-C9B1-6CCE41FF9D47}"/>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654611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CEDDC40-AA86-CCE0-DC5D-B3881399C19C}"/>
              </a:ext>
            </a:extLst>
          </p:cNvPr>
          <p:cNvSpPr>
            <a:spLocks noGrp="1"/>
          </p:cNvSpPr>
          <p:nvPr>
            <p:ph type="dt" sz="half" idx="10"/>
          </p:nvPr>
        </p:nvSpPr>
        <p:spPr/>
        <p:txBody>
          <a:body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815C85FD-B805-9320-D54F-EE07E7EF9F05}"/>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4DA4379-61C2-B30B-705C-FC2B7CC19E5E}"/>
              </a:ext>
            </a:extLst>
          </p:cNvPr>
          <p:cNvSpPr>
            <a:spLocks noGrp="1"/>
          </p:cNvSpPr>
          <p:nvPr>
            <p:ph type="sldNum" sz="quarter" idx="12"/>
          </p:nvPr>
        </p:nvSpPr>
        <p:spPr/>
        <p:txBody>
          <a:body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195929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5" name="Marcador de pie de página 4">
            <a:extLst>
              <a:ext uri="{FF2B5EF4-FFF2-40B4-BE49-F238E27FC236}">
                <a16:creationId xmlns=""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200034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6" name="Marcador de pie de página 5">
            <a:extLst>
              <a:ext uri="{FF2B5EF4-FFF2-40B4-BE49-F238E27FC236}">
                <a16:creationId xmlns=""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32034043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8" name="Marcador de pie de página 7">
            <a:extLst>
              <a:ext uri="{FF2B5EF4-FFF2-40B4-BE49-F238E27FC236}">
                <a16:creationId xmlns=""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2293371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4" name="Marcador de pie de página 3">
            <a:extLst>
              <a:ext uri="{FF2B5EF4-FFF2-40B4-BE49-F238E27FC236}">
                <a16:creationId xmlns=""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35502935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3" name="Marcador de pie de página 2">
            <a:extLst>
              <a:ext uri="{FF2B5EF4-FFF2-40B4-BE49-F238E27FC236}">
                <a16:creationId xmlns=""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21174791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6" name="Marcador de pie de página 5">
            <a:extLst>
              <a:ext uri="{FF2B5EF4-FFF2-40B4-BE49-F238E27FC236}">
                <a16:creationId xmlns=""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41137170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pPr/>
              <a:t>09/01/2026</a:t>
            </a:fld>
            <a:endParaRPr lang="es-ES"/>
          </a:p>
        </p:txBody>
      </p:sp>
      <p:sp>
        <p:nvSpPr>
          <p:cNvPr id="6" name="Marcador de pie de página 5">
            <a:extLst>
              <a:ext uri="{FF2B5EF4-FFF2-40B4-BE49-F238E27FC236}">
                <a16:creationId xmlns=""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441978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pPr/>
              <a:t>09/01/2026</a:t>
            </a:fld>
            <a:endParaRPr lang="es-ES"/>
          </a:p>
        </p:txBody>
      </p:sp>
      <p:sp>
        <p:nvSpPr>
          <p:cNvPr id="5" name="Marcador de pie de página 4">
            <a:extLst>
              <a:ext uri="{FF2B5EF4-FFF2-40B4-BE49-F238E27FC236}">
                <a16:creationId xmlns=""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pPr/>
              <a:t>‹#›</a:t>
            </a:fld>
            <a:endParaRPr lang="es-ES"/>
          </a:p>
        </p:txBody>
      </p:sp>
    </p:spTree>
    <p:extLst>
      <p:ext uri="{BB962C8B-B14F-4D97-AF65-F5344CB8AC3E}">
        <p14:creationId xmlns=""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solidFill>
                  <a:prstClr val="black">
                    <a:tint val="82000"/>
                  </a:prstClr>
                </a:solidFill>
              </a:rPr>
              <a:pPr/>
              <a:t>09/01/2026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14665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e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l-PL" sz="3600" b="1" noProof="0" dirty="0" smtClean="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POWODY DZIĘKCZYNIENIA I MODLITWY</a:t>
            </a:r>
            <a:endPar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pl-PL" sz="1600" b="1" noProof="0" dirty="0" smtClean="0">
                <a:solidFill>
                  <a:schemeClr val="accent5">
                    <a:lumMod val="60000"/>
                    <a:lumOff val="40000"/>
                  </a:schemeClr>
                </a:solidFill>
                <a:effectLst>
                  <a:outerShdw blurRad="38100" dist="38100" dir="2700000" algn="tl">
                    <a:srgbClr val="000000">
                      <a:alpha val="43137"/>
                    </a:srgbClr>
                  </a:outerShdw>
                </a:effectLst>
              </a:rPr>
              <a:t>Lekcja 2 na 10. stycznia</a:t>
            </a:r>
            <a:r>
              <a:rPr lang="en" sz="1600" b="1" noProof="0" dirty="0" smtClean="0">
                <a:solidFill>
                  <a:schemeClr val="accent5">
                    <a:lumMod val="60000"/>
                    <a:lumOff val="40000"/>
                  </a:schemeClr>
                </a:solidFill>
                <a:effectLst>
                  <a:outerShdw blurRad="38100" dist="38100" dir="2700000" algn="tl">
                    <a:srgbClr val="000000">
                      <a:alpha val="43137"/>
                    </a:srgbClr>
                  </a:outerShdw>
                </a:effectLst>
              </a:rPr>
              <a:t> </a:t>
            </a:r>
            <a:r>
              <a:rPr lang="en" sz="1600" b="1" noProof="0" dirty="0">
                <a:solidFill>
                  <a:schemeClr val="accent5">
                    <a:lumMod val="60000"/>
                    <a:lumOff val="40000"/>
                  </a:schemeClr>
                </a:solidFill>
                <a:effectLst>
                  <a:outerShdw blurRad="38100" dist="38100" dir="2700000" algn="tl">
                    <a:srgbClr val="000000">
                      <a:alpha val="43137"/>
                    </a:srgbClr>
                  </a:outerShdw>
                </a:effectLst>
              </a:rPr>
              <a:t>2026</a:t>
            </a:r>
          </a:p>
        </p:txBody>
      </p:sp>
    </p:spTree>
    <p:extLst>
      <p:ext uri="{BB962C8B-B14F-4D97-AF65-F5344CB8AC3E}">
        <p14:creationId xmlns="" xmlns:p14="http://schemas.microsoft.com/office/powerpoint/2010/main" val="673514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xmlns=""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cstate="prin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dirty="0">
              <a:solidFill>
                <a:prstClr val="white"/>
              </a:solidFill>
            </a:endParaRPr>
          </a:p>
        </p:txBody>
      </p:sp>
      <p:sp>
        <p:nvSpPr>
          <p:cNvPr id="3" name="CuadroTexto 2">
            <a:extLst>
              <a:ext uri="{FF2B5EF4-FFF2-40B4-BE49-F238E27FC236}">
                <a16:creationId xmlns:a16="http://schemas.microsoft.com/office/drawing/2014/main" xmlns=""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pl-PL" sz="4400" b="1" spc="300" dirty="0">
                <a:ln w="22225">
                  <a:solidFill>
                    <a:srgbClr val="D9D535"/>
                  </a:solidFill>
                  <a:prstDash val="solid"/>
                </a:ln>
                <a:solidFill>
                  <a:srgbClr val="D9D535">
                    <a:lumMod val="40000"/>
                    <a:lumOff val="60000"/>
                  </a:srgbClr>
                </a:solidFill>
                <a:effectLst>
                  <a:outerShdw blurRad="38100" dist="38100" dir="2700000" algn="tl">
                    <a:srgbClr val="000000">
                      <a:alpha val="43137"/>
                    </a:srgbClr>
                  </a:outerShdw>
                </a:effectLst>
              </a:rPr>
              <a:t>POWODY DO WDZIĘCZNOŚCI </a:t>
            </a:r>
            <a:endParaRPr lang="en" sz="4400" b="1" spc="300" dirty="0">
              <a:ln w="22225">
                <a:solidFill>
                  <a:srgbClr val="D9D535"/>
                </a:solidFill>
                <a:prstDash val="solid"/>
              </a:ln>
              <a:solidFill>
                <a:srgbClr val="D9D535">
                  <a:lumMod val="40000"/>
                  <a:lumOff val="60000"/>
                </a:srgb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A344FECA-FFE9-1235-CA75-0A75F28F8F53}"/>
              </a:ext>
            </a:extLst>
          </p:cNvPr>
          <p:cNvSpPr txBox="1"/>
          <p:nvPr/>
        </p:nvSpPr>
        <p:spPr>
          <a:xfrm>
            <a:off x="0" y="700772"/>
            <a:ext cx="12191998" cy="369332"/>
          </a:xfrm>
          <a:prstGeom prst="rect">
            <a:avLst/>
          </a:prstGeom>
          <a:noFill/>
        </p:spPr>
        <p:txBody>
          <a:bodyPr wrap="square">
            <a:spAutoFit/>
          </a:bodyPr>
          <a:lstStyle/>
          <a:p>
            <a:pPr algn="ctr"/>
            <a:r>
              <a:rPr lang="pl-PL" b="1" dirty="0" smtClean="0">
                <a:solidFill>
                  <a:srgbClr val="3C8C44">
                    <a:lumMod val="40000"/>
                    <a:lumOff val="60000"/>
                  </a:srgbClr>
                </a:solidFill>
                <a:effectLst>
                  <a:glow rad="101600">
                    <a:srgbClr val="5D138B"/>
                  </a:glow>
                </a:effectLst>
                <a:latin typeface="Comic Sans MS" panose="030F0702030302020204" pitchFamily="66" charset="0"/>
              </a:rPr>
              <a:t>„Dziękujemy </a:t>
            </a:r>
            <a:r>
              <a:rPr lang="pl-PL" b="1" dirty="0">
                <a:solidFill>
                  <a:srgbClr val="3C8C44">
                    <a:lumMod val="40000"/>
                    <a:lumOff val="60000"/>
                  </a:srgbClr>
                </a:solidFill>
                <a:effectLst>
                  <a:glow rad="101600">
                    <a:srgbClr val="5D138B"/>
                  </a:glow>
                </a:effectLst>
                <a:latin typeface="Comic Sans MS" panose="030F0702030302020204" pitchFamily="66" charset="0"/>
              </a:rPr>
              <a:t>Bogu, Ojcu Pana naszego, Jezusa Chrystusa, zawsze gdy się za was modlimy</a:t>
            </a:r>
            <a:r>
              <a:rPr lang="en" b="1" dirty="0">
                <a:solidFill>
                  <a:srgbClr val="3C8C44">
                    <a:lumMod val="40000"/>
                    <a:lumOff val="60000"/>
                  </a:srgbClr>
                </a:solidFill>
                <a:effectLst>
                  <a:glow rad="101600">
                    <a:srgbClr val="5D138B"/>
                  </a:glow>
                </a:effectLst>
                <a:latin typeface="Comic Sans MS" panose="030F0702030302020204" pitchFamily="66" charset="0"/>
              </a:rPr>
              <a:t>” </a:t>
            </a:r>
            <a:r>
              <a:rPr lang="en" sz="1400" b="1" dirty="0">
                <a:solidFill>
                  <a:srgbClr val="3C8C44">
                    <a:lumMod val="40000"/>
                    <a:lumOff val="60000"/>
                  </a:srgbClr>
                </a:solidFill>
                <a:effectLst>
                  <a:glow rad="101600">
                    <a:srgbClr val="5D138B"/>
                  </a:glow>
                </a:effectLst>
                <a:latin typeface="Comic Sans MS" panose="030F0702030302020204" pitchFamily="66" charset="0"/>
              </a:rPr>
              <a:t>(</a:t>
            </a:r>
            <a:r>
              <a:rPr lang="pl-PL" sz="1400" b="1" dirty="0" smtClean="0">
                <a:solidFill>
                  <a:srgbClr val="3C8C44">
                    <a:lumMod val="40000"/>
                    <a:lumOff val="60000"/>
                  </a:srgbClr>
                </a:solidFill>
                <a:effectLst>
                  <a:glow rad="101600">
                    <a:srgbClr val="5D138B"/>
                  </a:glow>
                </a:effectLst>
                <a:latin typeface="Comic Sans MS" panose="030F0702030302020204" pitchFamily="66" charset="0"/>
              </a:rPr>
              <a:t>Kol</a:t>
            </a:r>
            <a:r>
              <a:rPr lang="en" sz="1400" b="1" dirty="0" smtClean="0">
                <a:solidFill>
                  <a:srgbClr val="3C8C44">
                    <a:lumMod val="40000"/>
                    <a:lumOff val="60000"/>
                  </a:srgbClr>
                </a:solidFill>
                <a:effectLst>
                  <a:glow rad="101600">
                    <a:srgbClr val="5D138B"/>
                  </a:glow>
                </a:effectLst>
                <a:latin typeface="Comic Sans MS" panose="030F0702030302020204" pitchFamily="66" charset="0"/>
              </a:rPr>
              <a:t> 1</a:t>
            </a:r>
            <a:r>
              <a:rPr lang="pl-PL" sz="1400" b="1" dirty="0" smtClean="0">
                <a:solidFill>
                  <a:srgbClr val="3C8C44">
                    <a:lumMod val="40000"/>
                    <a:lumOff val="60000"/>
                  </a:srgbClr>
                </a:solidFill>
                <a:effectLst>
                  <a:glow rad="101600">
                    <a:srgbClr val="5D138B"/>
                  </a:glow>
                </a:effectLst>
                <a:latin typeface="Comic Sans MS" panose="030F0702030302020204" pitchFamily="66" charset="0"/>
              </a:rPr>
              <a:t>,</a:t>
            </a:r>
            <a:r>
              <a:rPr lang="en" sz="1400" b="1" dirty="0" smtClean="0">
                <a:solidFill>
                  <a:srgbClr val="3C8C44">
                    <a:lumMod val="40000"/>
                    <a:lumOff val="60000"/>
                  </a:srgbClr>
                </a:solidFill>
                <a:effectLst>
                  <a:glow rad="101600">
                    <a:srgbClr val="5D138B"/>
                  </a:glow>
                </a:effectLst>
                <a:latin typeface="Comic Sans MS" panose="030F0702030302020204" pitchFamily="66" charset="0"/>
              </a:rPr>
              <a:t>3</a:t>
            </a:r>
            <a:r>
              <a:rPr lang="en" sz="1400" b="1" dirty="0">
                <a:solidFill>
                  <a:srgbClr val="3C8C44">
                    <a:lumMod val="40000"/>
                    <a:lumOff val="60000"/>
                  </a:srgbClr>
                </a:solidFill>
                <a:effectLst>
                  <a:glow rad="101600">
                    <a:srgbClr val="5D138B"/>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FF5D1943-4169-D232-E392-7CFBFA040C97}"/>
              </a:ext>
            </a:extLst>
          </p:cNvPr>
          <p:cNvSpPr txBox="1"/>
          <p:nvPr/>
        </p:nvSpPr>
        <p:spPr>
          <a:xfrm>
            <a:off x="266700" y="1228079"/>
            <a:ext cx="8096250" cy="1015663"/>
          </a:xfrm>
          <a:prstGeom prst="rect">
            <a:avLst/>
          </a:prstGeom>
          <a:noFill/>
        </p:spPr>
        <p:txBody>
          <a:bodyPr wrap="square" rtlCol="0">
            <a:spAutoFit/>
          </a:bodyPr>
          <a:lstStyle/>
          <a:p>
            <a:pPr>
              <a:spcBef>
                <a:spcPts val="600"/>
              </a:spcBef>
            </a:pPr>
            <a:r>
              <a:rPr lang="pl-PL" sz="2000" b="1" dirty="0">
                <a:solidFill>
                  <a:prstClr val="black"/>
                </a:solidFill>
              </a:rPr>
              <a:t>Powtarzając słowa z 1 Listu do Koryntian </a:t>
            </a:r>
            <a:r>
              <a:rPr lang="pl-PL" sz="2000" b="1" dirty="0" smtClean="0">
                <a:solidFill>
                  <a:prstClr val="black"/>
                </a:solidFill>
              </a:rPr>
              <a:t>13,13</a:t>
            </a:r>
            <a:r>
              <a:rPr lang="pl-PL" sz="2000" b="1" dirty="0">
                <a:solidFill>
                  <a:prstClr val="black"/>
                </a:solidFill>
              </a:rPr>
              <a:t>, Paweł dziękuje Bogu, ponieważ </a:t>
            </a:r>
            <a:r>
              <a:rPr lang="pl-PL" sz="2000" b="1" dirty="0" err="1">
                <a:solidFill>
                  <a:prstClr val="black"/>
                </a:solidFill>
              </a:rPr>
              <a:t>Kolosanom</a:t>
            </a:r>
            <a:r>
              <a:rPr lang="pl-PL" sz="2000" b="1" dirty="0">
                <a:solidFill>
                  <a:prstClr val="black"/>
                </a:solidFill>
              </a:rPr>
              <a:t> towarzyszą trzy chrześcijańskie cnoty: wiara, nadzieja i miłość (Kol </a:t>
            </a:r>
            <a:r>
              <a:rPr lang="pl-PL" sz="2000" b="1" dirty="0" smtClean="0">
                <a:solidFill>
                  <a:prstClr val="black"/>
                </a:solidFill>
              </a:rPr>
              <a:t>1,4-5</a:t>
            </a:r>
            <a:r>
              <a:rPr lang="pl-PL" sz="2000" b="1" dirty="0">
                <a:solidFill>
                  <a:prstClr val="black"/>
                </a:solidFill>
              </a:rPr>
              <a:t>).</a:t>
            </a:r>
            <a:endParaRPr lang="en" sz="2000" b="1" dirty="0">
              <a:solidFill>
                <a:prstClr val="black"/>
              </a:solidFill>
            </a:endParaRPr>
          </a:p>
        </p:txBody>
      </p:sp>
      <p:pic>
        <p:nvPicPr>
          <p:cNvPr id="4" name="Imagen 3" descr="Imagen que contiene interior, persona, mujer, tabla&#10;&#10;El contenido generado por IA puede ser incorrecto.">
            <a:extLst>
              <a:ext uri="{FF2B5EF4-FFF2-40B4-BE49-F238E27FC236}">
                <a16:creationId xmlns:a16="http://schemas.microsoft.com/office/drawing/2014/main" xmlns="" id="{677F6DDB-DF9E-E08D-38AB-5FC603CBF14A}"/>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xmlns="" id="{13677C94-9868-E8B2-0F00-ACE559980589}"/>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8539566" y="1350707"/>
            <a:ext cx="3508228" cy="2673672"/>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xmlns="" id="{4964615A-1B94-FB61-AF7E-5FE15A03D408}"/>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xmlns="" id="{8A00D4A0-D114-1ED9-3A91-D64EE6EFBEC6}"/>
              </a:ext>
            </a:extLst>
          </p:cNvPr>
          <p:cNvSpPr txBox="1"/>
          <p:nvPr/>
        </p:nvSpPr>
        <p:spPr>
          <a:xfrm>
            <a:off x="3253388" y="2232472"/>
            <a:ext cx="5379168" cy="1323439"/>
          </a:xfrm>
          <a:prstGeom prst="rect">
            <a:avLst/>
          </a:prstGeom>
          <a:noFill/>
        </p:spPr>
        <p:txBody>
          <a:bodyPr wrap="square">
            <a:spAutoFit/>
          </a:bodyPr>
          <a:lstStyle/>
          <a:p>
            <a:pPr>
              <a:spcBef>
                <a:spcPts val="600"/>
              </a:spcBef>
            </a:pPr>
            <a:r>
              <a:rPr lang="pl-PL" sz="2000" b="1" dirty="0">
                <a:solidFill>
                  <a:prstClr val="black"/>
                </a:solidFill>
              </a:rPr>
              <a:t>Cnoty te powstają „w Chrystusie Jezusie”, wpływają na nasze relacje z „wszystkimi świętymi” i zostały nam przekazane poprzez „prawdziwe słowo Ewangelii”.</a:t>
            </a:r>
            <a:endParaRPr lang="en" sz="2000" b="1" dirty="0">
              <a:solidFill>
                <a:prstClr val="black"/>
              </a:solidFill>
            </a:endParaRPr>
          </a:p>
        </p:txBody>
      </p:sp>
      <p:sp>
        <p:nvSpPr>
          <p:cNvPr id="11" name="CuadroTexto 10">
            <a:extLst>
              <a:ext uri="{FF2B5EF4-FFF2-40B4-BE49-F238E27FC236}">
                <a16:creationId xmlns:a16="http://schemas.microsoft.com/office/drawing/2014/main" xmlns="" id="{64B64D26-A13F-8B08-FB25-961CB28EA41B}"/>
              </a:ext>
            </a:extLst>
          </p:cNvPr>
          <p:cNvSpPr txBox="1"/>
          <p:nvPr/>
        </p:nvSpPr>
        <p:spPr>
          <a:xfrm>
            <a:off x="3218514" y="4907551"/>
            <a:ext cx="5917737" cy="1938992"/>
          </a:xfrm>
          <a:prstGeom prst="rect">
            <a:avLst/>
          </a:prstGeom>
          <a:noFill/>
        </p:spPr>
        <p:txBody>
          <a:bodyPr wrap="square">
            <a:spAutoFit/>
          </a:bodyPr>
          <a:lstStyle/>
          <a:p>
            <a:pPr>
              <a:spcBef>
                <a:spcPts val="600"/>
              </a:spcBef>
            </a:pPr>
            <a:r>
              <a:rPr lang="pl-PL" sz="2000" b="1" dirty="0">
                <a:solidFill>
                  <a:prstClr val="black"/>
                </a:solidFill>
              </a:rPr>
              <a:t>Moc Boża, przekazywana poprzez ewangelię dzięki działaniu Ducha Świętego, sprawia, że Biblia jest „słowem życia” (</a:t>
            </a:r>
            <a:r>
              <a:rPr lang="pl-PL" sz="2000" b="1" dirty="0" err="1">
                <a:solidFill>
                  <a:prstClr val="black"/>
                </a:solidFill>
              </a:rPr>
              <a:t>Flp</a:t>
            </a:r>
            <a:r>
              <a:rPr lang="pl-PL" sz="2000" b="1" dirty="0">
                <a:solidFill>
                  <a:prstClr val="black"/>
                </a:solidFill>
              </a:rPr>
              <a:t> </a:t>
            </a:r>
            <a:r>
              <a:rPr lang="pl-PL" sz="2000" b="1" dirty="0" smtClean="0">
                <a:solidFill>
                  <a:prstClr val="black"/>
                </a:solidFill>
              </a:rPr>
              <a:t>2,16</a:t>
            </a:r>
            <a:r>
              <a:rPr lang="pl-PL" sz="2000" b="1" dirty="0">
                <a:solidFill>
                  <a:prstClr val="black"/>
                </a:solidFill>
              </a:rPr>
              <a:t>). Oznacza to, że przyjmując ewangelię, otrzymujemy życie wieczne i dziedzictwo „zachowane dla </a:t>
            </a:r>
            <a:r>
              <a:rPr lang="pl-PL" sz="2000" b="1" dirty="0" smtClean="0">
                <a:solidFill>
                  <a:prstClr val="black"/>
                </a:solidFill>
              </a:rPr>
              <a:t>was       </a:t>
            </a:r>
            <a:r>
              <a:rPr lang="pl-PL" sz="2000" b="1" dirty="0">
                <a:solidFill>
                  <a:prstClr val="black"/>
                </a:solidFill>
              </a:rPr>
              <a:t>w niebie” (Kol </a:t>
            </a:r>
            <a:r>
              <a:rPr lang="pl-PL" sz="2000" b="1" dirty="0" smtClean="0">
                <a:solidFill>
                  <a:prstClr val="black"/>
                </a:solidFill>
              </a:rPr>
              <a:t>1,5</a:t>
            </a:r>
            <a:r>
              <a:rPr lang="pl-PL" sz="2000" b="1" dirty="0">
                <a:solidFill>
                  <a:prstClr val="black"/>
                </a:solidFill>
              </a:rPr>
              <a:t>).</a:t>
            </a:r>
            <a:endParaRPr lang="en" sz="2000" b="1" dirty="0">
              <a:solidFill>
                <a:prstClr val="black"/>
              </a:solidFill>
            </a:endParaRPr>
          </a:p>
        </p:txBody>
      </p:sp>
      <p:sp>
        <p:nvSpPr>
          <p:cNvPr id="13" name="CuadroTexto 12">
            <a:extLst>
              <a:ext uri="{FF2B5EF4-FFF2-40B4-BE49-F238E27FC236}">
                <a16:creationId xmlns:a16="http://schemas.microsoft.com/office/drawing/2014/main" xmlns="" id="{05B09734-52EC-F1AA-5DEA-EF07C590E940}"/>
              </a:ext>
            </a:extLst>
          </p:cNvPr>
          <p:cNvSpPr txBox="1"/>
          <p:nvPr/>
        </p:nvSpPr>
        <p:spPr>
          <a:xfrm>
            <a:off x="3245638" y="3536890"/>
            <a:ext cx="5156058" cy="1323439"/>
          </a:xfrm>
          <a:prstGeom prst="rect">
            <a:avLst/>
          </a:prstGeom>
          <a:noFill/>
        </p:spPr>
        <p:txBody>
          <a:bodyPr wrap="square">
            <a:spAutoFit/>
          </a:bodyPr>
          <a:lstStyle/>
          <a:p>
            <a:pPr>
              <a:spcBef>
                <a:spcPts val="600"/>
              </a:spcBef>
            </a:pPr>
            <a:r>
              <a:rPr lang="pl-PL" sz="2000" b="1" dirty="0">
                <a:solidFill>
                  <a:prstClr val="black"/>
                </a:solidFill>
              </a:rPr>
              <a:t>Paweł podkreśla, że ta ewangelia nie była głoszona tylko </a:t>
            </a:r>
            <a:r>
              <a:rPr lang="pl-PL" sz="2000" b="1" dirty="0" err="1">
                <a:solidFill>
                  <a:prstClr val="black"/>
                </a:solidFill>
              </a:rPr>
              <a:t>Kolosanom</a:t>
            </a:r>
            <a:r>
              <a:rPr lang="pl-PL" sz="2000" b="1" dirty="0">
                <a:solidFill>
                  <a:prstClr val="black"/>
                </a:solidFill>
              </a:rPr>
              <a:t>, ale „w całym świecie” (Kol 1,6</a:t>
            </a:r>
            <a:r>
              <a:rPr lang="pl-PL" sz="2000" b="1" dirty="0" smtClean="0">
                <a:solidFill>
                  <a:prstClr val="black"/>
                </a:solidFill>
              </a:rPr>
              <a:t>) ... </a:t>
            </a:r>
            <a:r>
              <a:rPr lang="pl-PL" sz="2000" b="1" dirty="0">
                <a:solidFill>
                  <a:prstClr val="black"/>
                </a:solidFill>
              </a:rPr>
              <a:t>i to w ciągu zaledwie 30 lat!</a:t>
            </a:r>
            <a:endParaRPr lang="en" sz="2000" b="1" dirty="0">
              <a:solidFill>
                <a:prstClr val="black"/>
              </a:solidFill>
            </a:endParaRPr>
          </a:p>
        </p:txBody>
      </p:sp>
    </p:spTree>
    <p:extLst>
      <p:ext uri="{BB962C8B-B14F-4D97-AF65-F5344CB8AC3E}">
        <p14:creationId xmlns:p14="http://schemas.microsoft.com/office/powerpoint/2010/main" xmlns="" val="3780469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xmlns=""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xmlns=""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print">
              <a:extLst>
                <a:ext uri="{28A0092B-C50C-407E-A947-70E740481C1C}">
                  <a14:useLocalDpi xmlns:a14="http://schemas.microsoft.com/office/drawing/2010/main" xmlns=""/>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dirty="0">
              <a:solidFill>
                <a:prstClr val="white"/>
              </a:solidFill>
            </a:endParaRPr>
          </a:p>
        </p:txBody>
      </p:sp>
      <p:sp>
        <p:nvSpPr>
          <p:cNvPr id="3" name="CuadroTexto 2">
            <a:extLst>
              <a:ext uri="{FF2B5EF4-FFF2-40B4-BE49-F238E27FC236}">
                <a16:creationId xmlns:a16="http://schemas.microsoft.com/office/drawing/2014/main" xmlns=""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pl-PL" sz="4400" b="1" spc="600" dirty="0">
                <a:ln w="19050" cmpd="sng">
                  <a:solidFill>
                    <a:srgbClr val="9E3939"/>
                  </a:solidFill>
                  <a:prstDash val="solid"/>
                </a:ln>
                <a:gradFill>
                  <a:gsLst>
                    <a:gs pos="0">
                      <a:srgbClr val="9E3939"/>
                    </a:gs>
                    <a:gs pos="4000">
                      <a:srgbClr val="9E3939">
                        <a:lumMod val="60000"/>
                        <a:lumOff val="40000"/>
                      </a:srgbClr>
                    </a:gs>
                    <a:gs pos="87000">
                      <a:srgbClr val="9E3939">
                        <a:lumMod val="20000"/>
                        <a:lumOff val="80000"/>
                      </a:srgbClr>
                    </a:gs>
                  </a:gsLst>
                  <a:lin ang="5400000"/>
                </a:gradFill>
                <a:effectLst>
                  <a:outerShdw blurRad="38100" dist="38100" dir="2700000" algn="tl">
                    <a:srgbClr val="000000">
                      <a:alpha val="43137"/>
                    </a:srgbClr>
                  </a:outerShdw>
                </a:effectLst>
              </a:rPr>
              <a:t>PROŚBY </a:t>
            </a:r>
            <a:r>
              <a:rPr lang="pl-PL" sz="4400" b="1" spc="600" dirty="0" smtClean="0">
                <a:ln w="19050" cmpd="sng">
                  <a:solidFill>
                    <a:srgbClr val="9E3939"/>
                  </a:solidFill>
                  <a:prstDash val="solid"/>
                </a:ln>
                <a:gradFill>
                  <a:gsLst>
                    <a:gs pos="0">
                      <a:srgbClr val="9E3939"/>
                    </a:gs>
                    <a:gs pos="4000">
                      <a:srgbClr val="9E3939">
                        <a:lumMod val="60000"/>
                        <a:lumOff val="40000"/>
                      </a:srgbClr>
                    </a:gs>
                    <a:gs pos="87000">
                      <a:srgbClr val="9E3939">
                        <a:lumMod val="20000"/>
                        <a:lumOff val="80000"/>
                      </a:srgbClr>
                    </a:gs>
                  </a:gsLst>
                  <a:lin ang="5400000"/>
                </a:gradFill>
                <a:effectLst>
                  <a:outerShdw blurRad="38100" dist="38100" dir="2700000" algn="tl">
                    <a:srgbClr val="000000">
                      <a:alpha val="43137"/>
                    </a:srgbClr>
                  </a:outerShdw>
                </a:effectLst>
              </a:rPr>
              <a:t>MODLITEWNE</a:t>
            </a:r>
            <a:endParaRPr lang="en" sz="4400" b="1" spc="600" dirty="0">
              <a:ln w="19050" cmpd="sng">
                <a:solidFill>
                  <a:srgbClr val="9E3939"/>
                </a:solidFill>
                <a:prstDash val="solid"/>
              </a:ln>
              <a:gradFill>
                <a:gsLst>
                  <a:gs pos="0">
                    <a:srgbClr val="9E3939"/>
                  </a:gs>
                  <a:gs pos="4000">
                    <a:srgbClr val="9E3939">
                      <a:lumMod val="60000"/>
                      <a:lumOff val="40000"/>
                    </a:srgbClr>
                  </a:gs>
                  <a:gs pos="87000">
                    <a:srgbClr val="9E3939">
                      <a:lumMod val="20000"/>
                      <a:lumOff val="80000"/>
                    </a:srgb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4796E3B3-EDDF-77E9-3818-5329237074B6}"/>
              </a:ext>
            </a:extLst>
          </p:cNvPr>
          <p:cNvSpPr txBox="1"/>
          <p:nvPr/>
        </p:nvSpPr>
        <p:spPr>
          <a:xfrm>
            <a:off x="0" y="59029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pl-PL" b="1" dirty="0" smtClean="0">
                <a:solidFill>
                  <a:srgbClr val="AE9665">
                    <a:lumMod val="75000"/>
                  </a:srgbClr>
                </a:solidFill>
                <a:latin typeface="Comic Sans MS" panose="030F0702030302020204" pitchFamily="66" charset="0"/>
              </a:rPr>
              <a:t>„</a:t>
            </a:r>
            <a:r>
              <a:rPr lang="pl-PL" sz="1600" b="1" dirty="0" smtClean="0">
                <a:solidFill>
                  <a:srgbClr val="AE9665">
                    <a:lumMod val="75000"/>
                  </a:srgbClr>
                </a:solidFill>
                <a:latin typeface="Comic Sans MS" panose="030F0702030302020204" pitchFamily="66" charset="0"/>
              </a:rPr>
              <a:t>Dlatego </a:t>
            </a:r>
            <a:r>
              <a:rPr lang="pl-PL" sz="1600" b="1" dirty="0">
                <a:solidFill>
                  <a:srgbClr val="AE9665">
                    <a:lumMod val="75000"/>
                  </a:srgbClr>
                </a:solidFill>
                <a:latin typeface="Comic Sans MS" panose="030F0702030302020204" pitchFamily="66" charset="0"/>
              </a:rPr>
              <a:t>i my od tego dnia, kiedy to usłyszeliśmy, nie przestajemy się za was modlić i prosić, abyście doszli do pełnego poznania woli jego we wszelkiej mądrości i duchowym zrozumieniu</a:t>
            </a:r>
            <a:r>
              <a:rPr lang="en" b="1" dirty="0">
                <a:solidFill>
                  <a:srgbClr val="AE9665">
                    <a:lumMod val="75000"/>
                  </a:srgbClr>
                </a:solidFill>
                <a:latin typeface="Comic Sans MS" panose="030F0702030302020204" pitchFamily="66" charset="0"/>
              </a:rPr>
              <a:t>” </a:t>
            </a:r>
            <a:r>
              <a:rPr lang="en" sz="1400" b="1" dirty="0" smtClean="0">
                <a:solidFill>
                  <a:srgbClr val="AE9665">
                    <a:lumMod val="75000"/>
                  </a:srgbClr>
                </a:solidFill>
                <a:latin typeface="Comic Sans MS" panose="030F0702030302020204" pitchFamily="66" charset="0"/>
              </a:rPr>
              <a:t>(</a:t>
            </a:r>
            <a:r>
              <a:rPr lang="pl-PL" sz="1400" b="1" dirty="0" smtClean="0">
                <a:solidFill>
                  <a:srgbClr val="AE9665">
                    <a:lumMod val="75000"/>
                  </a:srgbClr>
                </a:solidFill>
                <a:latin typeface="Comic Sans MS" panose="030F0702030302020204" pitchFamily="66" charset="0"/>
              </a:rPr>
              <a:t>Kol</a:t>
            </a:r>
            <a:r>
              <a:rPr lang="en" sz="1400" b="1" dirty="0" smtClean="0">
                <a:solidFill>
                  <a:srgbClr val="AE9665">
                    <a:lumMod val="75000"/>
                  </a:srgbClr>
                </a:solidFill>
                <a:latin typeface="Comic Sans MS" panose="030F0702030302020204" pitchFamily="66" charset="0"/>
              </a:rPr>
              <a:t> 1</a:t>
            </a:r>
            <a:r>
              <a:rPr lang="pl-PL" sz="1400" b="1" dirty="0" smtClean="0">
                <a:solidFill>
                  <a:srgbClr val="AE9665">
                    <a:lumMod val="75000"/>
                  </a:srgbClr>
                </a:solidFill>
                <a:latin typeface="Comic Sans MS" panose="030F0702030302020204" pitchFamily="66" charset="0"/>
              </a:rPr>
              <a:t>,</a:t>
            </a:r>
            <a:r>
              <a:rPr lang="en" sz="1400" b="1" dirty="0" smtClean="0">
                <a:solidFill>
                  <a:srgbClr val="AE9665">
                    <a:lumMod val="75000"/>
                  </a:srgbClr>
                </a:solidFill>
                <a:latin typeface="Comic Sans MS" panose="030F0702030302020204" pitchFamily="66" charset="0"/>
              </a:rPr>
              <a:t>9</a:t>
            </a:r>
            <a:r>
              <a:rPr lang="en" sz="1400" b="1" dirty="0">
                <a:solidFill>
                  <a:srgbClr val="AE9665">
                    <a:lumMod val="75000"/>
                  </a:srgbClr>
                </a:solidFill>
                <a:latin typeface="Comic Sans MS" panose="030F0702030302020204" pitchFamily="66" charset="0"/>
              </a:rPr>
              <a:t>)</a:t>
            </a:r>
            <a:endParaRPr lang="en" b="1" dirty="0">
              <a:solidFill>
                <a:srgbClr val="AE9665">
                  <a:lumMod val="75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8AA19A7C-6B61-8582-8601-EAEC1B737040}"/>
              </a:ext>
            </a:extLst>
          </p:cNvPr>
          <p:cNvSpPr txBox="1"/>
          <p:nvPr/>
        </p:nvSpPr>
        <p:spPr>
          <a:xfrm>
            <a:off x="92990" y="1402764"/>
            <a:ext cx="6453725" cy="707886"/>
          </a:xfrm>
          <a:prstGeom prst="rect">
            <a:avLst/>
          </a:prstGeom>
          <a:noFill/>
        </p:spPr>
        <p:txBody>
          <a:bodyPr wrap="square" rtlCol="0">
            <a:spAutoFit/>
          </a:bodyPr>
          <a:lstStyle/>
          <a:p>
            <a:pPr>
              <a:spcBef>
                <a:spcPts val="600"/>
              </a:spcBef>
            </a:pPr>
            <a:r>
              <a:rPr lang="pl-PL" sz="2000" b="1" dirty="0">
                <a:solidFill>
                  <a:prstClr val="black"/>
                </a:solidFill>
              </a:rPr>
              <a:t>Modlitwa Pawła zawiera wiele dobrych życzeń dla </a:t>
            </a:r>
            <a:r>
              <a:rPr lang="pl-PL" sz="2000" b="1" dirty="0" err="1">
                <a:solidFill>
                  <a:prstClr val="black"/>
                </a:solidFill>
              </a:rPr>
              <a:t>Kolosan</a:t>
            </a:r>
            <a:r>
              <a:rPr lang="pl-PL" sz="2000" b="1" dirty="0">
                <a:solidFill>
                  <a:prstClr val="black"/>
                </a:solidFill>
              </a:rPr>
              <a:t> (Kol 1,9-11):</a:t>
            </a:r>
            <a:endParaRPr lang="en" sz="2000" b="1" dirty="0">
              <a:solidFill>
                <a:prstClr val="black"/>
              </a:solidFill>
            </a:endParaRPr>
          </a:p>
        </p:txBody>
      </p:sp>
      <p:graphicFrame>
        <p:nvGraphicFramePr>
          <p:cNvPr id="4" name="Diagrama 3">
            <a:extLst>
              <a:ext uri="{FF2B5EF4-FFF2-40B4-BE49-F238E27FC236}">
                <a16:creationId xmlns:a16="http://schemas.microsoft.com/office/drawing/2014/main" xmlns="" id="{FDAE372C-A449-E813-E5C4-AFB9D1F027F1}"/>
              </a:ext>
            </a:extLst>
          </p:cNvPr>
          <p:cNvGraphicFramePr/>
          <p:nvPr>
            <p:extLst>
              <p:ext uri="{D42A27DB-BD31-4B8C-83A1-F6EECF244321}">
                <p14:modId xmlns:p14="http://schemas.microsoft.com/office/powerpoint/2010/main" xmlns="" val="2527213786"/>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xmlns="" id="{B12F8FD0-54C0-53B6-DC96-4DB8B8929E86}"/>
              </a:ext>
            </a:extLst>
          </p:cNvPr>
          <p:cNvSpPr txBox="1"/>
          <p:nvPr/>
        </p:nvSpPr>
        <p:spPr>
          <a:xfrm>
            <a:off x="4479010" y="2178122"/>
            <a:ext cx="2023526" cy="1631216"/>
          </a:xfrm>
          <a:prstGeom prst="rect">
            <a:avLst/>
          </a:prstGeom>
          <a:noFill/>
        </p:spPr>
        <p:txBody>
          <a:bodyPr wrap="square" rtlCol="0">
            <a:spAutoFit/>
          </a:bodyPr>
          <a:lstStyle/>
          <a:p>
            <a:pPr>
              <a:spcBef>
                <a:spcPts val="600"/>
              </a:spcBef>
            </a:pPr>
            <a:r>
              <a:rPr lang="pl-PL" sz="2000" b="1" dirty="0">
                <a:solidFill>
                  <a:prstClr val="black"/>
                </a:solidFill>
              </a:rPr>
              <a:t>Modlitwa ta jest wyrazem „radości i wdzięczności Ojcu” </a:t>
            </a:r>
            <a:r>
              <a:rPr lang="pl-PL" sz="2000" b="1" dirty="0" smtClean="0">
                <a:solidFill>
                  <a:prstClr val="black"/>
                </a:solidFill>
              </a:rPr>
              <a:t>Kol </a:t>
            </a:r>
            <a:r>
              <a:rPr lang="pl-PL" sz="2000" b="1" dirty="0">
                <a:solidFill>
                  <a:prstClr val="black"/>
                </a:solidFill>
              </a:rPr>
              <a:t>1,12</a:t>
            </a:r>
            <a:endParaRPr lang="en" sz="2000" b="1" dirty="0">
              <a:solidFill>
                <a:prstClr val="black"/>
              </a:solidFill>
            </a:endParaRPr>
          </a:p>
        </p:txBody>
      </p:sp>
      <p:graphicFrame>
        <p:nvGraphicFramePr>
          <p:cNvPr id="2" name="Diagrama 1">
            <a:extLst>
              <a:ext uri="{FF2B5EF4-FFF2-40B4-BE49-F238E27FC236}">
                <a16:creationId xmlns:a16="http://schemas.microsoft.com/office/drawing/2014/main" xmlns="" id="{C3A1B8CA-FF81-7183-07B9-37E52BD1E7CB}"/>
              </a:ext>
            </a:extLst>
          </p:cNvPr>
          <p:cNvGraphicFramePr/>
          <p:nvPr>
            <p:extLst>
              <p:ext uri="{D42A27DB-BD31-4B8C-83A1-F6EECF244321}">
                <p14:modId xmlns:p14="http://schemas.microsoft.com/office/powerpoint/2010/main" xmlns="" val="2219298839"/>
              </p:ext>
            </p:extLst>
          </p:nvPr>
        </p:nvGraphicFramePr>
        <p:xfrm>
          <a:off x="1859797" y="4319081"/>
          <a:ext cx="10228881"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xmlns="" id="{5533F411-D2A5-A54E-71C1-140FF8B7E76C}"/>
              </a:ext>
            </a:extLst>
          </p:cNvPr>
          <p:cNvSpPr txBox="1"/>
          <p:nvPr/>
        </p:nvSpPr>
        <p:spPr>
          <a:xfrm>
            <a:off x="0" y="4193785"/>
            <a:ext cx="1936827" cy="2554545"/>
          </a:xfrm>
          <a:prstGeom prst="rect">
            <a:avLst/>
          </a:prstGeom>
          <a:noFill/>
        </p:spPr>
        <p:txBody>
          <a:bodyPr wrap="square">
            <a:spAutoFit/>
          </a:bodyPr>
          <a:lstStyle/>
          <a:p>
            <a:pPr>
              <a:spcBef>
                <a:spcPts val="600"/>
              </a:spcBef>
            </a:pPr>
            <a:r>
              <a:rPr lang="pl-PL" sz="2000" b="1" dirty="0">
                <a:solidFill>
                  <a:prstClr val="black"/>
                </a:solidFill>
              </a:rPr>
              <a:t>Istnieją cztery kanały, poprzez które Bóg działa, aby modlitwa Pawła stała się </a:t>
            </a:r>
            <a:r>
              <a:rPr lang="pl-PL" sz="2000" b="1" dirty="0" err="1" smtClean="0">
                <a:solidFill>
                  <a:prstClr val="black"/>
                </a:solidFill>
              </a:rPr>
              <a:t>rzeczywi-stością</a:t>
            </a:r>
            <a:r>
              <a:rPr lang="pl-PL" sz="2000" b="1" dirty="0" smtClean="0">
                <a:solidFill>
                  <a:prstClr val="black"/>
                </a:solidFill>
              </a:rPr>
              <a:t> </a:t>
            </a:r>
            <a:r>
              <a:rPr lang="pl-PL" sz="2000" b="1" dirty="0">
                <a:solidFill>
                  <a:prstClr val="black"/>
                </a:solidFill>
              </a:rPr>
              <a:t>w nas:</a:t>
            </a:r>
            <a:endParaRPr lang="en" sz="2000" b="1" dirty="0">
              <a:solidFill>
                <a:prstClr val="black"/>
              </a:solidFill>
            </a:endParaRPr>
          </a:p>
        </p:txBody>
      </p:sp>
      <p:pic>
        <p:nvPicPr>
          <p:cNvPr id="21" name="Imagen 20" descr="Un par de hombres sentados en una mesa&#10;&#10;El contenido generado por IA puede ser incorrecto.">
            <a:extLst>
              <a:ext uri="{FF2B5EF4-FFF2-40B4-BE49-F238E27FC236}">
                <a16:creationId xmlns:a16="http://schemas.microsoft.com/office/drawing/2014/main" xmlns="" id="{AB0A5775-E7F0-FD81-5FC1-BA03DE4B7B64}"/>
              </a:ext>
            </a:extLst>
          </p:cNvPr>
          <p:cNvPicPr>
            <a:picLocks noChangeAspect="1"/>
          </p:cNvPicPr>
          <p:nvPr/>
        </p:nvPicPr>
        <p:blipFill rotWithShape="1">
          <a:blip r:embed="rId14" cstate="print">
            <a:extLst>
              <a:ext uri="{28A0092B-C50C-407E-A947-70E740481C1C}">
                <a14:useLocalDpi xmlns:a14="http://schemas.microsoft.com/office/drawing/2010/main" xmlns=""/>
              </a:ext>
            </a:extLst>
          </a:blip>
          <a:srcRect/>
          <a:stretch>
            <a:fillRect/>
          </a:stretch>
        </p:blipFill>
        <p:spPr>
          <a:xfrm>
            <a:off x="174347" y="2199155"/>
            <a:ext cx="4234923" cy="1807156"/>
          </a:xfrm>
          <a:prstGeom prst="ellipse">
            <a:avLst/>
          </a:prstGeom>
          <a:ln>
            <a:noFill/>
          </a:ln>
          <a:effectLst>
            <a:softEdge rad="112500"/>
          </a:effectLst>
        </p:spPr>
      </p:pic>
    </p:spTree>
    <p:extLst>
      <p:ext uri="{BB962C8B-B14F-4D97-AF65-F5344CB8AC3E}">
        <p14:creationId xmlns:p14="http://schemas.microsoft.com/office/powerpoint/2010/main" xmlns="" val="2432079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85F8A81-8FF0-77F5-EE6B-A0A5174A18CA}"/>
              </a:ext>
            </a:extLst>
          </p:cNvPr>
          <p:cNvSpPr txBox="1"/>
          <p:nvPr/>
        </p:nvSpPr>
        <p:spPr>
          <a:xfrm>
            <a:off x="998636" y="969586"/>
            <a:ext cx="10772775" cy="4893647"/>
          </a:xfrm>
          <a:prstGeom prst="rect">
            <a:avLst/>
          </a:prstGeom>
          <a:noFill/>
        </p:spPr>
        <p:txBody>
          <a:bodyPr wrap="square">
            <a:spAutoFit/>
          </a:bodyPr>
          <a:lstStyle/>
          <a:p>
            <a:pPr>
              <a:spcBef>
                <a:spcPts val="600"/>
              </a:spcBef>
            </a:pPr>
            <a:r>
              <a:rPr lang="pl-PL" sz="2400" b="1" dirty="0">
                <a:solidFill>
                  <a:prstClr val="black"/>
                </a:solidFill>
                <a:latin typeface="Constantia" panose="02030602050306030303" pitchFamily="18" charset="0"/>
              </a:rPr>
              <a:t>„Nasze życie ma być związane z życiem Chrystusa; mamy nieustannie czerpać z Niego, uczestniczyć w Nim, w żywym Chlebie, który zstąpił z nieba, czerpać ze źródła zawsze świeżego, zawsze dającego swoje obfite skarby. Jeśli będziemy zawsze mieć Pana przed sobą, pozwalając naszym sercom wyrażać Mu wdzięczność i chwałę, będziemy mieli ciągłą świeżość w naszym życiu religijnym. Nasze modlitwy będą przybierały formę rozmowy z Bogiem, tak jak rozmawiamy z przyjacielem. On osobiście objawi nam swoje tajemnice. Często ogarnia nas słodka, radosna świadomość obecności Jezusa. Często nasze serca płoną w nas, gdy On zbliża się, aby obcować z nami, tak jak uczynił to z </a:t>
            </a:r>
            <a:r>
              <a:rPr lang="pl-PL" sz="2400" b="1" dirty="0" err="1">
                <a:solidFill>
                  <a:prstClr val="black"/>
                </a:solidFill>
                <a:latin typeface="Constantia" panose="02030602050306030303" pitchFamily="18" charset="0"/>
              </a:rPr>
              <a:t>Henochem</a:t>
            </a:r>
            <a:r>
              <a:rPr lang="pl-PL" sz="2400" b="1" dirty="0">
                <a:solidFill>
                  <a:prstClr val="black"/>
                </a:solidFill>
                <a:latin typeface="Constantia" panose="02030602050306030303" pitchFamily="18" charset="0"/>
              </a:rPr>
              <a:t>. </a:t>
            </a:r>
            <a:r>
              <a:rPr lang="pl-PL" sz="2400" b="1" dirty="0">
                <a:solidFill>
                  <a:prstClr val="black"/>
                </a:solidFill>
                <a:latin typeface="Constantia" panose="02030602050306030303" pitchFamily="18" charset="0"/>
              </a:rPr>
              <a:t>Kiedy jest to prawdziwe doświadczenie chrześcijanina, w jego życiu widać prostotę, pokorę, łagodność i skromność serca, które pokazują wszystkim, z którymi się stykają, że był z Jezusem i uczył się od </a:t>
            </a:r>
            <a:r>
              <a:rPr lang="pl-PL" sz="2400" b="1" dirty="0" smtClean="0">
                <a:solidFill>
                  <a:prstClr val="black"/>
                </a:solidFill>
                <a:latin typeface="Constantia" panose="02030602050306030303" pitchFamily="18" charset="0"/>
              </a:rPr>
              <a:t>Niego.”</a:t>
            </a:r>
            <a:endParaRPr lang="en" sz="2400" b="1" dirty="0">
              <a:solidFill>
                <a:prstClr val="black"/>
              </a:solidFill>
              <a:latin typeface="Constantia" panose="02030602050306030303" pitchFamily="18" charset="0"/>
            </a:endParaRPr>
          </a:p>
        </p:txBody>
      </p:sp>
      <p:sp>
        <p:nvSpPr>
          <p:cNvPr id="4" name="CuadroTexto 3">
            <a:extLst>
              <a:ext uri="{FF2B5EF4-FFF2-40B4-BE49-F238E27FC236}">
                <a16:creationId xmlns:a16="http://schemas.microsoft.com/office/drawing/2014/main" xmlns="" id="{9E3123D6-5231-E355-4E6C-B9157863F64C}"/>
              </a:ext>
            </a:extLst>
          </p:cNvPr>
          <p:cNvSpPr txBox="1"/>
          <p:nvPr/>
        </p:nvSpPr>
        <p:spPr>
          <a:xfrm>
            <a:off x="8050818" y="6022243"/>
            <a:ext cx="3916457" cy="338554"/>
          </a:xfrm>
          <a:prstGeom prst="rect">
            <a:avLst/>
          </a:prstGeom>
          <a:noFill/>
        </p:spPr>
        <p:txBody>
          <a:bodyPr wrap="none" rtlCol="0">
            <a:spAutoFit/>
          </a:bodyPr>
          <a:lstStyle/>
          <a:p>
            <a:pPr algn="r"/>
            <a:r>
              <a:rPr lang="en" sz="1600" b="1" dirty="0">
                <a:solidFill>
                  <a:prstClr val="black"/>
                </a:solidFill>
              </a:rPr>
              <a:t>EGW (</a:t>
            </a:r>
            <a:r>
              <a:rPr lang="pl-PL" sz="1600" b="1" i="1" dirty="0">
                <a:solidFill>
                  <a:prstClr val="black"/>
                </a:solidFill>
              </a:rPr>
              <a:t>Przypowieści Chrystusa</a:t>
            </a:r>
            <a:r>
              <a:rPr lang="en" sz="1600" b="1" dirty="0">
                <a:solidFill>
                  <a:prstClr val="black"/>
                </a:solidFill>
              </a:rPr>
              <a:t>, </a:t>
            </a:r>
            <a:r>
              <a:rPr lang="pl-PL" sz="1600" b="1" dirty="0">
                <a:solidFill>
                  <a:prstClr val="black"/>
                </a:solidFill>
              </a:rPr>
              <a:t>s</a:t>
            </a:r>
            <a:r>
              <a:rPr lang="en" sz="1600" b="1" dirty="0">
                <a:solidFill>
                  <a:prstClr val="black"/>
                </a:solidFill>
              </a:rPr>
              <a:t>. 129)</a:t>
            </a:r>
          </a:p>
        </p:txBody>
      </p:sp>
    </p:spTree>
    <p:extLst>
      <p:ext uri="{BB962C8B-B14F-4D97-AF65-F5344CB8AC3E}">
        <p14:creationId xmlns:p14="http://schemas.microsoft.com/office/powerpoint/2010/main" xmlns="" val="2780102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xmlns="" id="{FB9CCCCC-0471-E94E-11B8-0835DB22D8D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xmlns=""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8">
            <a:extLst>
              <a:ext uri="{FF2B5EF4-FFF2-40B4-BE49-F238E27FC236}">
                <a16:creationId xmlns:a16="http://schemas.microsoft.com/office/drawing/2014/main" xmlns="" id="{63737881-458F-40AD-B72B-B57D267DC4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xmlns="" id="{C2967126-346F-41EA-982D-63D8EBB60D1C}"/>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10">
              <a:extLst>
                <a:ext uri="{FF2B5EF4-FFF2-40B4-BE49-F238E27FC236}">
                  <a16:creationId xmlns:a16="http://schemas.microsoft.com/office/drawing/2014/main" xmlns="" id="{1BCD9601-1F44-4E40-998C-1B256DAE9464}"/>
                </a:ext>
                <a:ext uri="{C183D7F6-B498-43B3-948B-1728B52AA6E4}">
                  <adec:decorative xmlns:adec="http://schemas.microsoft.com/office/drawing/2017/decorative" xmlns="" val="1"/>
                </a:ext>
              </a:extLst>
            </p:cNvPr>
            <p:cNvGrpSpPr>
              <a:grpSpLocks noGrp="1" noUngrp="1" noRot="1" noMove="1" noResize="1"/>
            </p:cNvGrpSpPr>
            <p:nvPr>
              <p:extLst>
                <p:ext uri="{386F3935-93C4-4BCD-93E2-E3B085C9AB24}">
                  <p16:designElem xmlns:p16="http://schemas.microsoft.com/office/powerpoint/2015/main" xmlns="" val="1"/>
                </p:ext>
              </p:extLst>
            </p:nvPr>
          </p:nvGrpSpPr>
          <p:grpSpPr>
            <a:xfrm>
              <a:off x="3697284" y="-1"/>
              <a:ext cx="884241" cy="6858002"/>
              <a:chOff x="3697284" y="-1"/>
              <a:chExt cx="884241" cy="6858002"/>
            </a:xfrm>
          </p:grpSpPr>
          <p:grpSp>
            <p:nvGrpSpPr>
              <p:cNvPr id="5" name="Group 11">
                <a:extLst>
                  <a:ext uri="{FF2B5EF4-FFF2-40B4-BE49-F238E27FC236}">
                    <a16:creationId xmlns:a16="http://schemas.microsoft.com/office/drawing/2014/main" xmlns="" id="{1A1CA4E9-12FA-47EB-8471-25E8D55152C9}"/>
                  </a:ext>
                  <a:ext uri="{C183D7F6-B498-43B3-948B-1728B52AA6E4}">
                    <adec:decorative xmlns:adec="http://schemas.microsoft.com/office/drawing/2017/decorative" xmlns="" val="1"/>
                  </a:ext>
                </a:extLst>
              </p:cNvPr>
              <p:cNvGrpSpPr>
                <a:grpSpLocks noGrp="1" noUngrp="1" noRot="1" noMove="1" noResize="1"/>
              </p:cNvGrpSpPr>
              <p:nvPr>
                <p:extLst>
                  <p:ext uri="{386F3935-93C4-4BCD-93E2-E3B085C9AB24}">
                    <p16:designElem xmlns:p16="http://schemas.microsoft.com/office/powerpoint/2015/main" xmlns=""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xmlns="" id="{E13A9BF0-334C-4457-A635-9CA4877EAAFB}"/>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FF05821A-8598-44E4-A18C-538D5331E455}"/>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12">
                <a:extLst>
                  <a:ext uri="{FF2B5EF4-FFF2-40B4-BE49-F238E27FC236}">
                    <a16:creationId xmlns:a16="http://schemas.microsoft.com/office/drawing/2014/main" xmlns="" id="{8A4ECC81-E17F-4F87-9A0B-398363A864A4}"/>
                  </a:ext>
                  <a:ext uri="{C183D7F6-B498-43B3-948B-1728B52AA6E4}">
                    <adec:decorative xmlns:adec="http://schemas.microsoft.com/office/drawing/2017/decorative" xmlns="" val="1"/>
                  </a:ext>
                </a:extLst>
              </p:cNvPr>
              <p:cNvGrpSpPr>
                <a:grpSpLocks noGrp="1" noUngrp="1" noRot="1" noMove="1" noResize="1"/>
              </p:cNvGrpSpPr>
              <p:nvPr>
                <p:extLst>
                  <p:ext uri="{386F3935-93C4-4BCD-93E2-E3B085C9AB24}">
                    <p16:designElem xmlns:p16="http://schemas.microsoft.com/office/powerpoint/2015/main" xmlns=""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4" name="Freeform: Shape 13">
                  <a:extLst>
                    <a:ext uri="{FF2B5EF4-FFF2-40B4-BE49-F238E27FC236}">
                      <a16:creationId xmlns:a16="http://schemas.microsoft.com/office/drawing/2014/main" xmlns="" id="{1FBBD7D8-A895-40D0-A53D-DEDF495B2F18}"/>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BA602493-BC70-48CF-BDBA-88A866227422}"/>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8" name="CuadroTexto 7">
            <a:extLst>
              <a:ext uri="{FF2B5EF4-FFF2-40B4-BE49-F238E27FC236}">
                <a16:creationId xmlns:a16="http://schemas.microsoft.com/office/drawing/2014/main" xmlns="" id="{91E0DEF9-3977-838F-9C71-8075DAA2066E}"/>
              </a:ext>
            </a:extLst>
          </p:cNvPr>
          <p:cNvSpPr txBox="1"/>
          <p:nvPr/>
        </p:nvSpPr>
        <p:spPr>
          <a:xfrm>
            <a:off x="124132" y="340310"/>
            <a:ext cx="3567178" cy="6370975"/>
          </a:xfrm>
          <a:prstGeom prst="rect">
            <a:avLst/>
          </a:prstGeom>
          <a:noFill/>
        </p:spPr>
        <p:txBody>
          <a:bodyPr wrap="square">
            <a:spAutoFit/>
          </a:bodyPr>
          <a:lstStyle/>
          <a:p>
            <a:pPr algn="ctr">
              <a:spcBef>
                <a:spcPts val="1200"/>
              </a:spcBef>
            </a:pPr>
            <a:r>
              <a:rPr lang="pl-PL" sz="3600" b="1" dirty="0" smtClean="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„Mając tę pewność, że Ten, który rozpoczął w was dobre dzieło, będzie je też pełnił aż do dnia Chrystusa Jezusa</a:t>
            </a:r>
            <a:r>
              <a:rPr lang="es-ES" sz="3600" b="1" dirty="0" smtClean="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a:t>
            </a:r>
            <a:endParaRPr lang="es-ES"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endParaRPr>
          </a:p>
          <a:p>
            <a:pPr algn="ctr">
              <a:spcBef>
                <a:spcPts val="2400"/>
              </a:spcBef>
            </a:pPr>
            <a:r>
              <a:rPr lang="pl-PL" sz="2800" b="1" dirty="0" err="1" smtClean="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Filipian</a:t>
            </a:r>
            <a:r>
              <a:rPr lang="es-ES" sz="2800" b="1" dirty="0" smtClean="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1</a:t>
            </a:r>
            <a:r>
              <a:rPr lang="pl-PL" sz="2800" b="1" dirty="0" smtClean="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a:t>
            </a:r>
            <a:r>
              <a:rPr lang="es-ES" sz="2800" b="1" dirty="0" smtClean="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6</a:t>
            </a:r>
            <a:endParaRPr lang="es-ES"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2438535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7DC844AD-BC0E-7A3D-1C5A-F1E47B1DE62B}"/>
              </a:ext>
            </a:extLst>
          </p:cNvPr>
          <p:cNvSpPr txBox="1"/>
          <p:nvPr/>
        </p:nvSpPr>
        <p:spPr>
          <a:xfrm>
            <a:off x="4266716" y="3983871"/>
            <a:ext cx="7925284"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pl-PL" sz="2000" b="1" dirty="0" smtClean="0">
                <a:solidFill>
                  <a:srgbClr val="00BD53"/>
                </a:solidFill>
              </a:rPr>
              <a:t>Powody do dziękczynienia i i modlitwy w liście do </a:t>
            </a:r>
            <a:r>
              <a:rPr lang="pl-PL" sz="2000" b="1" dirty="0" err="1" smtClean="0">
                <a:solidFill>
                  <a:srgbClr val="00BD53"/>
                </a:solidFill>
              </a:rPr>
              <a:t>Filipian</a:t>
            </a:r>
            <a:r>
              <a:rPr lang="en" sz="2000" b="1" noProof="0" dirty="0" smtClean="0">
                <a:solidFill>
                  <a:srgbClr val="00BD53"/>
                </a:solidFill>
              </a:rPr>
              <a:t>:</a:t>
            </a:r>
            <a:endParaRPr lang="en" sz="2000" b="1" noProof="0" dirty="0">
              <a:solidFill>
                <a:srgbClr val="00BD53"/>
              </a:solidFill>
            </a:endParaRPr>
          </a:p>
          <a:p>
            <a:pPr lvl="1">
              <a:spcBef>
                <a:spcPts val="600"/>
              </a:spcBef>
            </a:pPr>
            <a:r>
              <a:rPr lang="pl-PL" sz="2000" b="1" noProof="0" dirty="0" smtClean="0"/>
              <a:t>Powody do wdzięczności</a:t>
            </a:r>
            <a:r>
              <a:rPr lang="en" sz="2000" b="1" noProof="0" dirty="0" smtClean="0"/>
              <a:t> (</a:t>
            </a:r>
            <a:r>
              <a:rPr lang="pl-PL" sz="2000" b="1" noProof="0" dirty="0" err="1" smtClean="0"/>
              <a:t>Filipian</a:t>
            </a:r>
            <a:r>
              <a:rPr lang="en" sz="2000" b="1" noProof="0" dirty="0" smtClean="0"/>
              <a:t> 1</a:t>
            </a:r>
            <a:r>
              <a:rPr lang="pl-PL" sz="2000" b="1" noProof="0" dirty="0" smtClean="0"/>
              <a:t>,</a:t>
            </a:r>
            <a:r>
              <a:rPr lang="en" sz="2000" b="1" noProof="0" dirty="0" smtClean="0"/>
              <a:t>3-8</a:t>
            </a:r>
            <a:r>
              <a:rPr lang="en" sz="2000" b="1" noProof="0" dirty="0"/>
              <a:t>)</a:t>
            </a:r>
          </a:p>
          <a:p>
            <a:pPr lvl="1">
              <a:spcBef>
                <a:spcPts val="600"/>
              </a:spcBef>
            </a:pPr>
            <a:r>
              <a:rPr lang="pl-PL" sz="2000" b="1" noProof="0" dirty="0" smtClean="0"/>
              <a:t>Prośby modlitewne </a:t>
            </a:r>
            <a:r>
              <a:rPr lang="en" sz="2000" b="1" noProof="0" dirty="0" smtClean="0"/>
              <a:t>(</a:t>
            </a:r>
            <a:r>
              <a:rPr lang="pl-PL" sz="2000" b="1" noProof="0" dirty="0" err="1" smtClean="0"/>
              <a:t>Filipian</a:t>
            </a:r>
            <a:r>
              <a:rPr lang="en" sz="2000" b="1" noProof="0" dirty="0" smtClean="0"/>
              <a:t> 1</a:t>
            </a:r>
            <a:r>
              <a:rPr lang="pl-PL" sz="2000" b="1" noProof="0" dirty="0" smtClean="0"/>
              <a:t>,</a:t>
            </a:r>
            <a:r>
              <a:rPr lang="en" sz="2000" b="1" noProof="0" dirty="0" smtClean="0"/>
              <a:t>9-11</a:t>
            </a:r>
            <a:r>
              <a:rPr lang="en" sz="2000" b="1" noProof="0" dirty="0"/>
              <a:t>)</a:t>
            </a:r>
          </a:p>
          <a:p>
            <a:pPr>
              <a:spcBef>
                <a:spcPts val="600"/>
              </a:spcBef>
            </a:pPr>
            <a:r>
              <a:rPr lang="pl-PL" sz="2000" b="1" noProof="0" dirty="0" smtClean="0">
                <a:solidFill>
                  <a:srgbClr val="BA9B00"/>
                </a:solidFill>
              </a:rPr>
              <a:t>Dziękczynienie i modlitwa w trudnych czasach </a:t>
            </a:r>
            <a:r>
              <a:rPr lang="en" sz="2000" b="1" noProof="0" dirty="0" smtClean="0">
                <a:solidFill>
                  <a:srgbClr val="BA9B00"/>
                </a:solidFill>
              </a:rPr>
              <a:t>(</a:t>
            </a:r>
            <a:r>
              <a:rPr lang="pl-PL" sz="2000" b="1" noProof="0" dirty="0" err="1" smtClean="0">
                <a:solidFill>
                  <a:srgbClr val="BA9B00"/>
                </a:solidFill>
              </a:rPr>
              <a:t>Filipian</a:t>
            </a:r>
            <a:r>
              <a:rPr lang="en" sz="2000" b="1" noProof="0" dirty="0" smtClean="0">
                <a:solidFill>
                  <a:srgbClr val="BA9B00"/>
                </a:solidFill>
              </a:rPr>
              <a:t> 1</a:t>
            </a:r>
            <a:r>
              <a:rPr lang="pl-PL" sz="2000" b="1" noProof="0" dirty="0" smtClean="0">
                <a:solidFill>
                  <a:srgbClr val="BA9B00"/>
                </a:solidFill>
              </a:rPr>
              <a:t>,</a:t>
            </a:r>
            <a:r>
              <a:rPr lang="en" sz="2000" b="1" noProof="0" dirty="0" smtClean="0">
                <a:solidFill>
                  <a:srgbClr val="BA9B00"/>
                </a:solidFill>
              </a:rPr>
              <a:t>12-18</a:t>
            </a:r>
            <a:r>
              <a:rPr lang="en" sz="2000" b="1" noProof="0" dirty="0">
                <a:solidFill>
                  <a:srgbClr val="BA9B00"/>
                </a:solidFill>
              </a:rPr>
              <a:t>)</a:t>
            </a:r>
          </a:p>
          <a:p>
            <a:pPr>
              <a:spcBef>
                <a:spcPts val="600"/>
              </a:spcBef>
            </a:pPr>
            <a:r>
              <a:rPr lang="pl-PL" sz="2000" b="1" noProof="0" dirty="0" smtClean="0">
                <a:solidFill>
                  <a:srgbClr val="A400B9"/>
                </a:solidFill>
              </a:rPr>
              <a:t>Powody do </a:t>
            </a:r>
            <a:r>
              <a:rPr lang="pl-PL" sz="2000" b="1" dirty="0" smtClean="0">
                <a:solidFill>
                  <a:srgbClr val="A400B9"/>
                </a:solidFill>
              </a:rPr>
              <a:t>wdzięczności</a:t>
            </a:r>
            <a:r>
              <a:rPr lang="pl-PL" sz="2000" b="1" noProof="0" dirty="0" smtClean="0">
                <a:solidFill>
                  <a:srgbClr val="A400B9"/>
                </a:solidFill>
              </a:rPr>
              <a:t> </a:t>
            </a:r>
            <a:r>
              <a:rPr lang="pl-PL" sz="2000" b="1" noProof="0" dirty="0" smtClean="0">
                <a:solidFill>
                  <a:srgbClr val="A400B9"/>
                </a:solidFill>
              </a:rPr>
              <a:t>i modlitwy w Liście do </a:t>
            </a:r>
            <a:r>
              <a:rPr lang="pl-PL" sz="2000" b="1" noProof="0" dirty="0" err="1" smtClean="0">
                <a:solidFill>
                  <a:srgbClr val="A400B9"/>
                </a:solidFill>
              </a:rPr>
              <a:t>Kolosan</a:t>
            </a:r>
            <a:r>
              <a:rPr lang="en" sz="2000" b="1" noProof="0" dirty="0" smtClean="0">
                <a:solidFill>
                  <a:srgbClr val="A400B9"/>
                </a:solidFill>
              </a:rPr>
              <a:t>:</a:t>
            </a:r>
            <a:endParaRPr lang="en" sz="2000" b="1" noProof="0" dirty="0">
              <a:solidFill>
                <a:srgbClr val="A400B9"/>
              </a:solidFill>
            </a:endParaRPr>
          </a:p>
          <a:p>
            <a:pPr lvl="1">
              <a:spcBef>
                <a:spcPts val="600"/>
              </a:spcBef>
            </a:pPr>
            <a:r>
              <a:rPr lang="pl-PL" sz="2000" b="1" noProof="0" dirty="0" smtClean="0"/>
              <a:t>Powody do wdzięczności</a:t>
            </a:r>
            <a:r>
              <a:rPr lang="en" sz="2000" b="1" noProof="0" dirty="0" smtClean="0"/>
              <a:t> (</a:t>
            </a:r>
            <a:r>
              <a:rPr lang="pl-PL" sz="2000" b="1" noProof="0" dirty="0" err="1" smtClean="0"/>
              <a:t>Kolosan</a:t>
            </a:r>
            <a:r>
              <a:rPr lang="en" sz="2000" b="1" noProof="0" dirty="0" smtClean="0"/>
              <a:t> 1</a:t>
            </a:r>
            <a:r>
              <a:rPr lang="pl-PL" sz="2000" b="1" noProof="0" dirty="0" smtClean="0"/>
              <a:t>,</a:t>
            </a:r>
            <a:r>
              <a:rPr lang="en" sz="2000" b="1" noProof="0" dirty="0" smtClean="0"/>
              <a:t>3-8</a:t>
            </a:r>
            <a:r>
              <a:rPr lang="en" sz="2000" b="1" noProof="0" dirty="0"/>
              <a:t>)</a:t>
            </a:r>
          </a:p>
          <a:p>
            <a:pPr lvl="1">
              <a:spcBef>
                <a:spcPts val="600"/>
              </a:spcBef>
            </a:pPr>
            <a:r>
              <a:rPr lang="pl-PL" sz="2000" b="1" noProof="0" dirty="0" smtClean="0"/>
              <a:t>Prośby modlitewne</a:t>
            </a:r>
            <a:r>
              <a:rPr lang="en" sz="2000" b="1" noProof="0" dirty="0" smtClean="0"/>
              <a:t> (</a:t>
            </a:r>
            <a:r>
              <a:rPr lang="pl-PL" sz="2000" b="1" dirty="0" err="1" smtClean="0"/>
              <a:t>Kolosan</a:t>
            </a:r>
            <a:r>
              <a:rPr lang="en" sz="2000" b="1" noProof="0" dirty="0" smtClean="0"/>
              <a:t> 1</a:t>
            </a:r>
            <a:r>
              <a:rPr lang="pl-PL" sz="2000" b="1" noProof="0" dirty="0" smtClean="0"/>
              <a:t>,</a:t>
            </a:r>
            <a:r>
              <a:rPr lang="en" sz="2000" b="1" noProof="0" dirty="0" smtClean="0"/>
              <a:t>9-12</a:t>
            </a:r>
            <a:r>
              <a:rPr lang="en" sz="2000" b="1" noProof="0" dirty="0"/>
              <a:t>)</a:t>
            </a:r>
          </a:p>
        </p:txBody>
      </p:sp>
      <p:sp>
        <p:nvSpPr>
          <p:cNvPr id="3" name="CuadroTexto 2">
            <a:extLst>
              <a:ext uri="{FF2B5EF4-FFF2-40B4-BE49-F238E27FC236}">
                <a16:creationId xmlns=""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pl-PL" sz="2000" b="1" dirty="0" smtClean="0"/>
              <a:t>Nie były to łatwe czasy dla Pawła. Łatwo byłoby poddać się rozpaczy z powodu utraty wolności.</a:t>
            </a:r>
            <a:endParaRPr lang="en" sz="2000" b="1" noProof="0" dirty="0"/>
          </a:p>
        </p:txBody>
      </p:sp>
      <p:pic>
        <p:nvPicPr>
          <p:cNvPr id="5" name="Imagen 4" descr="Hombre sentado en una mesa&#10;&#10;El contenido generado por IA puede ser incorrecto.">
            <a:extLst>
              <a:ext uri="{FF2B5EF4-FFF2-40B4-BE49-F238E27FC236}">
                <a16:creationId xmlns="" xmlns:a16="http://schemas.microsoft.com/office/drawing/2014/main" id="{9E4FF62A-5057-835B-4389-D20E7F157F34}"/>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380516" y="3356930"/>
            <a:ext cx="3114352" cy="3114352"/>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 xmlns:a16="http://schemas.microsoft.com/office/drawing/2014/main" id="{E2096B15-E925-784B-3853-4B33C3FCA033}"/>
              </a:ext>
            </a:extLst>
          </p:cNvPr>
          <p:cNvPicPr>
            <a:picLocks noChangeAspect="1"/>
          </p:cNvPicPr>
          <p:nvPr/>
        </p:nvPicPr>
        <p:blipFill>
          <a:blip r:embed="rId5" cstate="print">
            <a:extLst>
              <a:ext uri="{BEBA8EAE-BF5A-486C-A8C5-ECC9F3942E4B}">
                <a14:imgProps xmlns="" xmlns:a14="http://schemas.microsoft.com/office/drawing/2010/main">
                  <a14:imgLayer r:embed="rId6">
                    <a14:imgEffect>
                      <a14:brightnessContrast bright="20000"/>
                    </a14:imgEffect>
                  </a14:imgLayer>
                </a14:imgProps>
              </a:ext>
              <a:ext uri="{28A0092B-C50C-407E-A947-70E740481C1C}">
                <a14:useLocalDpi xmlns=""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 xmlns:a16="http://schemas.microsoft.com/office/drawing/2014/main" id="{2ECB39E5-8FE6-83DC-3186-29798D5A5BB2}"/>
              </a:ext>
            </a:extLst>
          </p:cNvPr>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flipH="1">
            <a:off x="4414249" y="5925155"/>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 xmlns:a16="http://schemas.microsoft.com/office/drawing/2014/main" id="{9EA58DCB-CCBE-23D8-F6CC-8CF20A6E5A3B}"/>
              </a:ext>
            </a:extLst>
          </p:cNvPr>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flipH="1">
            <a:off x="4414249" y="4774703"/>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 xmlns:a16="http://schemas.microsoft.com/office/drawing/2014/main" id="{F12A9219-1DDD-6A52-E167-4F28FA16F66D}"/>
              </a:ext>
            </a:extLst>
          </p:cNvPr>
          <p:cNvPicPr>
            <a:picLocks noChangeAspect="1"/>
          </p:cNvPicPr>
          <p:nvPr/>
        </p:nvPicPr>
        <p:blipFill>
          <a:blip r:embed="rId9" cstate="print">
            <a:extLst>
              <a:ext uri="{28A0092B-C50C-407E-A947-70E740481C1C}">
                <a14:useLocalDpi xmlns="" xmlns:a14="http://schemas.microsoft.com/office/drawing/2010/main"/>
              </a:ext>
            </a:extLst>
          </a:blip>
          <a:stretch>
            <a:fillRect/>
          </a:stretch>
        </p:blipFill>
        <p:spPr>
          <a:xfrm flipH="1">
            <a:off x="4414249" y="4388307"/>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 xmlns:a16="http://schemas.microsoft.com/office/drawing/2014/main" id="{F6340238-D3F8-016F-E637-00F4633A3EA4}"/>
              </a:ext>
            </a:extLst>
          </p:cNvPr>
          <p:cNvPicPr>
            <a:picLocks noChangeAspect="1"/>
          </p:cNvPicPr>
          <p:nvPr/>
        </p:nvPicPr>
        <p:blipFill>
          <a:blip r:embed="rId10" cstate="print">
            <a:extLst>
              <a:ext uri="{28A0092B-C50C-407E-A947-70E740481C1C}">
                <a14:useLocalDpi xmlns="" xmlns:a14="http://schemas.microsoft.com/office/drawing/2010/main"/>
              </a:ext>
            </a:extLst>
          </a:blip>
          <a:stretch>
            <a:fillRect/>
          </a:stretch>
        </p:blipFill>
        <p:spPr>
          <a:xfrm flipH="1">
            <a:off x="4414249" y="6291683"/>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 xmlns:a16="http://schemas.microsoft.com/office/drawing/2014/main" id="{0F81B698-37F1-4491-7B18-F3A9F7C0F310}"/>
              </a:ext>
            </a:extLst>
          </p:cNvPr>
          <p:cNvPicPr>
            <a:picLocks noChangeAspect="1"/>
          </p:cNvPicPr>
          <p:nvPr/>
        </p:nvPicPr>
        <p:blipFill>
          <a:blip r:embed="rId11" cstate="print">
            <a:extLst>
              <a:ext uri="{28A0092B-C50C-407E-A947-70E740481C1C}">
                <a14:useLocalDpi xmlns="" xmlns:a14="http://schemas.microsoft.com/office/drawing/2010/main"/>
              </a:ext>
            </a:extLst>
          </a:blip>
          <a:stretch>
            <a:fillRect/>
          </a:stretch>
        </p:blipFill>
        <p:spPr>
          <a:xfrm flipH="1">
            <a:off x="3714760" y="5162551"/>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 xmlns:a16="http://schemas.microsoft.com/office/drawing/2014/main" id="{3B89BEAA-82FC-068A-3081-B5910D62988E}"/>
              </a:ext>
            </a:extLst>
          </p:cNvPr>
          <p:cNvPicPr>
            <a:picLocks noChangeAspect="1"/>
          </p:cNvPicPr>
          <p:nvPr/>
        </p:nvPicPr>
        <p:blipFill>
          <a:blip r:embed="rId12" cstate="print">
            <a:extLst>
              <a:ext uri="{28A0092B-C50C-407E-A947-70E740481C1C}">
                <a14:useLocalDpi xmlns="" xmlns:a14="http://schemas.microsoft.com/office/drawing/2010/main"/>
              </a:ext>
            </a:extLst>
          </a:blip>
          <a:stretch>
            <a:fillRect/>
          </a:stretch>
        </p:blipFill>
        <p:spPr>
          <a:xfrm flipH="1">
            <a:off x="3714760" y="4008183"/>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 xmlns:a16="http://schemas.microsoft.com/office/drawing/2014/main" id="{BEB505F1-BBC8-27DA-3A6D-DFAFAEB127C5}"/>
              </a:ext>
            </a:extLst>
          </p:cNvPr>
          <p:cNvPicPr>
            <a:picLocks noChangeAspect="1"/>
          </p:cNvPicPr>
          <p:nvPr/>
        </p:nvPicPr>
        <p:blipFill>
          <a:blip r:embed="rId13" cstate="print">
            <a:extLst>
              <a:ext uri="{28A0092B-C50C-407E-A947-70E740481C1C}">
                <a14:useLocalDpi xmlns="" xmlns:a14="http://schemas.microsoft.com/office/drawing/2010/main"/>
              </a:ext>
            </a:extLst>
          </a:blip>
          <a:stretch>
            <a:fillRect/>
          </a:stretch>
        </p:blipFill>
        <p:spPr>
          <a:xfrm flipH="1">
            <a:off x="3714760" y="5536470"/>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 xmlns:a16="http://schemas.microsoft.com/office/drawing/2014/main" id="{E0E609EE-4F11-F8F1-6373-096EDA13D6E7}"/>
              </a:ext>
            </a:extLst>
          </p:cNvPr>
          <p:cNvSpPr txBox="1"/>
          <p:nvPr/>
        </p:nvSpPr>
        <p:spPr>
          <a:xfrm>
            <a:off x="371474" y="2241670"/>
            <a:ext cx="6772274" cy="1015663"/>
          </a:xfrm>
          <a:prstGeom prst="rect">
            <a:avLst/>
          </a:prstGeom>
          <a:noFill/>
        </p:spPr>
        <p:txBody>
          <a:bodyPr wrap="square">
            <a:spAutoFit/>
          </a:bodyPr>
          <a:lstStyle/>
          <a:p>
            <a:pPr>
              <a:spcBef>
                <a:spcPts val="600"/>
              </a:spcBef>
            </a:pPr>
            <a:r>
              <a:rPr lang="pl-PL" sz="2000" b="1" dirty="0" smtClean="0"/>
              <a:t>Jego uwięzienie nie przeszkodziło mu w dalszym komunikowaniu się ze swoim Ojcem i wstawianiu się za innymi poprzez modlitwę.</a:t>
            </a:r>
            <a:endParaRPr lang="en" sz="2000" b="1" noProof="0" dirty="0"/>
          </a:p>
        </p:txBody>
      </p:sp>
      <p:sp>
        <p:nvSpPr>
          <p:cNvPr id="8" name="CuadroTexto 7">
            <a:extLst>
              <a:ext uri="{FF2B5EF4-FFF2-40B4-BE49-F238E27FC236}">
                <a16:creationId xmlns="" xmlns:a16="http://schemas.microsoft.com/office/drawing/2014/main" id="{B10BE0CB-C5B8-226E-80B5-BD305CAD5D3A}"/>
              </a:ext>
            </a:extLst>
          </p:cNvPr>
          <p:cNvSpPr txBox="1"/>
          <p:nvPr/>
        </p:nvSpPr>
        <p:spPr>
          <a:xfrm>
            <a:off x="371474" y="917833"/>
            <a:ext cx="6772273" cy="1323439"/>
          </a:xfrm>
          <a:prstGeom prst="rect">
            <a:avLst/>
          </a:prstGeom>
          <a:noFill/>
        </p:spPr>
        <p:txBody>
          <a:bodyPr wrap="square">
            <a:spAutoFit/>
          </a:bodyPr>
          <a:lstStyle/>
          <a:p>
            <a:pPr>
              <a:spcBef>
                <a:spcPts val="600"/>
              </a:spcBef>
            </a:pPr>
            <a:r>
              <a:rPr lang="pl-PL" sz="2000" b="1" dirty="0" smtClean="0"/>
              <a:t>Jednak podobnie jak śpiewał hymny w ponurym więzieniu w </a:t>
            </a:r>
            <a:r>
              <a:rPr lang="pl-PL" sz="2000" b="1" dirty="0" err="1" smtClean="0"/>
              <a:t>Filippi</a:t>
            </a:r>
            <a:r>
              <a:rPr lang="pl-PL" sz="2000" b="1" dirty="0" smtClean="0"/>
              <a:t>, Paweł znalazł powody do wdzięczności, które mógł przekazać swoim braciom i siostrom w </a:t>
            </a:r>
            <a:r>
              <a:rPr lang="pl-PL" sz="2000" b="1" dirty="0" err="1" smtClean="0"/>
              <a:t>Filippi</a:t>
            </a:r>
            <a:r>
              <a:rPr lang="pl-PL" sz="2000" b="1" dirty="0" smtClean="0"/>
              <a:t> i Kolosach.</a:t>
            </a:r>
            <a:endParaRPr lang="en" sz="2000" b="1" noProof="0" dirty="0"/>
          </a:p>
        </p:txBody>
      </p:sp>
    </p:spTree>
    <p:extLst>
      <p:ext uri="{BB962C8B-B14F-4D97-AF65-F5344CB8AC3E}">
        <p14:creationId xmlns="" xmlns:p14="http://schemas.microsoft.com/office/powerpoint/2010/main" val="13495692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pl-PL" sz="3600" b="1" noProof="0" dirty="0" smtClean="0">
                <a:ln/>
                <a:solidFill>
                  <a:schemeClr val="accent4"/>
                </a:solidFill>
              </a:rPr>
              <a:t>Powody do dziękczynienia i modlitwy w Liście do </a:t>
            </a:r>
            <a:r>
              <a:rPr lang="pl-PL" sz="3600" b="1" noProof="0" dirty="0" err="1" smtClean="0">
                <a:ln/>
                <a:solidFill>
                  <a:schemeClr val="accent4"/>
                </a:solidFill>
              </a:rPr>
              <a:t>Filipian</a:t>
            </a:r>
            <a:endParaRPr lang="en" sz="3600" b="1" noProof="0" dirty="0">
              <a:ln/>
              <a:solidFill>
                <a:schemeClr val="accent4"/>
              </a:solidFill>
            </a:endParaRPr>
          </a:p>
        </p:txBody>
      </p:sp>
    </p:spTree>
    <p:extLst>
      <p:ext uri="{BB962C8B-B14F-4D97-AF65-F5344CB8AC3E}">
        <p14:creationId xmlns="" xmlns:p14="http://schemas.microsoft.com/office/powerpoint/2010/main" val="169437401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pl-PL" sz="4400" b="1" noProof="0" dirty="0" smtClean="0">
                <a:ln/>
                <a:solidFill>
                  <a:schemeClr val="accent4"/>
                </a:solidFill>
              </a:rPr>
              <a:t>POWODY DO WDZIĘCZNOŚCI</a:t>
            </a:r>
            <a:endParaRPr lang="en" sz="4400" b="1" noProof="0" dirty="0">
              <a:ln/>
              <a:solidFill>
                <a:schemeClr val="accent4"/>
              </a:solidFill>
            </a:endParaRPr>
          </a:p>
        </p:txBody>
      </p:sp>
      <p:sp>
        <p:nvSpPr>
          <p:cNvPr id="5" name="CuadroTexto 4">
            <a:extLst>
              <a:ext uri="{FF2B5EF4-FFF2-40B4-BE49-F238E27FC236}">
                <a16:creationId xmlns=""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pl-PL" b="1" dirty="0" smtClean="0">
                <a:solidFill>
                  <a:schemeClr val="tx2">
                    <a:lumMod val="50000"/>
                    <a:lumOff val="50000"/>
                  </a:schemeClr>
                </a:solidFill>
                <a:latin typeface="Comic Sans MS" panose="030F0702030302020204" pitchFamily="66" charset="0"/>
              </a:rPr>
              <a:t>„Mając tę pewność, że Ten, który rozpoczął w was dobre dzieło, będzie je też pełnił aż do dnia Chrystusa Jezusa</a:t>
            </a:r>
            <a:r>
              <a:rPr lang="en" b="1" noProof="0" dirty="0" smtClean="0">
                <a:solidFill>
                  <a:schemeClr val="tx2">
                    <a:lumMod val="50000"/>
                    <a:lumOff val="50000"/>
                  </a:schemeClr>
                </a:solidFill>
                <a:latin typeface="Comic Sans MS" panose="030F0702030302020204" pitchFamily="66" charset="0"/>
              </a:rPr>
              <a:t>” </a:t>
            </a:r>
            <a:r>
              <a:rPr lang="en" sz="1400" b="1" noProof="0" dirty="0" smtClean="0">
                <a:solidFill>
                  <a:schemeClr val="tx2">
                    <a:lumMod val="50000"/>
                    <a:lumOff val="50000"/>
                  </a:schemeClr>
                </a:solidFill>
                <a:latin typeface="Comic Sans MS" panose="030F0702030302020204" pitchFamily="66" charset="0"/>
              </a:rPr>
              <a:t>(</a:t>
            </a:r>
            <a:r>
              <a:rPr lang="pl-PL" sz="1400" b="1" dirty="0" err="1" smtClean="0">
                <a:solidFill>
                  <a:schemeClr val="tx2">
                    <a:lumMod val="50000"/>
                    <a:lumOff val="50000"/>
                  </a:schemeClr>
                </a:solidFill>
                <a:latin typeface="Comic Sans MS" panose="030F0702030302020204" pitchFamily="66" charset="0"/>
              </a:rPr>
              <a:t>Filipian</a:t>
            </a:r>
            <a:r>
              <a:rPr lang="en" sz="1400" b="1" noProof="0" dirty="0" smtClean="0">
                <a:solidFill>
                  <a:schemeClr val="tx2">
                    <a:lumMod val="50000"/>
                    <a:lumOff val="50000"/>
                  </a:schemeClr>
                </a:solidFill>
                <a:latin typeface="Comic Sans MS" panose="030F0702030302020204" pitchFamily="66" charset="0"/>
              </a:rPr>
              <a:t> 1</a:t>
            </a:r>
            <a:r>
              <a:rPr lang="pl-PL" sz="1400" b="1" noProof="0" dirty="0" smtClean="0">
                <a:solidFill>
                  <a:schemeClr val="tx2">
                    <a:lumMod val="50000"/>
                    <a:lumOff val="50000"/>
                  </a:schemeClr>
                </a:solidFill>
                <a:latin typeface="Comic Sans MS" panose="030F0702030302020204" pitchFamily="66" charset="0"/>
              </a:rPr>
              <a:t>,</a:t>
            </a:r>
            <a:r>
              <a:rPr lang="en" sz="1400" b="1" noProof="0" dirty="0" smtClean="0">
                <a:solidFill>
                  <a:schemeClr val="tx2">
                    <a:lumMod val="50000"/>
                    <a:lumOff val="50000"/>
                  </a:schemeClr>
                </a:solidFill>
                <a:latin typeface="Comic Sans MS" panose="030F0702030302020204" pitchFamily="66" charset="0"/>
              </a:rPr>
              <a:t>6</a:t>
            </a:r>
            <a:r>
              <a:rPr lang="en" sz="1400" b="1" noProof="0" dirty="0">
                <a:solidFill>
                  <a:schemeClr val="tx2">
                    <a:lumMod val="50000"/>
                    <a:lumOff val="50000"/>
                  </a:schemeClr>
                </a:solidFill>
                <a:latin typeface="Comic Sans MS" panose="030F0702030302020204" pitchFamily="66" charset="0"/>
              </a:rPr>
              <a:t>)</a:t>
            </a:r>
          </a:p>
        </p:txBody>
      </p:sp>
      <p:sp>
        <p:nvSpPr>
          <p:cNvPr id="6" name="CuadroTexto 5">
            <a:extLst>
              <a:ext uri="{FF2B5EF4-FFF2-40B4-BE49-F238E27FC236}">
                <a16:creationId xmlns=""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pl-PL" sz="2000" b="1" dirty="0" smtClean="0"/>
              <a:t>Paweł rozpoczyna swój list od podziękowania Bogu za wiernych w </a:t>
            </a:r>
            <a:r>
              <a:rPr lang="pl-PL" sz="2000" b="1" dirty="0" err="1" smtClean="0"/>
              <a:t>Filippi</a:t>
            </a:r>
            <a:r>
              <a:rPr lang="pl-PL" sz="2000" b="1" dirty="0"/>
              <a:t> </a:t>
            </a:r>
            <a:r>
              <a:rPr lang="en" sz="2000" b="1" noProof="0" dirty="0" smtClean="0"/>
              <a:t>(</a:t>
            </a:r>
            <a:r>
              <a:rPr lang="pl-PL" sz="2000" b="1" noProof="0" dirty="0" err="1" smtClean="0"/>
              <a:t>Flp</a:t>
            </a:r>
            <a:r>
              <a:rPr lang="en" sz="2000" b="1" noProof="0" dirty="0" smtClean="0"/>
              <a:t> 1</a:t>
            </a:r>
            <a:r>
              <a:rPr lang="pl-PL" sz="2000" b="1" noProof="0" dirty="0" smtClean="0"/>
              <a:t>,</a:t>
            </a:r>
            <a:r>
              <a:rPr lang="en" sz="2000" b="1" noProof="0" dirty="0" smtClean="0"/>
              <a:t>3</a:t>
            </a:r>
            <a:r>
              <a:rPr lang="en" sz="2000" b="1" noProof="0" dirty="0"/>
              <a:t>), </a:t>
            </a:r>
            <a:r>
              <a:rPr lang="pl-PL" sz="2000" b="1" noProof="0" dirty="0" smtClean="0"/>
              <a:t>których bardzo kochał </a:t>
            </a:r>
            <a:r>
              <a:rPr lang="en" sz="2000" b="1" noProof="0" dirty="0" smtClean="0"/>
              <a:t>(</a:t>
            </a:r>
            <a:r>
              <a:rPr lang="pl-PL" sz="2000" b="1" noProof="0" dirty="0" err="1" smtClean="0"/>
              <a:t>Flp</a:t>
            </a:r>
            <a:r>
              <a:rPr lang="en" sz="2000" b="1" noProof="0" dirty="0" smtClean="0"/>
              <a:t> 1</a:t>
            </a:r>
            <a:r>
              <a:rPr lang="pl-PL" sz="2000" b="1" noProof="0" dirty="0" smtClean="0"/>
              <a:t>,</a:t>
            </a:r>
            <a:r>
              <a:rPr lang="en" sz="2000" b="1" noProof="0" dirty="0" smtClean="0"/>
              <a:t>8</a:t>
            </a:r>
            <a:r>
              <a:rPr lang="en" sz="2000" b="1" noProof="0" dirty="0"/>
              <a:t>).</a:t>
            </a:r>
          </a:p>
        </p:txBody>
      </p:sp>
      <p:pic>
        <p:nvPicPr>
          <p:cNvPr id="4" name="Imagen 3" descr="Una mujer con un vestido morado&#10;&#10;El contenido generado por IA puede ser incorrecto.">
            <a:extLst>
              <a:ext uri="{FF2B5EF4-FFF2-40B4-BE49-F238E27FC236}">
                <a16:creationId xmlns="" xmlns:a16="http://schemas.microsoft.com/office/drawing/2014/main" id="{EC2A74D0-676E-52D1-097C-0AFFED120C9E}"/>
              </a:ext>
            </a:extLst>
          </p:cNvPr>
          <p:cNvPicPr>
            <a:picLocks noChangeAspect="1"/>
          </p:cNvPicPr>
          <p:nvPr/>
        </p:nvPicPr>
        <p:blipFill>
          <a:blip r:embed="rId3" cstate="print">
            <a:extLst>
              <a:ext uri="{28A0092B-C50C-407E-A947-70E740481C1C}">
                <a14:useLocalDpi xmlns=""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 xmlns:a16="http://schemas.microsoft.com/office/drawing/2014/main" id="{B6851412-FFD4-664F-7E56-63E17F3B32DD}"/>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 xmlns:a16="http://schemas.microsoft.com/office/drawing/2014/main" id="{C6BCA3AB-6697-7D75-257E-8F7587886A68}"/>
              </a:ext>
            </a:extLst>
          </p:cNvPr>
          <p:cNvSpPr txBox="1"/>
          <p:nvPr/>
        </p:nvSpPr>
        <p:spPr>
          <a:xfrm>
            <a:off x="4004490" y="2018883"/>
            <a:ext cx="6069407" cy="1938992"/>
          </a:xfrm>
          <a:prstGeom prst="rect">
            <a:avLst/>
          </a:prstGeom>
          <a:noFill/>
        </p:spPr>
        <p:txBody>
          <a:bodyPr wrap="square">
            <a:spAutoFit/>
          </a:bodyPr>
          <a:lstStyle/>
          <a:p>
            <a:pPr>
              <a:spcBef>
                <a:spcPts val="600"/>
              </a:spcBef>
            </a:pPr>
            <a:r>
              <a:rPr lang="pl-PL" sz="2000" b="1" dirty="0" smtClean="0"/>
              <a:t>Tak jak arcykapłan nosił na swojej napierśniku, tuż przy sercu, wyryte na klejnotach imiona plemion Izraela, kiedy stał przed Bogiem, tak Paweł nosił „w swoim sercu” każdego członka kościoła, kiedy stał przed Bogiem w modlitwie, aby wstawiać się za nimi (</a:t>
            </a:r>
            <a:r>
              <a:rPr lang="pl-PL" sz="2000" b="1" dirty="0" err="1" smtClean="0"/>
              <a:t>Flp</a:t>
            </a:r>
            <a:r>
              <a:rPr lang="pl-PL" sz="2000" b="1" dirty="0" smtClean="0"/>
              <a:t> 1,7).</a:t>
            </a:r>
            <a:endParaRPr lang="en" sz="2000" b="1" noProof="0" dirty="0"/>
          </a:p>
        </p:txBody>
      </p:sp>
      <p:pic>
        <p:nvPicPr>
          <p:cNvPr id="14" name="Imagen 13" descr="Un hombre con los brazos abiertos&#10;&#10;El contenido generado por IA puede ser incorrecto.">
            <a:extLst>
              <a:ext uri="{FF2B5EF4-FFF2-40B4-BE49-F238E27FC236}">
                <a16:creationId xmlns="" xmlns:a16="http://schemas.microsoft.com/office/drawing/2014/main" id="{89939F6D-12E1-0FD8-87F2-38C15922A88B}"/>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 xmlns:a16="http://schemas.microsoft.com/office/drawing/2014/main" id="{FA69BED1-5CC0-337A-05F6-498ADE858C4F}"/>
              </a:ext>
            </a:extLst>
          </p:cNvPr>
          <p:cNvPicPr>
            <a:picLocks noChangeAspect="1"/>
          </p:cNvPicPr>
          <p:nvPr/>
        </p:nvPicPr>
        <p:blipFill>
          <a:blip r:embed="rId6" cstate="print">
            <a:extLst>
              <a:ext uri="{28A0092B-C50C-407E-A947-70E740481C1C}">
                <a14:useLocalDpi xmlns=""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 xmlns:a16="http://schemas.microsoft.com/office/drawing/2014/main" id="{12047B0E-7265-519D-D05E-3259D2B90F9A}"/>
              </a:ext>
            </a:extLst>
          </p:cNvPr>
          <p:cNvSpPr txBox="1"/>
          <p:nvPr/>
        </p:nvSpPr>
        <p:spPr>
          <a:xfrm>
            <a:off x="4004491" y="5458072"/>
            <a:ext cx="5675840" cy="1015663"/>
          </a:xfrm>
          <a:prstGeom prst="rect">
            <a:avLst/>
          </a:prstGeom>
          <a:noFill/>
        </p:spPr>
        <p:txBody>
          <a:bodyPr wrap="square">
            <a:spAutoFit/>
          </a:bodyPr>
          <a:lstStyle/>
          <a:p>
            <a:pPr>
              <a:spcBef>
                <a:spcPts val="600"/>
              </a:spcBef>
            </a:pPr>
            <a:r>
              <a:rPr lang="pl-PL" sz="2000" b="1" dirty="0" smtClean="0"/>
              <a:t>Trzecim powodem do wdzięczności było to, że </a:t>
            </a:r>
            <a:r>
              <a:rPr lang="pl-PL" sz="2000" b="1" dirty="0" err="1" smtClean="0"/>
              <a:t>Filipianie</a:t>
            </a:r>
            <a:r>
              <a:rPr lang="pl-PL" sz="2000" b="1" dirty="0" smtClean="0"/>
              <a:t> dzielili z nim „ więzy, obronę i umacnianie Ewangelii” (</a:t>
            </a:r>
            <a:r>
              <a:rPr lang="pl-PL" sz="2000" b="1" dirty="0" err="1" smtClean="0"/>
              <a:t>Flp</a:t>
            </a:r>
            <a:r>
              <a:rPr lang="pl-PL" sz="2000" b="1" dirty="0" smtClean="0"/>
              <a:t> 1,7).</a:t>
            </a:r>
            <a:endParaRPr lang="en" sz="2000" b="1" noProof="0" dirty="0"/>
          </a:p>
        </p:txBody>
      </p:sp>
      <p:sp>
        <p:nvSpPr>
          <p:cNvPr id="9" name="CuadroTexto 8">
            <a:extLst>
              <a:ext uri="{FF2B5EF4-FFF2-40B4-BE49-F238E27FC236}">
                <a16:creationId xmlns="" xmlns:a16="http://schemas.microsoft.com/office/drawing/2014/main" id="{252384CA-8486-A819-6895-A28CF18908DC}"/>
              </a:ext>
            </a:extLst>
          </p:cNvPr>
          <p:cNvSpPr txBox="1"/>
          <p:nvPr/>
        </p:nvSpPr>
        <p:spPr>
          <a:xfrm>
            <a:off x="4004491" y="4046254"/>
            <a:ext cx="5428952" cy="1323439"/>
          </a:xfrm>
          <a:prstGeom prst="rect">
            <a:avLst/>
          </a:prstGeom>
          <a:noFill/>
        </p:spPr>
        <p:txBody>
          <a:bodyPr wrap="square">
            <a:spAutoFit/>
          </a:bodyPr>
          <a:lstStyle/>
          <a:p>
            <a:pPr>
              <a:spcBef>
                <a:spcPts val="600"/>
              </a:spcBef>
            </a:pPr>
            <a:r>
              <a:rPr lang="pl-PL" sz="2000" b="1" dirty="0" smtClean="0"/>
              <a:t>Jego wdzięczność wynikała między innymi z faktu, że </a:t>
            </a:r>
            <a:r>
              <a:rPr lang="pl-PL" sz="2000" b="1" dirty="0" err="1" smtClean="0"/>
              <a:t>Filipianie</a:t>
            </a:r>
            <a:r>
              <a:rPr lang="pl-PL" sz="2000" b="1" dirty="0" smtClean="0"/>
              <a:t> pozostali wierni ewangelii, a Bóg doskonalił ich każdego dnia (</a:t>
            </a:r>
            <a:r>
              <a:rPr lang="pl-PL" sz="2000" b="1" dirty="0" err="1" smtClean="0"/>
              <a:t>Flp</a:t>
            </a:r>
            <a:r>
              <a:rPr lang="pl-PL" sz="2000" b="1" dirty="0" smtClean="0"/>
              <a:t> 1,5-6).</a:t>
            </a:r>
            <a:endParaRPr lang="en" sz="2000" b="1" noProof="0" dirty="0"/>
          </a:p>
        </p:txBody>
      </p:sp>
    </p:spTree>
    <p:extLst>
      <p:ext uri="{BB962C8B-B14F-4D97-AF65-F5344CB8AC3E}">
        <p14:creationId xmlns="" xmlns:p14="http://schemas.microsoft.com/office/powerpoint/2010/main" val="31817865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 xmlns:a16="http://schemas.microsoft.com/office/drawing/2014/main" id="{A05AE099-0BCA-18FD-161C-35C64D40BCD8}"/>
              </a:ext>
            </a:extLst>
          </p:cNvPr>
          <p:cNvGraphicFramePr/>
          <p:nvPr>
            <p:extLst>
              <p:ext uri="{D42A27DB-BD31-4B8C-83A1-F6EECF244321}">
                <p14:modId xmlns="" xmlns:p14="http://schemas.microsoft.com/office/powerpoint/2010/main" val="3380584666"/>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4400" b="1" spc="300" dirty="0" smtClean="0">
                <a:ln/>
                <a:solidFill>
                  <a:schemeClr val="accent3"/>
                </a:solidFill>
                <a:effectLst>
                  <a:reflection blurRad="6350" stA="55000" endA="300" endPos="24000" dir="5400000" sy="-100000" algn="bl" rotWithShape="0"/>
                </a:effectLst>
              </a:rPr>
              <a:t>PROŚBY MODLITEWNE</a:t>
            </a:r>
            <a:endParaRPr lang="en" sz="4400" b="1" spc="300" noProof="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 xmlns:a16="http://schemas.microsoft.com/office/drawing/2014/main" id="{ADA4E1B1-B7CF-0D9D-90DD-35A37765B24C}"/>
              </a:ext>
            </a:extLst>
          </p:cNvPr>
          <p:cNvSpPr txBox="1"/>
          <p:nvPr/>
        </p:nvSpPr>
        <p:spPr>
          <a:xfrm>
            <a:off x="190500" y="680174"/>
            <a:ext cx="11814071" cy="923330"/>
          </a:xfrm>
          <a:prstGeom prst="rect">
            <a:avLst/>
          </a:prstGeom>
          <a:noFill/>
        </p:spPr>
        <p:txBody>
          <a:bodyPr wrap="square">
            <a:spAutoFit/>
            <a:scene3d>
              <a:camera prst="orthographicFront"/>
              <a:lightRig rig="threePt" dir="t"/>
            </a:scene3d>
            <a:sp3d extrusionH="57150">
              <a:bevelT w="38100" h="38100"/>
            </a:sp3d>
          </a:bodyPr>
          <a:lstStyle/>
          <a:p>
            <a:pPr algn="ctr"/>
            <a:r>
              <a:rPr lang="pl-PL" b="1" dirty="0" smtClean="0">
                <a:solidFill>
                  <a:srgbClr val="7030A0"/>
                </a:solidFill>
                <a:latin typeface="Comic Sans MS" panose="030F0702030302020204" pitchFamily="66" charset="0"/>
              </a:rPr>
              <a:t>„I o to modlę się, aby miłość wasza coraz bardziej obfitowała w poznanie i wszelkie doznanie,</a:t>
            </a:r>
            <a:r>
              <a:rPr lang="en" b="1" noProof="0" dirty="0" smtClean="0">
                <a:solidFill>
                  <a:srgbClr val="7030A0"/>
                </a:solidFill>
                <a:latin typeface="Comic Sans MS" panose="030F0702030302020204" pitchFamily="66" charset="0"/>
              </a:rPr>
              <a:t> </a:t>
            </a:r>
            <a:r>
              <a:rPr lang="pl-PL" b="1" noProof="0" dirty="0" smtClean="0">
                <a:solidFill>
                  <a:srgbClr val="7030A0"/>
                </a:solidFill>
                <a:latin typeface="Comic Sans MS" panose="030F0702030302020204" pitchFamily="66" charset="0"/>
              </a:rPr>
              <a:t>a</a:t>
            </a:r>
            <a:r>
              <a:rPr lang="pl-PL" b="1" dirty="0" smtClean="0">
                <a:solidFill>
                  <a:srgbClr val="7030A0"/>
                </a:solidFill>
                <a:latin typeface="Comic Sans MS" panose="030F0702030302020204" pitchFamily="66" charset="0"/>
              </a:rPr>
              <a:t>byście umieli odróżniać to, co słuszne, od tego, co niesłuszne, abyście byli czyści i bez nagany na dzień Chrystusowy,</a:t>
            </a:r>
            <a:r>
              <a:rPr lang="en" b="1" noProof="0" dirty="0" smtClean="0">
                <a:solidFill>
                  <a:srgbClr val="7030A0"/>
                </a:solidFill>
                <a:latin typeface="Comic Sans MS" panose="030F0702030302020204" pitchFamily="66" charset="0"/>
              </a:rPr>
              <a:t> </a:t>
            </a:r>
            <a:r>
              <a:rPr lang="pl-PL" b="1" dirty="0" smtClean="0">
                <a:solidFill>
                  <a:srgbClr val="7030A0"/>
                </a:solidFill>
                <a:latin typeface="Comic Sans MS" panose="030F0702030302020204" pitchFamily="66" charset="0"/>
              </a:rPr>
              <a:t>Pełni owocu sprawiedliwości przez Jezusa Chrystusa, ku chwale i czci Boga</a:t>
            </a:r>
            <a:r>
              <a:rPr lang="en" b="1" noProof="0" dirty="0" smtClean="0">
                <a:solidFill>
                  <a:srgbClr val="7030A0"/>
                </a:solidFill>
                <a:latin typeface="Comic Sans MS" panose="030F0702030302020204" pitchFamily="66" charset="0"/>
              </a:rPr>
              <a:t>” </a:t>
            </a:r>
            <a:r>
              <a:rPr lang="en" sz="1400" b="1" noProof="0" dirty="0" smtClean="0">
                <a:solidFill>
                  <a:srgbClr val="7030A0"/>
                </a:solidFill>
                <a:latin typeface="Comic Sans MS" panose="030F0702030302020204" pitchFamily="66" charset="0"/>
              </a:rPr>
              <a:t>(</a:t>
            </a:r>
            <a:r>
              <a:rPr lang="pl-PL" sz="1400" b="1" noProof="0" dirty="0" err="1" smtClean="0">
                <a:solidFill>
                  <a:srgbClr val="7030A0"/>
                </a:solidFill>
                <a:latin typeface="Comic Sans MS" panose="030F0702030302020204" pitchFamily="66" charset="0"/>
              </a:rPr>
              <a:t>Filipian</a:t>
            </a:r>
            <a:r>
              <a:rPr lang="en" sz="1400" b="1" noProof="0" dirty="0" smtClean="0">
                <a:solidFill>
                  <a:srgbClr val="7030A0"/>
                </a:solidFill>
                <a:latin typeface="Comic Sans MS" panose="030F0702030302020204" pitchFamily="66" charset="0"/>
              </a:rPr>
              <a:t> 1</a:t>
            </a:r>
            <a:r>
              <a:rPr lang="pl-PL" sz="1400" b="1" noProof="0" dirty="0" smtClean="0">
                <a:solidFill>
                  <a:srgbClr val="7030A0"/>
                </a:solidFill>
                <a:latin typeface="Comic Sans MS" panose="030F0702030302020204" pitchFamily="66" charset="0"/>
              </a:rPr>
              <a:t>,</a:t>
            </a:r>
            <a:r>
              <a:rPr lang="en" sz="1400" b="1" noProof="0" dirty="0" smtClean="0">
                <a:solidFill>
                  <a:srgbClr val="7030A0"/>
                </a:solidFill>
                <a:latin typeface="Comic Sans MS" panose="030F0702030302020204" pitchFamily="66" charset="0"/>
              </a:rPr>
              <a:t>9-11)</a:t>
            </a:r>
            <a:endParaRPr lang="en" sz="1400" b="1" noProof="0" dirty="0">
              <a:solidFill>
                <a:srgbClr val="7030A0"/>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pl-PL" sz="2000" b="1" dirty="0" smtClean="0"/>
              <a:t>Motywację modlitwy Pawła możemy uznać za „łańcuch powodów”     (</a:t>
            </a:r>
            <a:r>
              <a:rPr lang="pl-PL" sz="2000" b="1" dirty="0" err="1" smtClean="0"/>
              <a:t>Flp</a:t>
            </a:r>
            <a:r>
              <a:rPr lang="pl-PL" sz="2000" b="1" dirty="0" smtClean="0"/>
              <a:t> 1,9-11):</a:t>
            </a:r>
            <a:endParaRPr lang="en" sz="2000" b="1" noProof="0" dirty="0"/>
          </a:p>
        </p:txBody>
      </p:sp>
      <p:sp>
        <p:nvSpPr>
          <p:cNvPr id="8" name="CuadroTexto 7">
            <a:extLst>
              <a:ext uri="{FF2B5EF4-FFF2-40B4-BE49-F238E27FC236}">
                <a16:creationId xmlns="" xmlns:a16="http://schemas.microsoft.com/office/drawing/2014/main" id="{5C49D64B-C201-2445-FB75-E7C219B263DB}"/>
              </a:ext>
            </a:extLst>
          </p:cNvPr>
          <p:cNvSpPr txBox="1"/>
          <p:nvPr/>
        </p:nvSpPr>
        <p:spPr>
          <a:xfrm>
            <a:off x="383422" y="5534561"/>
            <a:ext cx="4769765" cy="1323439"/>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pl-PL" sz="2000" b="1" dirty="0" smtClean="0"/>
              <a:t>Jak nasza miłość może „coraz bardziej się rozprzestrzeniać”? Dlaczego jest to tak ważne dla życia chrześcijańskiego?</a:t>
            </a:r>
            <a:endParaRPr lang="en" sz="2000" b="1" noProof="0" dirty="0"/>
          </a:p>
        </p:txBody>
      </p:sp>
      <p:pic>
        <p:nvPicPr>
          <p:cNvPr id="4" name="Imagen 3" descr="Dibujo de una persona&#10;&#10;El contenido generado por IA puede ser incorrecto.">
            <a:extLst>
              <a:ext uri="{FF2B5EF4-FFF2-40B4-BE49-F238E27FC236}">
                <a16:creationId xmlns="" xmlns:a16="http://schemas.microsoft.com/office/drawing/2014/main" id="{983A1C1D-8709-83FC-D45B-326F93FC10DD}"/>
              </a:ext>
            </a:extLst>
          </p:cNvPr>
          <p:cNvPicPr>
            <a:picLocks noChangeAspect="1"/>
          </p:cNvPicPr>
          <p:nvPr/>
        </p:nvPicPr>
        <p:blipFill>
          <a:blip r:embed="rId11" cstate="print">
            <a:extLst>
              <a:ext uri="{28A0092B-C50C-407E-A947-70E740481C1C}">
                <a14:useLocalDpi xmlns=""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 xmlns:a16="http://schemas.microsoft.com/office/drawing/2014/main" id="{BE4263AC-DC81-57C1-84EF-F7679838B124}"/>
              </a:ext>
            </a:extLst>
          </p:cNvPr>
          <p:cNvPicPr>
            <a:picLocks noChangeAspect="1"/>
          </p:cNvPicPr>
          <p:nvPr/>
        </p:nvPicPr>
        <p:blipFill rotWithShape="1">
          <a:blip r:embed="rId12" cstate="print">
            <a:extLst>
              <a:ext uri="{28A0092B-C50C-407E-A947-70E740481C1C}">
                <a14:useLocalDpi xmlns="" xmlns:a14="http://schemas.microsoft.com/office/drawing/2010/main"/>
              </a:ext>
            </a:extLst>
          </a:blip>
          <a:srcRect r="-287"/>
          <a:stretch>
            <a:fillRect/>
          </a:stretch>
        </p:blipFill>
        <p:spPr>
          <a:xfrm>
            <a:off x="5422576" y="4605486"/>
            <a:ext cx="2024359" cy="2145979"/>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 xmlns:a16="http://schemas.microsoft.com/office/drawing/2014/main" id="{B55D836D-258F-9886-D6E8-49657293EC59}"/>
              </a:ext>
            </a:extLst>
          </p:cNvPr>
          <p:cNvPicPr>
            <a:picLocks noChangeAspect="1"/>
          </p:cNvPicPr>
          <p:nvPr/>
        </p:nvPicPr>
        <p:blipFill>
          <a:blip r:embed="rId13" cstate="print">
            <a:extLst>
              <a:ext uri="{28A0092B-C50C-407E-A947-70E740481C1C}">
                <a14:useLocalDpi xmlns=""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 xmlns:p14="http://schemas.microsoft.com/office/powerpoint/2010/main" val="22770631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xmlns=""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xmlns="" id="{D27767E7-B89D-5AD4-6E97-655CFD145B8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xmlns=""/>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xmlns="" id="{4D506A91-F86E-1967-3531-CFEA75766099}"/>
              </a:ext>
            </a:extLst>
          </p:cNvPr>
          <p:cNvSpPr txBox="1"/>
          <p:nvPr/>
        </p:nvSpPr>
        <p:spPr>
          <a:xfrm>
            <a:off x="2333625" y="3276600"/>
            <a:ext cx="4555371"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pl-PL" sz="4800" b="1" dirty="0">
                <a:ln/>
                <a:solidFill>
                  <a:srgbClr val="3C8C44">
                    <a:lumMod val="75000"/>
                  </a:srgbClr>
                </a:solidFill>
              </a:rPr>
              <a:t>DZIĘKOWANIE  I MODLITWA W TRUDNYCH CZASACH</a:t>
            </a:r>
            <a:endParaRPr lang="en" sz="4800" b="1" dirty="0">
              <a:ln/>
              <a:solidFill>
                <a:srgbClr val="3C8C44">
                  <a:lumMod val="75000"/>
                </a:srgbClr>
              </a:solidFill>
            </a:endParaRPr>
          </a:p>
        </p:txBody>
      </p:sp>
    </p:spTree>
    <p:extLst>
      <p:ext uri="{BB962C8B-B14F-4D97-AF65-F5344CB8AC3E}">
        <p14:creationId xmlns:p14="http://schemas.microsoft.com/office/powerpoint/2010/main" xmlns="" val="193409064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CEF92BE-5B1B-B4BB-4F05-17A0A628D4B0}"/>
              </a:ext>
            </a:extLst>
          </p:cNvPr>
          <p:cNvSpPr txBox="1"/>
          <p:nvPr/>
        </p:nvSpPr>
        <p:spPr>
          <a:xfrm>
            <a:off x="159524" y="663518"/>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pl-PL" b="1" dirty="0" smtClean="0">
                <a:solidFill>
                  <a:prstClr val="white"/>
                </a:solidFill>
                <a:effectLst>
                  <a:outerShdw blurRad="38100" dist="38100" dir="2700000" algn="tl">
                    <a:srgbClr val="000000">
                      <a:alpha val="43137"/>
                    </a:srgbClr>
                  </a:outerShdw>
                </a:effectLst>
                <a:latin typeface="Comic Sans MS" panose="030F0702030302020204" pitchFamily="66" charset="0"/>
              </a:rPr>
              <a:t>„A </a:t>
            </a:r>
            <a:r>
              <a:rPr lang="pl-PL" b="1" dirty="0">
                <a:solidFill>
                  <a:prstClr val="white"/>
                </a:solidFill>
                <a:effectLst>
                  <a:outerShdw blurRad="38100" dist="38100" dir="2700000" algn="tl">
                    <a:srgbClr val="000000">
                      <a:alpha val="43137"/>
                    </a:srgbClr>
                  </a:outerShdw>
                </a:effectLst>
                <a:latin typeface="Comic Sans MS" panose="030F0702030302020204" pitchFamily="66" charset="0"/>
              </a:rPr>
              <a:t>chcę, bracia, abyście wiedzieli, że to, co mnie spotkało posłużyło raczej ku rozkrzewieniu </a:t>
            </a:r>
            <a:r>
              <a:rPr lang="pl-PL" b="1" dirty="0" err="1" smtClean="0">
                <a:solidFill>
                  <a:prstClr val="white"/>
                </a:solidFill>
                <a:effectLst>
                  <a:outerShdw blurRad="38100" dist="38100" dir="2700000" algn="tl">
                    <a:srgbClr val="000000">
                      <a:alpha val="43137"/>
                    </a:srgbClr>
                  </a:outerShdw>
                </a:effectLst>
                <a:latin typeface="Comic Sans MS" panose="030F0702030302020204" pitchFamily="66" charset="0"/>
              </a:rPr>
              <a:t>ewangeli</a:t>
            </a:r>
            <a:r>
              <a:rPr lang="en" b="1" dirty="0" smtClean="0">
                <a:solidFill>
                  <a:prstClr val="white"/>
                </a:solidFill>
                <a:effectLst>
                  <a:outerShdw blurRad="38100" dist="38100" dir="2700000" algn="tl">
                    <a:srgbClr val="000000">
                      <a:alpha val="43137"/>
                    </a:srgbClr>
                  </a:outerShdw>
                </a:effectLst>
                <a:latin typeface="Comic Sans MS" panose="030F0702030302020204" pitchFamily="66" charset="0"/>
              </a:rPr>
              <a:t>”</a:t>
            </a:r>
            <a:r>
              <a:rPr lang="pl-PL" b="1" dirty="0" smtClean="0">
                <a:solidFill>
                  <a:prstClr val="white"/>
                </a:solidFill>
                <a:effectLst>
                  <a:outerShdw blurRad="38100" dist="38100" dir="2700000" algn="tl">
                    <a:srgbClr val="000000">
                      <a:alpha val="43137"/>
                    </a:srgbClr>
                  </a:outerShdw>
                </a:effectLst>
                <a:latin typeface="Comic Sans MS" panose="030F0702030302020204" pitchFamily="66" charset="0"/>
              </a:rPr>
              <a:t>  </a:t>
            </a:r>
            <a:r>
              <a:rPr lang="en"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a:t>
            </a:r>
            <a:r>
              <a:rPr lang="pl-PL" sz="1400" b="1" dirty="0" err="1">
                <a:solidFill>
                  <a:prstClr val="white"/>
                </a:solidFill>
                <a:effectLst>
                  <a:outerShdw blurRad="38100" dist="38100" dir="2700000" algn="tl">
                    <a:srgbClr val="000000">
                      <a:alpha val="43137"/>
                    </a:srgbClr>
                  </a:outerShdw>
                </a:effectLst>
                <a:latin typeface="Comic Sans MS" panose="030F0702030302020204" pitchFamily="66" charset="0"/>
              </a:rPr>
              <a:t>Filipian</a:t>
            </a:r>
            <a:r>
              <a:rPr lang="en" sz="14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1</a:t>
            </a:r>
            <a:r>
              <a:rPr lang="pl-PL"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a:t>
            </a:r>
            <a:r>
              <a:rPr lang="en"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12</a:t>
            </a:r>
            <a:r>
              <a:rPr lang="en" sz="1400" b="1" dirty="0">
                <a:solidFill>
                  <a:prstClr val="white"/>
                </a:solidFill>
                <a:effectLst>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a16="http://schemas.microsoft.com/office/drawing/2014/main" xmlns=""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pl-PL" sz="3600" b="1" dirty="0">
                <a:ln w="9525">
                  <a:solidFill>
                    <a:srgbClr val="FFFF00"/>
                  </a:solidFill>
                  <a:prstDash val="solid"/>
                </a:ln>
                <a:solidFill>
                  <a:srgbClr val="C985C1">
                    <a:lumMod val="50000"/>
                  </a:srgbClr>
                </a:solidFill>
                <a:effectLst>
                  <a:outerShdw blurRad="12700" dist="38100" dir="2700000" algn="tl" rotWithShape="0">
                    <a:srgbClr val="3C8C44">
                      <a:lumMod val="75000"/>
                    </a:srgbClr>
                  </a:outerShdw>
                </a:effectLst>
              </a:rPr>
              <a:t>OKAZJA DO OBRONY EWANGELII</a:t>
            </a:r>
            <a:endParaRPr lang="en" sz="3600" b="1" dirty="0">
              <a:ln w="9525">
                <a:solidFill>
                  <a:srgbClr val="FFFF00"/>
                </a:solidFill>
                <a:prstDash val="solid"/>
              </a:ln>
              <a:solidFill>
                <a:srgbClr val="C985C1">
                  <a:lumMod val="50000"/>
                </a:srgbClr>
              </a:solidFill>
              <a:effectLst>
                <a:outerShdw blurRad="12700" dist="38100" dir="2700000" algn="tl" rotWithShape="0">
                  <a:srgbClr val="3C8C44">
                    <a:lumMod val="75000"/>
                  </a:srgbClr>
                </a:outerShdw>
              </a:effectLst>
            </a:endParaRPr>
          </a:p>
        </p:txBody>
      </p:sp>
      <p:sp>
        <p:nvSpPr>
          <p:cNvPr id="5" name="CuadroTexto 4">
            <a:extLst>
              <a:ext uri="{FF2B5EF4-FFF2-40B4-BE49-F238E27FC236}">
                <a16:creationId xmlns:a16="http://schemas.microsoft.com/office/drawing/2014/main" xmlns="" id="{506798FA-E70B-8959-C5CC-A79EAB3587AF}"/>
              </a:ext>
            </a:extLst>
          </p:cNvPr>
          <p:cNvSpPr txBox="1"/>
          <p:nvPr/>
        </p:nvSpPr>
        <p:spPr>
          <a:xfrm>
            <a:off x="191152" y="1378057"/>
            <a:ext cx="7972425" cy="1015663"/>
          </a:xfrm>
          <a:prstGeom prst="rect">
            <a:avLst/>
          </a:prstGeom>
          <a:noFill/>
        </p:spPr>
        <p:txBody>
          <a:bodyPr wrap="square" rtlCol="0">
            <a:spAutoFit/>
          </a:bodyPr>
          <a:lstStyle/>
          <a:p>
            <a:pPr>
              <a:spcBef>
                <a:spcPts val="600"/>
              </a:spcBef>
            </a:pPr>
            <a:r>
              <a:rPr lang="pl-PL" sz="2000" b="1" dirty="0">
                <a:solidFill>
                  <a:prstClr val="black"/>
                </a:solidFill>
              </a:rPr>
              <a:t>Kiedy </a:t>
            </a:r>
            <a:r>
              <a:rPr lang="pl-PL" sz="2000" b="1" dirty="0" err="1">
                <a:solidFill>
                  <a:prstClr val="black"/>
                </a:solidFill>
              </a:rPr>
              <a:t>Filipianie</a:t>
            </a:r>
            <a:r>
              <a:rPr lang="pl-PL" sz="2000" b="1" dirty="0">
                <a:solidFill>
                  <a:prstClr val="black"/>
                </a:solidFill>
              </a:rPr>
              <a:t> dowiedzieli się, że Paweł został uwięziony w Rzymie, bardzo się zmartwili i wysłali </a:t>
            </a:r>
            <a:r>
              <a:rPr lang="pl-PL" sz="2000" b="1" dirty="0" err="1">
                <a:solidFill>
                  <a:prstClr val="black"/>
                </a:solidFill>
              </a:rPr>
              <a:t>Epafrodyta</a:t>
            </a:r>
            <a:r>
              <a:rPr lang="pl-PL" sz="2000" b="1" dirty="0">
                <a:solidFill>
                  <a:prstClr val="black"/>
                </a:solidFill>
              </a:rPr>
              <a:t> z pomocą dla apostoła (</a:t>
            </a:r>
            <a:r>
              <a:rPr lang="pl-PL" sz="2000" b="1" dirty="0" err="1">
                <a:solidFill>
                  <a:prstClr val="black"/>
                </a:solidFill>
              </a:rPr>
              <a:t>Flp</a:t>
            </a:r>
            <a:r>
              <a:rPr lang="pl-PL" sz="2000" b="1" dirty="0">
                <a:solidFill>
                  <a:prstClr val="black"/>
                </a:solidFill>
              </a:rPr>
              <a:t> </a:t>
            </a:r>
            <a:r>
              <a:rPr lang="pl-PL" sz="2000" b="1" dirty="0" smtClean="0">
                <a:solidFill>
                  <a:prstClr val="black"/>
                </a:solidFill>
              </a:rPr>
              <a:t>4,18</a:t>
            </a:r>
            <a:r>
              <a:rPr lang="pl-PL" sz="2000" b="1" dirty="0">
                <a:solidFill>
                  <a:prstClr val="black"/>
                </a:solidFill>
              </a:rPr>
              <a:t>).</a:t>
            </a:r>
            <a:endParaRPr lang="en" sz="2000" b="1" dirty="0">
              <a:solidFill>
                <a:prstClr val="black"/>
              </a:solidFill>
            </a:endParaRPr>
          </a:p>
        </p:txBody>
      </p:sp>
      <p:pic>
        <p:nvPicPr>
          <p:cNvPr id="2" name="Imagen 1">
            <a:extLst>
              <a:ext uri="{FF2B5EF4-FFF2-40B4-BE49-F238E27FC236}">
                <a16:creationId xmlns:a16="http://schemas.microsoft.com/office/drawing/2014/main" xmlns="" id="{8FB0006A-EE14-761C-DDB1-20BFD68FD754}"/>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a:ext>
            </a:extLst>
          </a:blip>
          <a:srcRect t="10435"/>
          <a:stretch>
            <a:fillRect/>
          </a:stretch>
        </p:blipFill>
        <p:spPr>
          <a:xfrm>
            <a:off x="8255512" y="686178"/>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xmlns="" id="{6149BA71-FEDF-FF78-F7EF-C738CDF4F748}"/>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xmlns="" id="{37B361DC-6DA5-29D5-AA49-C1D19DD02D01}"/>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a:fillRect/>
          </a:stretch>
        </p:blipFill>
        <p:spPr>
          <a:xfrm>
            <a:off x="7400521" y="3869538"/>
            <a:ext cx="4623574" cy="2802483"/>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xmlns="" id="{2FF8AACF-CB76-4CF8-3D8D-AFEFA7CECF9F}"/>
              </a:ext>
            </a:extLst>
          </p:cNvPr>
          <p:cNvSpPr txBox="1"/>
          <p:nvPr/>
        </p:nvSpPr>
        <p:spPr>
          <a:xfrm>
            <a:off x="3307425" y="2486916"/>
            <a:ext cx="8640612" cy="1323439"/>
          </a:xfrm>
          <a:prstGeom prst="rect">
            <a:avLst/>
          </a:prstGeom>
          <a:noFill/>
        </p:spPr>
        <p:txBody>
          <a:bodyPr wrap="square">
            <a:spAutoFit/>
          </a:bodyPr>
          <a:lstStyle/>
          <a:p>
            <a:pPr>
              <a:spcBef>
                <a:spcPts val="600"/>
              </a:spcBef>
            </a:pPr>
            <a:r>
              <a:rPr lang="pl-PL" sz="2000" b="1" dirty="0">
                <a:solidFill>
                  <a:prstClr val="black"/>
                </a:solidFill>
              </a:rPr>
              <a:t>Paweł nie tylko nie był przygnębiony, ale wręcz dziękował Bogu za swoje uwięzienie. Dlaczego dziękował? Ponieważ w ten sposób mógł głosić Ewangelię tym, do których w innym przypadku nigdy by nie dotarł (</a:t>
            </a:r>
            <a:r>
              <a:rPr lang="pl-PL" sz="2000" b="1" dirty="0" err="1">
                <a:solidFill>
                  <a:prstClr val="black"/>
                </a:solidFill>
              </a:rPr>
              <a:t>Flp</a:t>
            </a:r>
            <a:r>
              <a:rPr lang="pl-PL" sz="2000" b="1" dirty="0">
                <a:solidFill>
                  <a:prstClr val="black"/>
                </a:solidFill>
              </a:rPr>
              <a:t> 1,13).</a:t>
            </a:r>
            <a:endParaRPr lang="en" sz="2000" b="1" dirty="0">
              <a:solidFill>
                <a:prstClr val="black"/>
              </a:solidFill>
            </a:endParaRPr>
          </a:p>
        </p:txBody>
      </p:sp>
      <p:sp>
        <p:nvSpPr>
          <p:cNvPr id="13" name="CuadroTexto 12">
            <a:extLst>
              <a:ext uri="{FF2B5EF4-FFF2-40B4-BE49-F238E27FC236}">
                <a16:creationId xmlns:a16="http://schemas.microsoft.com/office/drawing/2014/main" xmlns="" id="{D2B67381-4836-A4C5-E2F3-6F258978A750}"/>
              </a:ext>
            </a:extLst>
          </p:cNvPr>
          <p:cNvSpPr txBox="1"/>
          <p:nvPr/>
        </p:nvSpPr>
        <p:spPr>
          <a:xfrm>
            <a:off x="3286562" y="3793139"/>
            <a:ext cx="3881403" cy="1631216"/>
          </a:xfrm>
          <a:prstGeom prst="rect">
            <a:avLst/>
          </a:prstGeom>
          <a:noFill/>
        </p:spPr>
        <p:txBody>
          <a:bodyPr wrap="square">
            <a:spAutoFit/>
          </a:bodyPr>
          <a:lstStyle/>
          <a:p>
            <a:pPr>
              <a:spcBef>
                <a:spcPts val="600"/>
              </a:spcBef>
            </a:pPr>
            <a:r>
              <a:rPr lang="pl-PL" sz="2000" b="1" dirty="0">
                <a:solidFill>
                  <a:prstClr val="black"/>
                </a:solidFill>
              </a:rPr>
              <a:t>Ponadto, widząc postawę apostoła, inni wierni bracia zostali zachęceni i zaczęli głosić ewangelię bez względu na trudności (</a:t>
            </a:r>
            <a:r>
              <a:rPr lang="pl-PL" sz="2000" b="1" dirty="0" err="1">
                <a:solidFill>
                  <a:prstClr val="black"/>
                </a:solidFill>
              </a:rPr>
              <a:t>Flp</a:t>
            </a:r>
            <a:r>
              <a:rPr lang="pl-PL" sz="2000" b="1" dirty="0">
                <a:solidFill>
                  <a:prstClr val="black"/>
                </a:solidFill>
              </a:rPr>
              <a:t> </a:t>
            </a:r>
            <a:r>
              <a:rPr lang="pl-PL" sz="2000" b="1" dirty="0" smtClean="0">
                <a:solidFill>
                  <a:prstClr val="black"/>
                </a:solidFill>
              </a:rPr>
              <a:t>1,14</a:t>
            </a:r>
            <a:r>
              <a:rPr lang="pl-PL" sz="2000" b="1" dirty="0">
                <a:solidFill>
                  <a:prstClr val="black"/>
                </a:solidFill>
              </a:rPr>
              <a:t>).</a:t>
            </a:r>
            <a:endParaRPr lang="en" sz="2000" b="1" dirty="0">
              <a:solidFill>
                <a:prstClr val="black"/>
              </a:solidFill>
            </a:endParaRPr>
          </a:p>
        </p:txBody>
      </p:sp>
      <p:sp>
        <p:nvSpPr>
          <p:cNvPr id="15" name="CuadroTexto 14">
            <a:extLst>
              <a:ext uri="{FF2B5EF4-FFF2-40B4-BE49-F238E27FC236}">
                <a16:creationId xmlns:a16="http://schemas.microsoft.com/office/drawing/2014/main" xmlns="" id="{DCA28D3B-EB9F-B33B-2666-8265E376D846}"/>
              </a:ext>
            </a:extLst>
          </p:cNvPr>
          <p:cNvSpPr txBox="1"/>
          <p:nvPr/>
        </p:nvSpPr>
        <p:spPr>
          <a:xfrm>
            <a:off x="2254427" y="5416541"/>
            <a:ext cx="5215756" cy="1323439"/>
          </a:xfrm>
          <a:prstGeom prst="rect">
            <a:avLst/>
          </a:prstGeom>
          <a:noFill/>
        </p:spPr>
        <p:txBody>
          <a:bodyPr wrap="square">
            <a:spAutoFit/>
          </a:bodyPr>
          <a:lstStyle/>
          <a:p>
            <a:pPr>
              <a:spcBef>
                <a:spcPts val="600"/>
              </a:spcBef>
            </a:pPr>
            <a:r>
              <a:rPr lang="pl-PL" sz="2000" b="1" dirty="0">
                <a:solidFill>
                  <a:prstClr val="black"/>
                </a:solidFill>
              </a:rPr>
              <a:t>Inni, sądząc, że otwarte głoszenie ewangelii przysporzy Pawłowi trudności, również pomogli – nieświadomie – w jej szerzeniu (</a:t>
            </a:r>
            <a:r>
              <a:rPr lang="pl-PL" sz="2000" b="1" dirty="0" err="1">
                <a:solidFill>
                  <a:prstClr val="black"/>
                </a:solidFill>
              </a:rPr>
              <a:t>Flp</a:t>
            </a:r>
            <a:r>
              <a:rPr lang="pl-PL" sz="2000" b="1" dirty="0">
                <a:solidFill>
                  <a:prstClr val="black"/>
                </a:solidFill>
              </a:rPr>
              <a:t> 1,15-18).</a:t>
            </a:r>
            <a:endParaRPr lang="en" sz="2000" b="1" dirty="0">
              <a:solidFill>
                <a:prstClr val="black"/>
              </a:solidFill>
            </a:endParaRPr>
          </a:p>
        </p:txBody>
      </p:sp>
      <p:pic>
        <p:nvPicPr>
          <p:cNvPr id="17" name="Imagen 16" descr="Un dibujo de un grupo de personas en una calle&#10;&#10;El contenido generado por IA puede ser incorrecto.">
            <a:extLst>
              <a:ext uri="{FF2B5EF4-FFF2-40B4-BE49-F238E27FC236}">
                <a16:creationId xmlns:a16="http://schemas.microsoft.com/office/drawing/2014/main" xmlns="" id="{6BFDA191-2670-DFEB-2F7E-76DCEE6F8DD3}"/>
              </a:ext>
            </a:extLst>
          </p:cNvPr>
          <p:cNvPicPr>
            <a:picLocks noChangeAspect="1"/>
          </p:cNvPicPr>
          <p:nvPr/>
        </p:nvPicPr>
        <p:blipFill rotWithShape="1">
          <a:blip r:embed="rId7" cstate="print">
            <a:extLst>
              <a:ext uri="{28A0092B-C50C-407E-A947-70E740481C1C}">
                <a14:useLocalDpi xmlns:a14="http://schemas.microsoft.com/office/drawing/2010/main" xmlns=""/>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14220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xmlns=""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xmlns="" id="{5EC626D6-03B3-36B1-BE9E-D1EE47C1D77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xmlns=""/>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xmlns=""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pl-PL" sz="3600" b="1" dirty="0" smtClean="0">
                <a:ln/>
                <a:solidFill>
                  <a:srgbClr val="C985C1">
                    <a:lumMod val="50000"/>
                  </a:srgbClr>
                </a:solidFill>
              </a:rPr>
              <a:t>Powody do wdzięczności</a:t>
            </a:r>
          </a:p>
          <a:p>
            <a:pPr algn="ctr"/>
            <a:r>
              <a:rPr lang="pl-PL" sz="3600" b="1" dirty="0" smtClean="0">
                <a:ln/>
                <a:solidFill>
                  <a:srgbClr val="C985C1">
                    <a:lumMod val="50000"/>
                  </a:srgbClr>
                </a:solidFill>
              </a:rPr>
              <a:t>i modlitwy w Liście do </a:t>
            </a:r>
            <a:r>
              <a:rPr lang="pl-PL" sz="3600" b="1" dirty="0" err="1" smtClean="0">
                <a:ln/>
                <a:solidFill>
                  <a:srgbClr val="C985C1">
                    <a:lumMod val="50000"/>
                  </a:srgbClr>
                </a:solidFill>
              </a:rPr>
              <a:t>Kolosan</a:t>
            </a:r>
            <a:endParaRPr lang="en" sz="3600" b="1" dirty="0">
              <a:ln/>
              <a:solidFill>
                <a:srgbClr val="C985C1">
                  <a:lumMod val="50000"/>
                </a:srgbClr>
              </a:solidFill>
            </a:endParaRPr>
          </a:p>
        </p:txBody>
      </p:sp>
    </p:spTree>
    <p:extLst>
      <p:ext uri="{BB962C8B-B14F-4D97-AF65-F5344CB8AC3E}">
        <p14:creationId xmlns:p14="http://schemas.microsoft.com/office/powerpoint/2010/main" xmlns="" val="421368101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554</TotalTime>
  <Words>1118</Words>
  <Application>Microsoft Office PowerPoint</Application>
  <PresentationFormat>Niestandardowy</PresentationFormat>
  <Paragraphs>64</Paragraphs>
  <Slides>12</Slides>
  <Notes>2</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12</vt:i4>
      </vt:variant>
    </vt:vector>
  </HeadingPairs>
  <TitlesOfParts>
    <vt:vector size="19" baseType="lpstr">
      <vt:lpstr>Arial</vt:lpstr>
      <vt:lpstr>Aptos</vt:lpstr>
      <vt:lpstr>Comic Sans MS</vt:lpstr>
      <vt:lpstr>Constantia</vt:lpstr>
      <vt:lpstr>Aptos Display</vt:lpstr>
      <vt:lpstr>Tema de Office</vt:lpstr>
      <vt:lpstr>1_Tema de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Wiesław Szwajcowski</cp:lastModifiedBy>
  <cp:revision>92</cp:revision>
  <dcterms:created xsi:type="dcterms:W3CDTF">2025-12-29T07:58:33Z</dcterms:created>
  <dcterms:modified xsi:type="dcterms:W3CDTF">2026-01-09T16:31:54Z</dcterms:modified>
</cp:coreProperties>
</file>