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</p:sldMasterIdLst>
  <p:sldIdLst>
    <p:sldId id="257" r:id="rId5"/>
    <p:sldId id="319" r:id="rId6"/>
    <p:sldId id="259" r:id="rId7"/>
    <p:sldId id="260" r:id="rId8"/>
    <p:sldId id="261" r:id="rId9"/>
    <p:sldId id="320" r:id="rId10"/>
    <p:sldId id="321" r:id="rId11"/>
    <p:sldId id="32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Zachowujcie jedność </a:t>
          </a:r>
          <a:b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pl-PL" sz="1800" b="1" dirty="0"/>
            <a:t>Podczas wspólnej pracy nie powinno być między nami plotek, krytyki, rywalizacji ani kłótni.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Postępujcie nienagannie </a:t>
          </a:r>
          <a:b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pl-PL" sz="1800" b="1" dirty="0"/>
            <a:t>Posłuszeństwo naszemu Ojcu w prostocie stanowi wyraźny kontrast w stosunku do zła i rozpasania, które nas otaczają.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Bądźcie wierni  Słowu Bożemu 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pl-PL" sz="1800" b="1" dirty="0"/>
            <a:t>Nasze działania i nasze myślenie muszą być zgodne z tym, czego naucza Biblia.
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B987F5D0-0A88-43FB-B2E0-FFA630C01ACF}" type="presOf" srcId="{4AE1B839-9D75-49FC-83F0-722BDBF17955}" destId="{65AC557A-1213-46C1-8A5C-30C5FAED6ED4}" srcOrd="0" destOrd="0" presId="urn:microsoft.com/office/officeart/2008/layout/TitlePictureLineup"/>
    <dgm:cxn modelId="{4B185C2C-EA73-4D95-87B2-6015D42583BD}" type="presOf" srcId="{57EE0F82-6A25-4944-9E83-D989DD5B276D}" destId="{083980AE-3F0B-4B5A-8608-E2875A2DB327}" srcOrd="0" destOrd="0" presId="urn:microsoft.com/office/officeart/2008/layout/TitlePictureLineup"/>
    <dgm:cxn modelId="{30FA03FD-6FAD-4BEA-AC39-0F230CAFC4A8}" type="presOf" srcId="{8F13B9EF-7C3D-4D73-81A6-38D115799957}" destId="{F0371C59-4F87-4DBD-9EC4-342D3DF794AF}" srcOrd="0" destOrd="0" presId="urn:microsoft.com/office/officeart/2008/layout/TitlePictureLineup"/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FBD680B3-CFBF-40CF-BC48-75F3BD40424A}" type="presOf" srcId="{A8F4F8C1-79F7-4DA3-AD7F-C727F8B972C1}" destId="{3FD6ED73-D0F2-4D58-BC16-C77EE9FD655A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980A4A9F-A997-4120-AA47-B36B2F833297}" type="presOf" srcId="{B0D07D7C-B5CD-459F-BD11-0361D1F01132}" destId="{FFAB9AD1-5D21-498A-90A8-0367D2E12C5C}" srcOrd="0" destOrd="0" presId="urn:microsoft.com/office/officeart/2008/layout/TitlePictureLineup"/>
    <dgm:cxn modelId="{0179732D-968B-4DD0-9F8F-9AA2AC408878}" type="presOf" srcId="{B2EAAED4-506D-493C-A31B-92CA7847C081}" destId="{2E811DF2-F3C4-4512-A907-06319FA32221}" srcOrd="0" destOrd="0" presId="urn:microsoft.com/office/officeart/2008/layout/TitlePictureLineup"/>
    <dgm:cxn modelId="{707FDE06-7DFA-4002-8441-7F551D7710A4}" type="presOf" srcId="{B8D218B3-F65D-4CFC-A0FD-051C19E77E79}" destId="{005260F8-7B30-470E-AA28-FCEB93406D5D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36B1E8C4-91AC-4555-AC5E-286C9E91F249}" type="presParOf" srcId="{FFAB9AD1-5D21-498A-90A8-0367D2E12C5C}" destId="{48063ED8-A635-461F-86DA-E22AC266976F}" srcOrd="0" destOrd="0" presId="urn:microsoft.com/office/officeart/2008/layout/TitlePictureLineup"/>
    <dgm:cxn modelId="{E04606B4-C37C-4C31-8249-EA75C76757D2}" type="presParOf" srcId="{48063ED8-A635-461F-86DA-E22AC266976F}" destId="{4A452F6F-4B99-4272-BEC2-4EAFBD9409F4}" srcOrd="0" destOrd="0" presId="urn:microsoft.com/office/officeart/2008/layout/TitlePictureLineup"/>
    <dgm:cxn modelId="{91160874-B44D-400E-B0CB-814C708EBEF3}" type="presParOf" srcId="{48063ED8-A635-461F-86DA-E22AC266976F}" destId="{EDA97946-C8AC-47C0-9915-6179CBB0BB13}" srcOrd="1" destOrd="0" presId="urn:microsoft.com/office/officeart/2008/layout/TitlePictureLineup"/>
    <dgm:cxn modelId="{9397CF4F-E09B-448A-8030-5A6FB0821073}" type="presParOf" srcId="{48063ED8-A635-461F-86DA-E22AC266976F}" destId="{3FD6ED73-D0F2-4D58-BC16-C77EE9FD655A}" srcOrd="2" destOrd="0" presId="urn:microsoft.com/office/officeart/2008/layout/TitlePictureLineup"/>
    <dgm:cxn modelId="{A25C5CB1-3251-464D-BA82-8C120643C80C}" type="presParOf" srcId="{48063ED8-A635-461F-86DA-E22AC266976F}" destId="{005260F8-7B30-470E-AA28-FCEB93406D5D}" srcOrd="3" destOrd="0" presId="urn:microsoft.com/office/officeart/2008/layout/TitlePictureLineup"/>
    <dgm:cxn modelId="{D29BA600-3004-4A7C-B988-7518ECCB6BF1}" type="presParOf" srcId="{FFAB9AD1-5D21-498A-90A8-0367D2E12C5C}" destId="{1725A13B-8CCF-468D-880B-35A3CA369DCC}" srcOrd="1" destOrd="0" presId="urn:microsoft.com/office/officeart/2008/layout/TitlePictureLineup"/>
    <dgm:cxn modelId="{FF08E6E7-7F7D-4A2B-806E-F22DFA1B4CAE}" type="presParOf" srcId="{FFAB9AD1-5D21-498A-90A8-0367D2E12C5C}" destId="{567B367D-0D04-4C50-9522-FC4878237EB4}" srcOrd="2" destOrd="0" presId="urn:microsoft.com/office/officeart/2008/layout/TitlePictureLineup"/>
    <dgm:cxn modelId="{0B1B0A20-D65D-4A86-884C-54DCFDE71E39}" type="presParOf" srcId="{567B367D-0D04-4C50-9522-FC4878237EB4}" destId="{1FC1ACCF-0605-4F01-87E7-E6DD7A7807A9}" srcOrd="0" destOrd="0" presId="urn:microsoft.com/office/officeart/2008/layout/TitlePictureLineup"/>
    <dgm:cxn modelId="{339A0A42-949E-4F8E-AAC4-AC5796BC8998}" type="presParOf" srcId="{567B367D-0D04-4C50-9522-FC4878237EB4}" destId="{A3359CDB-09D8-48D6-B1A2-9336A1E66799}" srcOrd="1" destOrd="0" presId="urn:microsoft.com/office/officeart/2008/layout/TitlePictureLineup"/>
    <dgm:cxn modelId="{FE07896F-4292-48BC-B42A-23910F9A0660}" type="presParOf" srcId="{567B367D-0D04-4C50-9522-FC4878237EB4}" destId="{65AC557A-1213-46C1-8A5C-30C5FAED6ED4}" srcOrd="2" destOrd="0" presId="urn:microsoft.com/office/officeart/2008/layout/TitlePictureLineup"/>
    <dgm:cxn modelId="{8D341E26-D4F5-4C68-89EB-29C63C9FF020}" type="presParOf" srcId="{567B367D-0D04-4C50-9522-FC4878237EB4}" destId="{F0371C59-4F87-4DBD-9EC4-342D3DF794AF}" srcOrd="3" destOrd="0" presId="urn:microsoft.com/office/officeart/2008/layout/TitlePictureLineup"/>
    <dgm:cxn modelId="{0F2D80C3-46D1-4037-BDCB-6F9F86AB4A33}" type="presParOf" srcId="{FFAB9AD1-5D21-498A-90A8-0367D2E12C5C}" destId="{BFB1D35E-63F0-44C6-BA35-7D6F3F242456}" srcOrd="3" destOrd="0" presId="urn:microsoft.com/office/officeart/2008/layout/TitlePictureLineup"/>
    <dgm:cxn modelId="{2587263D-D1F3-41C8-89FE-C27E0D48DA8A}" type="presParOf" srcId="{FFAB9AD1-5D21-498A-90A8-0367D2E12C5C}" destId="{41E727D5-902B-4745-9B62-5B0FD1F4FF44}" srcOrd="4" destOrd="0" presId="urn:microsoft.com/office/officeart/2008/layout/TitlePictureLineup"/>
    <dgm:cxn modelId="{F77452CE-77E1-4ED9-B217-C03B79F16207}" type="presParOf" srcId="{41E727D5-902B-4745-9B62-5B0FD1F4FF44}" destId="{B7601F9C-0C9A-46F1-A8E3-B33234CD3938}" srcOrd="0" destOrd="0" presId="urn:microsoft.com/office/officeart/2008/layout/TitlePictureLineup"/>
    <dgm:cxn modelId="{D4A0AF06-D107-4856-A2E8-A460B5CB16DC}" type="presParOf" srcId="{41E727D5-902B-4745-9B62-5B0FD1F4FF44}" destId="{0F77C533-51C8-4753-ADB2-F8E85ED79FB9}" srcOrd="1" destOrd="0" presId="urn:microsoft.com/office/officeart/2008/layout/TitlePictureLineup"/>
    <dgm:cxn modelId="{E8B6F4B6-7370-4066-A40B-404609BF414C}" type="presParOf" srcId="{41E727D5-902B-4745-9B62-5B0FD1F4FF44}" destId="{083980AE-3F0B-4B5A-8608-E2875A2DB327}" srcOrd="2" destOrd="0" presId="urn:microsoft.com/office/officeart/2008/layout/TitlePictureLineup"/>
    <dgm:cxn modelId="{3529BB5B-584B-4752-A698-53E79A02AE85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Podczas wspólnej pracy nie powinno być między nami plotek, krytyki, rywalizacji ani kłótni.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Zachowujcie jedność </a:t>
          </a:r>
          <a:b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Posłuszeństwo naszemu Ojcu w prostocie stanowi wyraźny kontrast w stosunku do zła i rozpasania, które nas otaczają.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Postępujcie nienagannie </a:t>
          </a:r>
          <a:b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Nasze działania i nasze myślenie muszą być zgodne z tym, czego naucza Biblia.
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Bądźcie wierni  Słowu Bożemu 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9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558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10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29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59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679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4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144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6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72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562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27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48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86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38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3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81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91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58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7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39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7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11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79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5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9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33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41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46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51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0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8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srgbClr val="B71E42"/>
                </a:solidFill>
              </a:rPr>
              <a:pPr/>
              <a:t>‹#›</a:t>
            </a:fld>
            <a:endParaRPr lang="es-ES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33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CE61FE6-2AB8-475A-84D7-EC356C3B17F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29/01/2026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F7F1E2D-0425-4992-A264-145DF795F3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ŚWIECIĆ JAK ŚWIATŁA NOCĄ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178034" y="0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 smtClean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Lekcja 5 na 31. stycznia</a:t>
            </a:r>
            <a:r>
              <a:rPr kumimoji="0" lang="e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EPAFRODYT</a:t>
            </a:r>
            <a:endParaRPr lang="en" sz="4400" b="1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AA459A1-04B1-C8CB-B761-09EF7FD4E12C}"/>
              </a:ext>
            </a:extLst>
          </p:cNvPr>
          <p:cNvSpPr txBox="1"/>
          <p:nvPr/>
        </p:nvSpPr>
        <p:spPr>
          <a:xfrm>
            <a:off x="333376" y="120373"/>
            <a:ext cx="706779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„Uznałem </a:t>
            </a:r>
            <a:r>
              <a:rPr lang="pl-PL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jednak za rzecz konieczną posłać do was </a:t>
            </a:r>
            <a:r>
              <a:rPr lang="pl-PL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Epafrodyta</a:t>
            </a:r>
            <a:r>
              <a:rPr lang="pl-PL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brata, współpracownika i współbojownika mego, a waszego wysłannika i sługę w potrzebie </a:t>
            </a:r>
            <a:r>
              <a:rPr lang="pl-PL" b="1" dirty="0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mojej</a:t>
            </a:r>
            <a:r>
              <a:rPr lang="en" b="1" dirty="0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”   </a:t>
            </a:r>
            <a:r>
              <a:rPr lang="en" sz="14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25</a:t>
            </a:r>
            <a:r>
              <a:rPr lang="en" sz="14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354A14B-E8C5-9065-235F-3D2206112A8D}"/>
              </a:ext>
            </a:extLst>
          </p:cNvPr>
          <p:cNvSpPr txBox="1"/>
          <p:nvPr/>
        </p:nvSpPr>
        <p:spPr>
          <a:xfrm>
            <a:off x="317745" y="1091213"/>
            <a:ext cx="8834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Kiedy </a:t>
            </a:r>
            <a:r>
              <a:rPr lang="pl-PL" sz="2000" b="1" dirty="0" err="1">
                <a:solidFill>
                  <a:prstClr val="black"/>
                </a:solidFill>
              </a:rPr>
              <a:t>Filipianie</a:t>
            </a:r>
            <a:r>
              <a:rPr lang="pl-PL" sz="2000" b="1" dirty="0">
                <a:solidFill>
                  <a:prstClr val="black"/>
                </a:solidFill>
              </a:rPr>
              <a:t> dowiedzieli się, że Paweł został uwięziony w Rzymie, postanowili wysłać mu pomoc, aby zaspokoić jego potrzeby (opłacenie czynszu, jedzenie, ubrania itp.). </a:t>
            </a:r>
            <a:r>
              <a:rPr lang="pl-PL" sz="2000" b="1" dirty="0" err="1">
                <a:solidFill>
                  <a:prstClr val="black"/>
                </a:solidFill>
              </a:rPr>
              <a:t>Epafrodyt</a:t>
            </a:r>
            <a:r>
              <a:rPr lang="pl-PL" sz="2000" b="1" dirty="0">
                <a:solidFill>
                  <a:prstClr val="black"/>
                </a:solidFill>
              </a:rPr>
              <a:t> był odpowiedzialny za dostarczenie tej pomocy apostołowi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4,18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2,25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xmlns="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xmlns="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ED75079-5C4D-AFF5-7EEA-DC9C864BBFD8}"/>
              </a:ext>
            </a:extLst>
          </p:cNvPr>
          <p:cNvSpPr txBox="1"/>
          <p:nvPr/>
        </p:nvSpPr>
        <p:spPr>
          <a:xfrm>
            <a:off x="2971911" y="3282420"/>
            <a:ext cx="5155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W swoim zapale dla </a:t>
            </a:r>
            <a:r>
              <a:rPr lang="pl-PL" sz="2000" b="1" dirty="0" err="1">
                <a:solidFill>
                  <a:prstClr val="black"/>
                </a:solidFill>
              </a:rPr>
              <a:t>ewangeli</a:t>
            </a:r>
            <a:r>
              <a:rPr lang="pl-PL" sz="2000" b="1" dirty="0">
                <a:solidFill>
                  <a:prstClr val="black"/>
                </a:solidFill>
              </a:rPr>
              <a:t>, ryzykował własnym życiem i poważnie zachorował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2,27.30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Kiedy </a:t>
            </a:r>
            <a:r>
              <a:rPr lang="pl-PL" sz="2000" b="1" dirty="0" err="1">
                <a:solidFill>
                  <a:prstClr val="black"/>
                </a:solidFill>
              </a:rPr>
              <a:t>Filipianie</a:t>
            </a:r>
            <a:r>
              <a:rPr lang="pl-PL" sz="2000" b="1" dirty="0">
                <a:solidFill>
                  <a:prstClr val="black"/>
                </a:solidFill>
              </a:rPr>
              <a:t> o tym usłyszeli, zaczęli się o niego martwić. To był główny powód, dla którego Paweł postanowił wysłać go, aby dostarczył im list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2,26.28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6EBFD5-761C-77AB-7319-6B920229BE7E}"/>
              </a:ext>
            </a:extLst>
          </p:cNvPr>
          <p:cNvSpPr txBox="1"/>
          <p:nvPr/>
        </p:nvSpPr>
        <p:spPr>
          <a:xfrm>
            <a:off x="302115" y="2431803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 err="1">
                <a:solidFill>
                  <a:prstClr val="black"/>
                </a:solidFill>
              </a:rPr>
              <a:t>Epafrodyt</a:t>
            </a:r>
            <a:r>
              <a:rPr lang="pl-PL" sz="2000" b="1" dirty="0">
                <a:solidFill>
                  <a:prstClr val="black"/>
                </a:solidFill>
              </a:rPr>
              <a:t> nie tylko dostarczał pomoc, ale towarzyszył Pawłowi, pomagał mu w potrzebach i współpracował z nim w szerzeniu ewangelii.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9DA0D9B-DD32-D7C0-6825-7CA79FFDB548}"/>
              </a:ext>
            </a:extLst>
          </p:cNvPr>
          <p:cNvSpPr txBox="1"/>
          <p:nvPr/>
        </p:nvSpPr>
        <p:spPr>
          <a:xfrm>
            <a:off x="2971910" y="5484988"/>
            <a:ext cx="5101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Paweł prosi, aby „szanować ludzi takich jak on”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2,29 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 err="1">
                <a:solidFill>
                  <a:prstClr val="black"/>
                </a:solidFill>
              </a:rPr>
              <a:t>Epafrodyt</a:t>
            </a:r>
            <a:r>
              <a:rPr lang="pl-PL" sz="2000" b="1" dirty="0">
                <a:solidFill>
                  <a:prstClr val="black"/>
                </a:solidFill>
              </a:rPr>
              <a:t> był bez wątpienia </a:t>
            </a:r>
            <a:r>
              <a:rPr lang="pl-PL" sz="2000" b="1" dirty="0" smtClean="0">
                <a:solidFill>
                  <a:prstClr val="black"/>
                </a:solidFill>
              </a:rPr>
              <a:t>wiernym chrześcijaninem</a:t>
            </a:r>
            <a:r>
              <a:rPr lang="pl-PL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14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„Podczas gdy Jezus, nasz Orędownik, wstawia się za nami w niebie, Duch Święty działa w nas, sprawiając, że chcemy i wykonujemy to, co podoba się Bogu. Całe niebo jest zaangażowane w zbawienie jednej duszy.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Jaki więc mamy powód, by wątpić, że Pan chce nam pomóc i rzeczywiście nam pomaga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? My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którzy nauczamy innych, sami musimy mieć żywą więź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       z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Bogiem. W Duchu i w Słowie powinniśmy być dla ludzi jak źródło wody, ponieważ Chrystus jest w nas źródłem tryskającym ku życiu wiecznemu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Smutek   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i cierpienie mogą wystawiać na próbę naszą cierpliwość i wiarę, lecz blask obecności Niewidzialnego jest z nami.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Dlatego musimy ukryć siebie za Jezusem.”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018B04-181A-6179-9EB0-6EA05A3CD07E}"/>
              </a:ext>
            </a:extLst>
          </p:cNvPr>
          <p:cNvSpPr txBox="1"/>
          <p:nvPr/>
        </p:nvSpPr>
        <p:spPr>
          <a:xfrm>
            <a:off x="6344801" y="6024780"/>
            <a:ext cx="357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Weźmiecie moc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Grudzień</a:t>
            </a:r>
            <a:r>
              <a:rPr lang="en" sz="1600" b="1" dirty="0">
                <a:solidFill>
                  <a:prstClr val="black"/>
                </a:solidFill>
              </a:rPr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xmlns="" val="205795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413027-F5C9-39FF-2733-C8660990A096}"/>
              </a:ext>
            </a:extLst>
          </p:cNvPr>
          <p:cNvSpPr txBox="1"/>
          <p:nvPr/>
        </p:nvSpPr>
        <p:spPr>
          <a:xfrm>
            <a:off x="6253567" y="0"/>
            <a:ext cx="5938434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„Czyńcie wszystko bez szemrania i powątpiewania, abyście się stali nienagannymi i szczerymi dziećmi Bożymi bez skazy pośród rodu złego i przewrotnego,    w którym świecicie jak światła na świecie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”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6F583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Filipian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2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14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-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15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6F583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1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=""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Światła </a:t>
            </a:r>
            <a:r>
              <a:rPr lang="pl-P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na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świecie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73E9E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Odbicie Boga 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12-13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Aptos" panose="02110004020202020204"/>
              </a:rPr>
              <a:t>Światł</a:t>
            </a:r>
            <a:r>
              <a:rPr lang="pl-PL" sz="2000" b="1" dirty="0" smtClean="0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lang="pl-PL" sz="2000" b="1" dirty="0" smtClean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  <a:latin typeface="Aptos" panose="02110004020202020204"/>
              </a:rPr>
              <a:t>na</a:t>
            </a:r>
            <a:r>
              <a:rPr lang="pl-PL" sz="2000" b="1" dirty="0" smtClean="0">
                <a:solidFill>
                  <a:prstClr val="black"/>
                </a:solidFill>
                <a:latin typeface="Aptos" panose="02110004020202020204"/>
              </a:rPr>
              <a:t> świecie 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14-16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Żywa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ofiara 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17-18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Przykłady światła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43DDB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Tymoteusz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pl-PL" sz="2000" b="1" dirty="0" err="1" smtClean="0">
                <a:solidFill>
                  <a:prstClr val="black"/>
                </a:solidFill>
                <a:latin typeface="Aptos" panose="02110004020202020204"/>
              </a:rPr>
              <a:t>Filipian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19-24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Epafrodyt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pl-PL" sz="2000" b="1" dirty="0" err="1" smtClean="0">
                <a:solidFill>
                  <a:prstClr val="black"/>
                </a:solidFill>
                <a:latin typeface="Aptos" panose="02110004020202020204"/>
              </a:rPr>
              <a:t>Filipian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25-30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Aptos" panose="02110004020202020204"/>
              </a:rPr>
              <a:t>„</a:t>
            </a:r>
            <a:r>
              <a:rPr lang="pl-PL" sz="2000" b="1" dirty="0" smtClean="0">
                <a:solidFill>
                  <a:prstClr val="black"/>
                </a:solidFill>
              </a:rPr>
              <a:t>Tak niechaj świeci wasza światłość przed ludźmi, aby widzieli wasze dobre uczynki i chwalili Ojca waszego, który jest w niebie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 5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=""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681" y="196185"/>
            <a:ext cx="3732818" cy="30472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=""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=""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=""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=""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=""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=""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699" y="1914691"/>
            <a:ext cx="83614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Żyjąc w świecie, w którym prawo Boże jest nieustannie deptane, my, chrześcijanie, którzy pragniemy służyć Bogu, żyjąc zgodnie      z nim, jesteśmy światłem świecącym w ciemności.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W Liście do </a:t>
            </a:r>
            <a:r>
              <a:rPr lang="pl-PL" sz="2000" b="1" dirty="0" err="1" smtClean="0">
                <a:solidFill>
                  <a:prstClr val="black"/>
                </a:solidFill>
              </a:rPr>
              <a:t>Filipian</a:t>
            </a:r>
            <a:r>
              <a:rPr lang="pl-PL" sz="2000" b="1" dirty="0" smtClean="0">
                <a:solidFill>
                  <a:prstClr val="black"/>
                </a:solidFill>
              </a:rPr>
              <a:t> 2,12-18 możemy przeczytać wersję tego przykazania Jezusa według Pawła.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163584" y="0"/>
            <a:ext cx="7610167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ŚWIATŁA </a:t>
            </a:r>
            <a:r>
              <a:rPr kumimoji="0" lang="pl-PL" sz="96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  ŚWIECIE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spc="3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ODBICIE BOGA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666460" y="728277"/>
            <a:ext cx="852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l-PL" b="1" dirty="0" smtClean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Albowiem Bóg to według upodobania sprawia w was i chcenie i wykonanie</a:t>
            </a:r>
            <a:r>
              <a:rPr kumimoji="0" lang="e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pl-PL" sz="1400" b="1" dirty="0" err="1" smtClean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kumimoji="0" lang="e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622054" y="1509682"/>
            <a:ext cx="510630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Po mistrzowskim opisaniu upokorzenia i wywyższenia Jezusa, Paweł dodaje wyrażenie „dlatego”. Oznacza to, że skoro Jezus uniżył się i został wywyższony, aby „każdy język wyznał, że Jezus Chrystus jest Panem, ku chwale Boga Ojca” (</a:t>
            </a:r>
            <a:r>
              <a:rPr lang="pl-PL" sz="2000" b="1" dirty="0" err="1" smtClean="0">
                <a:solidFill>
                  <a:prstClr val="black"/>
                </a:solidFill>
              </a:rPr>
              <a:t>Flp</a:t>
            </a:r>
            <a:r>
              <a:rPr lang="pl-PL" sz="2000" b="1" dirty="0" smtClean="0">
                <a:solidFill>
                  <a:prstClr val="black"/>
                </a:solidFill>
              </a:rPr>
              <a:t> 2:11), wierzący  z </a:t>
            </a:r>
            <a:r>
              <a:rPr lang="pl-PL" sz="2000" b="1" dirty="0" err="1" smtClean="0">
                <a:solidFill>
                  <a:prstClr val="black"/>
                </a:solidFill>
              </a:rPr>
              <a:t>Filippi</a:t>
            </a:r>
            <a:r>
              <a:rPr lang="pl-PL" sz="2000" b="1" dirty="0" smtClean="0">
                <a:solidFill>
                  <a:prstClr val="black"/>
                </a:solidFill>
              </a:rPr>
              <a:t> (a co za tym idzie, my wszyscy) musimy coś z tym zrobić.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=""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=""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341" y="1517337"/>
            <a:ext cx="2924555" cy="278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390275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Naszym pierwszym zadaniem jest wypracowanie naszego zbawienia „z bojaźnią i drżeniem” (</a:t>
            </a:r>
            <a:r>
              <a:rPr lang="pl-PL" sz="2000" b="1" dirty="0" err="1" smtClean="0">
                <a:solidFill>
                  <a:prstClr val="black"/>
                </a:solidFill>
              </a:rPr>
              <a:t>Flp</a:t>
            </a:r>
            <a:r>
              <a:rPr lang="pl-PL" sz="2000" b="1" dirty="0" smtClean="0">
                <a:solidFill>
                  <a:prstClr val="black"/>
                </a:solidFill>
              </a:rPr>
              <a:t> 2,12). Jeśli to Bóg nas zbawia </a:t>
            </a:r>
            <a:r>
              <a:rPr lang="pl-PL" sz="2000" b="1" dirty="0" err="1" smtClean="0">
                <a:solidFill>
                  <a:prstClr val="black"/>
                </a:solidFill>
              </a:rPr>
              <a:t>(T</a:t>
            </a:r>
            <a:r>
              <a:rPr lang="pl-PL" sz="2000" b="1" dirty="0" smtClean="0">
                <a:solidFill>
                  <a:prstClr val="black"/>
                </a:solidFill>
              </a:rPr>
              <a:t>t 2,11), dlaczego powinniśmy się tym przejmować?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Strach i drżenie to wyrażenia używane jako synonimy służenia Bogu (Psalm 2,11). Dlatego Paweł podkreśla, że to Bóg wzbudza w nas pragnienie czynienia dobra i daje nam siłę, abyśmy mogli je urzeczywistnić (</a:t>
            </a:r>
            <a:r>
              <a:rPr lang="pl-PL" sz="2000" b="1" dirty="0" err="1" smtClean="0">
                <a:solidFill>
                  <a:prstClr val="black"/>
                </a:solidFill>
              </a:rPr>
              <a:t>Filipian</a:t>
            </a:r>
            <a:r>
              <a:rPr lang="pl-PL" sz="2000" b="1" dirty="0" smtClean="0">
                <a:solidFill>
                  <a:prstClr val="black"/>
                </a:solidFill>
              </a:rPr>
              <a:t> 2,13).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400" b="1" dirty="0" smtClean="0">
                <a:ln/>
                <a:solidFill>
                  <a:srgbClr val="B90E4E"/>
                </a:solidFill>
              </a:rPr>
              <a:t>ŚWIATŁA NA </a:t>
            </a:r>
            <a:r>
              <a:rPr lang="pl-PL" sz="4400" b="1" dirty="0">
                <a:ln/>
                <a:solidFill>
                  <a:srgbClr val="B90E4E"/>
                </a:solidFill>
              </a:rPr>
              <a:t>ŚWIECIE</a:t>
            </a:r>
            <a:endParaRPr lang="en" sz="4400" b="1" dirty="0">
              <a:ln/>
              <a:solidFill>
                <a:srgbClr val="B90E4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91EEFA-D677-D573-9DF9-96E62D287132}"/>
              </a:ext>
            </a:extLst>
          </p:cNvPr>
          <p:cNvSpPr txBox="1"/>
          <p:nvPr/>
        </p:nvSpPr>
        <p:spPr>
          <a:xfrm>
            <a:off x="880085" y="728787"/>
            <a:ext cx="10061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„Abyście </a:t>
            </a:r>
            <a:r>
              <a:rPr lang="pl-PL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się stali nienagannymi i szczerymi dziećmi Bożymi bez skazy pośród rodu złego i przewrotnego, w którym świecicie jak światła na świecie”</a:t>
            </a:r>
            <a:r>
              <a:rPr lang="en" sz="14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" sz="14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Paweł proponuje trzy rzeczy, które sprawią, że wierzący będą świecić w świecie: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16905403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181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Tam, gdzie ciemność jest największa, światło świeci najjaśniej. W świecie, w którym Bóg jest systematycznie odrzucany, my, chrześcijanie, musimy świecić światłem Chrystusa.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915650" y="2563219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xmlns="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15650" y="4981854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0123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ŻYWA OFIARA</a:t>
            </a:r>
            <a:endParaRPr lang="en" sz="4400" b="1" spc="30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36837C3-E726-A782-C5B6-150A9FBDC625}"/>
              </a:ext>
            </a:extLst>
          </p:cNvPr>
          <p:cNvSpPr txBox="1"/>
          <p:nvPr/>
        </p:nvSpPr>
        <p:spPr>
          <a:xfrm>
            <a:off x="1467662" y="583590"/>
            <a:ext cx="894243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„Ale </a:t>
            </a:r>
            <a:r>
              <a:rPr lang="pl-PL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gdyby nawet krew moja miała być dolana do ofiary i obrzędu ofiarnego wiary waszej, raduję się i cieszę razem z wami </a:t>
            </a:r>
            <a:r>
              <a:rPr lang="pl-PL" b="1" dirty="0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wszystkimi</a:t>
            </a:r>
            <a:r>
              <a:rPr lang="en" b="1" dirty="0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17</a:t>
            </a:r>
            <a:r>
              <a:rPr lang="en" sz="14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Chociaż Paweł miał nadzieję, że zostanie uwolniony, istniała możliwość, że zostanie skazany. Możliwość tę przedstawia jako „wylanie w ofierze”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2,17).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xmlns="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Paweł nie miał nic przeciwko śmierci, ponieważ jego świadectwo dodałoby jeszcze więcej siły wierzącym, którzy już byli wiernymi świadkami Ewangelii, odważnie o niej opowiadali i zachowywali się jak godne dzieci Boże.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22CC93-F4B9-ED79-6E74-E3C25B5F6ECF}"/>
              </a:ext>
            </a:extLst>
          </p:cNvPr>
          <p:cNvSpPr txBox="1"/>
          <p:nvPr/>
        </p:nvSpPr>
        <p:spPr>
          <a:xfrm>
            <a:off x="104776" y="2490319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Ofiara płynna [ofiara z napojów] polegała na wylewaniu płynu na składaną ofiarę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29,39-40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W tym przypadku ofiarą byli </a:t>
            </a:r>
            <a:r>
              <a:rPr lang="pl-PL" sz="2000" b="1" dirty="0" err="1">
                <a:solidFill>
                  <a:prstClr val="black"/>
                </a:solidFill>
              </a:rPr>
              <a:t>Filipianie</a:t>
            </a:r>
            <a:r>
              <a:rPr lang="pl-PL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xmlns="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66B24AD-83BC-FED2-1306-AC2104D06E80}"/>
              </a:ext>
            </a:extLst>
          </p:cNvPr>
          <p:cNvSpPr txBox="1"/>
          <p:nvPr/>
        </p:nvSpPr>
        <p:spPr>
          <a:xfrm>
            <a:off x="129932" y="4432110"/>
            <a:ext cx="34088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Czy </a:t>
            </a:r>
            <a:r>
              <a:rPr lang="pl-PL" sz="2000" b="1" dirty="0" err="1">
                <a:solidFill>
                  <a:prstClr val="black"/>
                </a:solidFill>
              </a:rPr>
              <a:t>Filipianie</a:t>
            </a:r>
            <a:r>
              <a:rPr lang="pl-PL" sz="2000" b="1" dirty="0">
                <a:solidFill>
                  <a:prstClr val="black"/>
                </a:solidFill>
              </a:rPr>
              <a:t> mieli umrzeć? Wcale nie. Ich ofiara polegała na „służbie wiary”. Była to ofiara żywa, ofiara, którą wszyscy musimy złożyć Bogu (</a:t>
            </a:r>
            <a:r>
              <a:rPr lang="pl-PL" sz="2000" b="1" dirty="0" err="1">
                <a:solidFill>
                  <a:prstClr val="black"/>
                </a:solidFill>
              </a:rPr>
              <a:t>Rz</a:t>
            </a:r>
            <a:r>
              <a:rPr lang="pl-PL" sz="2000" b="1" dirty="0">
                <a:solidFill>
                  <a:prstClr val="black"/>
                </a:solidFill>
              </a:rPr>
              <a:t> 12,1).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39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C8F5CF-B131-BA98-A51C-2DA220CD5DBC}"/>
              </a:ext>
            </a:extLst>
          </p:cNvPr>
          <p:cNvSpPr txBox="1"/>
          <p:nvPr/>
        </p:nvSpPr>
        <p:spPr>
          <a:xfrm>
            <a:off x="4079632" y="-373625"/>
            <a:ext cx="8554820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9600" b="1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PRZYKŁADY ŚWIATŁA</a:t>
            </a:r>
            <a:endParaRPr lang="en" sz="9600" b="1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05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459837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algn="ctr">
              <a:defRPr/>
            </a:pPr>
            <a:r>
              <a:rPr lang="pl-PL" sz="4400" b="1" spc="600" dirty="0" smtClean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TYMOTEUSZ</a:t>
            </a:r>
            <a:endParaRPr lang="en" sz="4400" b="1" spc="60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8A7D43-43CD-A7BB-73CD-47C8A08650DE}"/>
              </a:ext>
            </a:extLst>
          </p:cNvPr>
          <p:cNvSpPr txBox="1"/>
          <p:nvPr/>
        </p:nvSpPr>
        <p:spPr>
          <a:xfrm>
            <a:off x="5025294" y="102439"/>
            <a:ext cx="65102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“</a:t>
            </a:r>
            <a:r>
              <a:rPr lang="pl-PL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Wszak wiecie, że jest on wypróbowany, gdyż jak dziecię ojcu, tak on ze mną służył </a:t>
            </a:r>
            <a:r>
              <a:rPr lang="pl-PL" sz="1600" b="1" dirty="0" smtClean="0">
                <a:solidFill>
                  <a:srgbClr val="A26036"/>
                </a:solidFill>
                <a:latin typeface="Comic Sans MS" panose="030F0702030302020204" pitchFamily="66" charset="0"/>
              </a:rPr>
              <a:t>ewangelii</a:t>
            </a:r>
            <a:r>
              <a:rPr lang="en" sz="1600" b="1" dirty="0" smtClean="0">
                <a:solidFill>
                  <a:srgbClr val="A260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A26036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A26036"/>
                </a:solidFill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A26036"/>
                </a:solidFill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A26036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A26036"/>
                </a:solidFill>
                <a:latin typeface="Comic Sans MS" panose="030F0702030302020204" pitchFamily="66" charset="0"/>
              </a:rPr>
              <a:t>22</a:t>
            </a:r>
            <a:r>
              <a:rPr lang="en" sz="1400" b="1" dirty="0">
                <a:solidFill>
                  <a:srgbClr val="A26036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A260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727A877-2628-FE42-9490-1DE22D437B4D}"/>
              </a:ext>
            </a:extLst>
          </p:cNvPr>
          <p:cNvSpPr txBox="1"/>
          <p:nvPr/>
        </p:nvSpPr>
        <p:spPr>
          <a:xfrm>
            <a:off x="4118719" y="647419"/>
            <a:ext cx="789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b="1" dirty="0">
                <a:solidFill>
                  <a:prstClr val="black"/>
                </a:solidFill>
              </a:rPr>
              <a:t>Tymoteusz był aktywnym współpracownikiem Pawła i współautorem sześciu listów (2 List do Koryntian, List do </a:t>
            </a:r>
            <a:r>
              <a:rPr lang="pl-PL" b="1" dirty="0" err="1">
                <a:solidFill>
                  <a:prstClr val="black"/>
                </a:solidFill>
              </a:rPr>
              <a:t>Filipian</a:t>
            </a:r>
            <a:r>
              <a:rPr lang="pl-PL" b="1" dirty="0">
                <a:solidFill>
                  <a:prstClr val="black"/>
                </a:solidFill>
              </a:rPr>
              <a:t>, List do </a:t>
            </a:r>
            <a:r>
              <a:rPr lang="pl-PL" b="1" dirty="0" err="1">
                <a:solidFill>
                  <a:prstClr val="black"/>
                </a:solidFill>
              </a:rPr>
              <a:t>Kolosan</a:t>
            </a:r>
            <a:r>
              <a:rPr lang="pl-PL" b="1" dirty="0">
                <a:solidFill>
                  <a:prstClr val="black"/>
                </a:solidFill>
              </a:rPr>
              <a:t>, 1 List do Tesaloniczan, 2 List do Tesaloniczan, List do Filemona). To sam Paweł wybrał go na ewangelistę (</a:t>
            </a:r>
            <a:r>
              <a:rPr lang="pl-PL" b="1" dirty="0" err="1">
                <a:solidFill>
                  <a:prstClr val="black"/>
                </a:solidFill>
              </a:rPr>
              <a:t>Dz</a:t>
            </a:r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pl-PL" b="1" dirty="0" smtClean="0">
                <a:solidFill>
                  <a:prstClr val="black"/>
                </a:solidFill>
              </a:rPr>
              <a:t>16,1-3</a:t>
            </a:r>
            <a:r>
              <a:rPr lang="pl-PL" b="1" dirty="0">
                <a:solidFill>
                  <a:prstClr val="black"/>
                </a:solidFill>
              </a:rPr>
              <a:t>). </a:t>
            </a:r>
            <a:r>
              <a:rPr lang="pl-PL" b="1" dirty="0">
                <a:solidFill>
                  <a:prstClr val="black"/>
                </a:solidFill>
              </a:rPr>
              <a:t>Co Paweł dostrzegł w tym młodym człowieku, co było w nim wyjątkowego?</a:t>
            </a:r>
            <a:endParaRPr lang="en" b="1" dirty="0">
              <a:solidFill>
                <a:prstClr val="black"/>
              </a:solidFill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xmlns="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xmlns="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xmlns="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54306" y="2110448"/>
            <a:ext cx="2668203" cy="4368508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9350F1C-3465-059B-0EA4-3DE9B867DF59}"/>
              </a:ext>
            </a:extLst>
          </p:cNvPr>
          <p:cNvSpPr txBox="1"/>
          <p:nvPr/>
        </p:nvSpPr>
        <p:spPr>
          <a:xfrm>
            <a:off x="4103200" y="2073813"/>
            <a:ext cx="52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Po pierwsze, wszyscy „dobrze o nim mówili”. </a:t>
            </a:r>
            <a:r>
              <a:rPr lang="pl-PL" sz="2000" b="1" dirty="0">
                <a:solidFill>
                  <a:prstClr val="black"/>
                </a:solidFill>
              </a:rPr>
              <a:t>Jego przydatność do służby została potwierdzona proroczymi słowami (1 Tm </a:t>
            </a:r>
            <a:r>
              <a:rPr lang="pl-PL" sz="2000" b="1" dirty="0" smtClean="0">
                <a:solidFill>
                  <a:prstClr val="black"/>
                </a:solidFill>
              </a:rPr>
              <a:t>1,18</a:t>
            </a:r>
            <a:r>
              <a:rPr lang="pl-PL" sz="2000" b="1" dirty="0">
                <a:solidFill>
                  <a:prstClr val="black"/>
                </a:solidFill>
              </a:rPr>
              <a:t>). Jako młody człowiek Paweł traktował go jak syna (1 Tm </a:t>
            </a:r>
            <a:r>
              <a:rPr lang="pl-PL" sz="2000" b="1" dirty="0" smtClean="0">
                <a:solidFill>
                  <a:prstClr val="black"/>
                </a:solidFill>
              </a:rPr>
              <a:t>1,2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4,12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Ze swojej strony Tymoteusz traktował Pawła z szacunkiem i miłością, jaką syn darzy ojca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2,22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33E0C9B-971C-815D-E2FF-9AC288302FE6}"/>
              </a:ext>
            </a:extLst>
          </p:cNvPr>
          <p:cNvSpPr txBox="1"/>
          <p:nvPr/>
        </p:nvSpPr>
        <p:spPr>
          <a:xfrm>
            <a:off x="4095520" y="4577424"/>
            <a:ext cx="52204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Paweł uważał go za pracownika równie skutecznego jak siebie samego (1 Kor 6,10). Powierzył mu nadzór nad kilkoma kościołami, takimi jak Korynt (1 Kor 4,17), Filippi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2,19) i </a:t>
            </a:r>
            <a:r>
              <a:rPr lang="pl-PL" sz="2000" b="1" dirty="0" err="1">
                <a:solidFill>
                  <a:prstClr val="black"/>
                </a:solidFill>
              </a:rPr>
              <a:t>Tesalonika</a:t>
            </a:r>
            <a:r>
              <a:rPr lang="pl-PL" sz="2000" b="1" dirty="0">
                <a:solidFill>
                  <a:prstClr val="black"/>
                </a:solidFill>
              </a:rPr>
              <a:t> (1 </a:t>
            </a:r>
            <a:r>
              <a:rPr lang="pl-PL" sz="2000" b="1" dirty="0" err="1">
                <a:solidFill>
                  <a:prstClr val="black"/>
                </a:solidFill>
              </a:rPr>
              <a:t>Tes</a:t>
            </a:r>
            <a:r>
              <a:rPr lang="pl-PL" sz="2000" b="1" dirty="0">
                <a:solidFill>
                  <a:prstClr val="black"/>
                </a:solidFill>
              </a:rPr>
              <a:t> 3,2). Podobnie jak Paweł, również on cierpiał więzienie (</a:t>
            </a:r>
            <a:r>
              <a:rPr lang="pl-PL" sz="2000" b="1" dirty="0" err="1">
                <a:solidFill>
                  <a:prstClr val="black"/>
                </a:solidFill>
              </a:rPr>
              <a:t>Hbr</a:t>
            </a:r>
            <a:r>
              <a:rPr lang="pl-PL" sz="2000" b="1" dirty="0">
                <a:solidFill>
                  <a:prstClr val="black"/>
                </a:solidFill>
              </a:rPr>
              <a:t> 13,23).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5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2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1141</Words>
  <Application>Microsoft Office PowerPoint</Application>
  <PresentationFormat>Niestandardowy</PresentationFormat>
  <Paragraphs>50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1_Tema de Office</vt:lpstr>
      <vt:lpstr>Galería</vt:lpstr>
      <vt:lpstr>2_Tema de Office</vt:lpstr>
      <vt:lpstr>3_Tema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Wiesław Szwajcowski</cp:lastModifiedBy>
  <cp:revision>34</cp:revision>
  <dcterms:created xsi:type="dcterms:W3CDTF">2026-01-05T23:20:28Z</dcterms:created>
  <dcterms:modified xsi:type="dcterms:W3CDTF">2026-01-29T21:14:17Z</dcterms:modified>
</cp:coreProperties>
</file>