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325" r:id="rId4"/>
    <p:sldId id="329" r:id="rId5"/>
    <p:sldId id="257" r:id="rId6"/>
    <p:sldId id="326" r:id="rId7"/>
    <p:sldId id="330" r:id="rId8"/>
    <p:sldId id="331" r:id="rId9"/>
    <p:sldId id="332" r:id="rId10"/>
    <p:sldId id="333" r:id="rId11"/>
    <p:sldId id="334" r:id="rId12"/>
  </p:sldIdLst>
  <p:sldSz cx="12192000" cy="6858000"/>
  <p:notesSz cx="6858000" cy="9144000"/>
  <p:embeddedFontLst>
    <p:embeddedFont>
      <p:font typeface="Comic Sans MS" pitchFamily="66" charset="0"/>
      <p:regular r:id="rId13"/>
      <p:bold r:id="rId14"/>
      <p:italic r:id="rId15"/>
      <p:boldItalic r:id="rId16"/>
    </p:embeddedFont>
    <p:embeddedFont>
      <p:font typeface="Constantia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1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1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#2" loCatId="picture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Wszyscy jesteśmy potrzebni (1 Kor 12,15)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Każdy ma swoje własne zadanie (1 Kor 12,17).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możemy pogardzać nikim (1 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 12,21</a:t>
          </a:r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ma „gorszych” wierzących (1 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 12,22-24</a:t>
          </a:r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Troszczymy się o siebie nawzajem (1 Kor </a:t>
          </a:r>
          <a:r>
            <a:rPr lang="pl-PL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12,25-26</a:t>
          </a:r>
          <a:r>
            <a:rPr lang="pl-PL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 custLinFactNeighborX="1271"/>
      <dgm:spPr/>
      <dgm:t>
        <a:bodyPr/>
        <a:lstStyle/>
        <a:p>
          <a:endParaRPr lang="pl-PL"/>
        </a:p>
      </dgm:t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  <dgm:t>
        <a:bodyPr/>
        <a:lstStyle/>
        <a:p>
          <a:endParaRPr lang="pl-PL"/>
        </a:p>
      </dgm:t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 custLinFactNeighborX="3543" custLinFactNeighborY="766"/>
      <dgm:spPr/>
      <dgm:t>
        <a:bodyPr/>
        <a:lstStyle/>
        <a:p>
          <a:endParaRPr lang="pl-PL"/>
        </a:p>
      </dgm:t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  <dgm:t>
        <a:bodyPr/>
        <a:lstStyle/>
        <a:p>
          <a:endParaRPr lang="pl-PL"/>
        </a:p>
      </dgm:t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  <dgm:t>
        <a:bodyPr/>
        <a:lstStyle/>
        <a:p>
          <a:endParaRPr lang="pl-PL"/>
        </a:p>
      </dgm:t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B6F9D73-D8F4-4236-9619-9C1A928710BF}" type="presOf" srcId="{733B78B2-4E99-4C70-9514-79470CD200EF}" destId="{957CDF44-1A89-4D6C-906C-4B3ED3A0E852}" srcOrd="0" destOrd="0" presId="urn:microsoft.com/office/officeart/2005/8/layout/vList4#2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89D303DA-E09F-4822-B544-2ACF19C8EA56}" type="presOf" srcId="{E04FF557-0107-46C7-A48B-5FE9391BF040}" destId="{6BB437BA-13FB-40D6-92BE-5C2485245836}" srcOrd="1" destOrd="0" presId="urn:microsoft.com/office/officeart/2005/8/layout/vList4#2"/>
    <dgm:cxn modelId="{04035D97-9EA4-412D-9A32-F04552623DE8}" type="presOf" srcId="{90BDB68E-DD81-4317-8BA3-75FB807C0CC5}" destId="{166F122C-3FD5-4F49-9EB8-F15912CFF0BF}" srcOrd="1" destOrd="0" presId="urn:microsoft.com/office/officeart/2005/8/layout/vList4#2"/>
    <dgm:cxn modelId="{596A0B67-7870-4F52-AA50-005C7006BA9F}" type="presOf" srcId="{39909C27-0BF3-46A5-A9A3-83A7D07BC065}" destId="{5AD54431-14BF-4384-8320-99EBFCAD92F7}" srcOrd="1" destOrd="0" presId="urn:microsoft.com/office/officeart/2005/8/layout/vList4#2"/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D91F0D2C-705F-4347-A880-43FBF2A3416E}" type="presOf" srcId="{DA20450E-2CB1-4DB3-8398-B1E08B153069}" destId="{2DF4F465-089B-426B-B941-0BD3FB5A9D40}" srcOrd="1" destOrd="0" presId="urn:microsoft.com/office/officeart/2005/8/layout/vList4#2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BED9E750-6380-4EA2-9E29-9B915C1137CA}" type="presOf" srcId="{94CCE28E-0DED-421D-9FB8-D70B5BE1994C}" destId="{63FB2AB0-E2AF-4D61-9382-B35E202200BC}" srcOrd="0" destOrd="0" presId="urn:microsoft.com/office/officeart/2005/8/layout/vList4#2"/>
    <dgm:cxn modelId="{63559447-1545-40B7-AFD1-F4E46E165757}" type="presOf" srcId="{90BDB68E-DD81-4317-8BA3-75FB807C0CC5}" destId="{A15FE00A-EE8A-4547-961E-76D3D081E592}" srcOrd="0" destOrd="0" presId="urn:microsoft.com/office/officeart/2005/8/layout/vList4#2"/>
    <dgm:cxn modelId="{3C80D587-A3AC-4F24-A473-A1F980CE1D40}" type="presOf" srcId="{733B78B2-4E99-4C70-9514-79470CD200EF}" destId="{F82E097B-1FD9-4152-902F-CB084B24A640}" srcOrd="1" destOrd="0" presId="urn:microsoft.com/office/officeart/2005/8/layout/vList4#2"/>
    <dgm:cxn modelId="{AFF5C483-F4E6-4B77-B5FE-F4B99686809D}" type="presOf" srcId="{39909C27-0BF3-46A5-A9A3-83A7D07BC065}" destId="{6BC35677-C58C-404E-8451-72F57EE9412A}" srcOrd="0" destOrd="0" presId="urn:microsoft.com/office/officeart/2005/8/layout/vList4#2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FBD3A907-446E-47C8-92A1-79A32B036942}" type="presOf" srcId="{E04FF557-0107-46C7-A48B-5FE9391BF040}" destId="{7E1DB660-2D90-4E18-9467-5B69C9169488}" srcOrd="0" destOrd="0" presId="urn:microsoft.com/office/officeart/2005/8/layout/vList4#2"/>
    <dgm:cxn modelId="{79076EF0-7552-4B05-970C-9CC1D223E837}" type="presOf" srcId="{DA20450E-2CB1-4DB3-8398-B1E08B153069}" destId="{90E7855A-36D0-483D-A51B-B6DDD6E38510}" srcOrd="0" destOrd="0" presId="urn:microsoft.com/office/officeart/2005/8/layout/vList4#2"/>
    <dgm:cxn modelId="{9027E438-32B2-4151-A2B4-0CF5B6A40B0C}" type="presParOf" srcId="{63FB2AB0-E2AF-4D61-9382-B35E202200BC}" destId="{CDF4D091-7C0A-4C60-AE69-38336C4B2A9B}" srcOrd="0" destOrd="0" presId="urn:microsoft.com/office/officeart/2005/8/layout/vList4#2"/>
    <dgm:cxn modelId="{E356DBF2-2A05-48A4-AD28-22C7B22EDF1E}" type="presParOf" srcId="{CDF4D091-7C0A-4C60-AE69-38336C4B2A9B}" destId="{A15FE00A-EE8A-4547-961E-76D3D081E592}" srcOrd="0" destOrd="0" presId="urn:microsoft.com/office/officeart/2005/8/layout/vList4#2"/>
    <dgm:cxn modelId="{18AC5FFB-EC61-4B70-955D-120B2E1F0DCC}" type="presParOf" srcId="{CDF4D091-7C0A-4C60-AE69-38336C4B2A9B}" destId="{0879B82F-B011-4CC1-82E5-4D1BF73289A8}" srcOrd="1" destOrd="0" presId="urn:microsoft.com/office/officeart/2005/8/layout/vList4#2"/>
    <dgm:cxn modelId="{AE803848-F0BE-458E-9AB3-8CC8861FA6BC}" type="presParOf" srcId="{CDF4D091-7C0A-4C60-AE69-38336C4B2A9B}" destId="{166F122C-3FD5-4F49-9EB8-F15912CFF0BF}" srcOrd="2" destOrd="0" presId="urn:microsoft.com/office/officeart/2005/8/layout/vList4#2"/>
    <dgm:cxn modelId="{375B9956-00DC-4946-A1A1-7CC8143A3149}" type="presParOf" srcId="{63FB2AB0-E2AF-4D61-9382-B35E202200BC}" destId="{92B47F4B-20CF-4607-8E78-BB678F8C4806}" srcOrd="1" destOrd="0" presId="urn:microsoft.com/office/officeart/2005/8/layout/vList4#2"/>
    <dgm:cxn modelId="{6C7AD648-6EE0-46B9-8E95-5F5774077286}" type="presParOf" srcId="{63FB2AB0-E2AF-4D61-9382-B35E202200BC}" destId="{F38EF501-5BA3-4DE8-8B5A-A35B441C3BF8}" srcOrd="2" destOrd="0" presId="urn:microsoft.com/office/officeart/2005/8/layout/vList4#2"/>
    <dgm:cxn modelId="{6A55F1E9-3E7A-47C2-B259-19B1A82A2EC6}" type="presParOf" srcId="{F38EF501-5BA3-4DE8-8B5A-A35B441C3BF8}" destId="{7E1DB660-2D90-4E18-9467-5B69C9169488}" srcOrd="0" destOrd="0" presId="urn:microsoft.com/office/officeart/2005/8/layout/vList4#2"/>
    <dgm:cxn modelId="{D618D299-B45C-49A2-9D28-EDE847694933}" type="presParOf" srcId="{F38EF501-5BA3-4DE8-8B5A-A35B441C3BF8}" destId="{708FCAD1-43FB-4684-997B-FDCCCDEC7984}" srcOrd="1" destOrd="0" presId="urn:microsoft.com/office/officeart/2005/8/layout/vList4#2"/>
    <dgm:cxn modelId="{281C4775-497B-4ED0-9B57-7642B98ABDEC}" type="presParOf" srcId="{F38EF501-5BA3-4DE8-8B5A-A35B441C3BF8}" destId="{6BB437BA-13FB-40D6-92BE-5C2485245836}" srcOrd="2" destOrd="0" presId="urn:microsoft.com/office/officeart/2005/8/layout/vList4#2"/>
    <dgm:cxn modelId="{606E95B7-CBDF-4B4C-92E5-7A3393547368}" type="presParOf" srcId="{63FB2AB0-E2AF-4D61-9382-B35E202200BC}" destId="{53D409C9-6F14-47ED-80F2-0D4382188D11}" srcOrd="3" destOrd="0" presId="urn:microsoft.com/office/officeart/2005/8/layout/vList4#2"/>
    <dgm:cxn modelId="{6F92E771-6473-48EB-B4AF-6DBD7D655B73}" type="presParOf" srcId="{63FB2AB0-E2AF-4D61-9382-B35E202200BC}" destId="{31CB376D-4D7D-45E8-A8E8-17783407BFDC}" srcOrd="4" destOrd="0" presId="urn:microsoft.com/office/officeart/2005/8/layout/vList4#2"/>
    <dgm:cxn modelId="{B0E6453E-30D5-40A0-8FE0-48F71F2C4452}" type="presParOf" srcId="{31CB376D-4D7D-45E8-A8E8-17783407BFDC}" destId="{957CDF44-1A89-4D6C-906C-4B3ED3A0E852}" srcOrd="0" destOrd="0" presId="urn:microsoft.com/office/officeart/2005/8/layout/vList4#2"/>
    <dgm:cxn modelId="{2767FA0E-241B-4CC5-980E-FBFBD814624C}" type="presParOf" srcId="{31CB376D-4D7D-45E8-A8E8-17783407BFDC}" destId="{0B163D38-CB89-4F0F-87EF-8CD37BBB01D0}" srcOrd="1" destOrd="0" presId="urn:microsoft.com/office/officeart/2005/8/layout/vList4#2"/>
    <dgm:cxn modelId="{29B572FF-974F-4AC7-9537-9E3AB1B65BD4}" type="presParOf" srcId="{31CB376D-4D7D-45E8-A8E8-17783407BFDC}" destId="{F82E097B-1FD9-4152-902F-CB084B24A640}" srcOrd="2" destOrd="0" presId="urn:microsoft.com/office/officeart/2005/8/layout/vList4#2"/>
    <dgm:cxn modelId="{B02A40D4-4C61-495F-944C-B54C4523C38E}" type="presParOf" srcId="{63FB2AB0-E2AF-4D61-9382-B35E202200BC}" destId="{9703BAA9-1885-4477-B143-AEB49224ECEC}" srcOrd="5" destOrd="0" presId="urn:microsoft.com/office/officeart/2005/8/layout/vList4#2"/>
    <dgm:cxn modelId="{3FB47FBC-AE1D-46C3-83B6-00A7ADABE813}" type="presParOf" srcId="{63FB2AB0-E2AF-4D61-9382-B35E202200BC}" destId="{8A50C685-154E-4D44-857E-A3D920EFA065}" srcOrd="6" destOrd="0" presId="urn:microsoft.com/office/officeart/2005/8/layout/vList4#2"/>
    <dgm:cxn modelId="{4324D444-FEA6-4B4C-8684-60834ED5C7B9}" type="presParOf" srcId="{8A50C685-154E-4D44-857E-A3D920EFA065}" destId="{90E7855A-36D0-483D-A51B-B6DDD6E38510}" srcOrd="0" destOrd="0" presId="urn:microsoft.com/office/officeart/2005/8/layout/vList4#2"/>
    <dgm:cxn modelId="{F4655846-0BFF-416B-8CF1-11401BE055E4}" type="presParOf" srcId="{8A50C685-154E-4D44-857E-A3D920EFA065}" destId="{16E7615B-497C-4751-983D-BEADB2012756}" srcOrd="1" destOrd="0" presId="urn:microsoft.com/office/officeart/2005/8/layout/vList4#2"/>
    <dgm:cxn modelId="{05E5F1B7-81A8-48EA-9817-DF5EBC7B51B4}" type="presParOf" srcId="{8A50C685-154E-4D44-857E-A3D920EFA065}" destId="{2DF4F465-089B-426B-B941-0BD3FB5A9D40}" srcOrd="2" destOrd="0" presId="urn:microsoft.com/office/officeart/2005/8/layout/vList4#2"/>
    <dgm:cxn modelId="{C61626F5-6596-4A78-90BC-34E9D08620A1}" type="presParOf" srcId="{63FB2AB0-E2AF-4D61-9382-B35E202200BC}" destId="{3B38DFC7-16BB-47E3-9AC8-FFC6A440DC02}" srcOrd="7" destOrd="0" presId="urn:microsoft.com/office/officeart/2005/8/layout/vList4#2"/>
    <dgm:cxn modelId="{D458BC02-1DA9-4409-82CF-9541D00B8BA3}" type="presParOf" srcId="{63FB2AB0-E2AF-4D61-9382-B35E202200BC}" destId="{1465D8FA-6A3D-4DE2-9BC5-DD951AE3B668}" srcOrd="8" destOrd="0" presId="urn:microsoft.com/office/officeart/2005/8/layout/vList4#2"/>
    <dgm:cxn modelId="{1921B356-329A-4698-A67D-6B1D805662A4}" type="presParOf" srcId="{1465D8FA-6A3D-4DE2-9BC5-DD951AE3B668}" destId="{6BC35677-C58C-404E-8451-72F57EE9412A}" srcOrd="0" destOrd="0" presId="urn:microsoft.com/office/officeart/2005/8/layout/vList4#2"/>
    <dgm:cxn modelId="{CEDFF7C0-E0F2-4FC2-9507-3F72A26357CE}" type="presParOf" srcId="{1465D8FA-6A3D-4DE2-9BC5-DD951AE3B668}" destId="{3E0FD833-9FC9-49B9-A873-3200202E47A8}" srcOrd="1" destOrd="0" presId="urn:microsoft.com/office/officeart/2005/8/layout/vList4#2"/>
    <dgm:cxn modelId="{D7E94006-3E50-49B4-9FB3-8B391134E9F6}" type="presParOf" srcId="{1465D8FA-6A3D-4DE2-9BC5-DD951AE3B668}" destId="{5AD54431-14BF-4384-8320-99EBFCAD92F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246535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Wszyscy jesteśmy potrzebni (1 Kor 12,15)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0421" y="0"/>
        <a:ext cx="3296113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49307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246535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Każdy ma swoje własne zadanie (1 Kor 12,17).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0421" y="1112256"/>
        <a:ext cx="3296113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49307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32258"/>
          <a:ext cx="4246535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możemy pogardzać nikim (1 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 12,21</a:t>
          </a: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0421" y="2232258"/>
        <a:ext cx="3296113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49307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246535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ma „gorszych” wierzących (1 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 12,22-24</a:t>
          </a: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0421" y="3336769"/>
        <a:ext cx="3296113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49307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246535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Troszczymy się o siebie nawzajem (1 Kor </a:t>
          </a:r>
          <a:r>
            <a:rPr lang="pl-PL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12,25-26</a:t>
          </a:r>
          <a:r>
            <a:rPr lang="pl-PL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0421" y="4449026"/>
        <a:ext cx="3296113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49307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638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735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333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2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301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0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347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420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9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63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81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0166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1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34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38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66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50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9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2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25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27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250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5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3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35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33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099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392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725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827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05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03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pPr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19/02/2026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F2C6887-B090-24CA-21C9-EFFF33DB6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75C9323-FAAE-BB4F-A8D9-49E5A8AD8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xmlns="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xmlns="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pl-PL" sz="4800" b="1" spc="600" noProof="0" dirty="0" smtClean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PIERWSZEŃSTWO CHRYSTUSA</a:t>
            </a:r>
            <a:endParaRPr lang="en-US" sz="4800" b="1" spc="600" noProof="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DA4A130-158B-7FA8-9071-455334E919B2}"/>
              </a:ext>
            </a:extLst>
          </p:cNvPr>
          <p:cNvSpPr txBox="1"/>
          <p:nvPr/>
        </p:nvSpPr>
        <p:spPr>
          <a:xfrm>
            <a:off x="9371977" y="85522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2E767C"/>
                </a:solidFill>
              </a:rPr>
              <a:t>Lekcja 8 na 21. lutego </a:t>
            </a:r>
            <a:r>
              <a:rPr lang="en-US" sz="1600" b="1" noProof="0" dirty="0" smtClean="0">
                <a:solidFill>
                  <a:srgbClr val="2E767C"/>
                </a:solidFill>
              </a:rPr>
              <a:t>2026</a:t>
            </a:r>
            <a:endParaRPr lang="en-US" sz="1600" b="1" noProof="0" dirty="0">
              <a:solidFill>
                <a:srgbClr val="2E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21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D25F302-27C5-414F-97F8-6EA0A6C02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=""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830A36F8-48C2-4842-A87B-8CE8DF4E7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86A5A31-B10A-4793-84D4-D785959AE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765368" y="280310"/>
            <a:ext cx="6269065" cy="6309420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„On jest obrazem Boga niewidzialnego, pierworodnym wszelkiego stworzenia, ponieważ  w nim zostało stworzone wszystko, co jest na niebie i na ziemi, rzeczy widzialne i niewidzialne, czy to trony, czy panowania, czy nadziemskie władze, czy zwierzchności; wszystko przez niego i dla niego zostało stworzone. On też jest przed wszystkimi rzeczami i wszystko na nim jest ugruntowane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2400"/>
              </a:spcBef>
            </a:pPr>
            <a:r>
              <a:rPr lang="pl-PL" sz="2000" b="1" dirty="0" err="1" smtClean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Kolosan</a:t>
            </a:r>
            <a:r>
              <a:rPr lang="es-ES" sz="20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 1</a:t>
            </a:r>
            <a:r>
              <a:rPr lang="pl-PL" sz="20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20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15–17</a:t>
            </a:r>
            <a:endParaRPr lang="es-ES" sz="2000" b="1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687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D81062"/>
                </a:solidFill>
              </a:rPr>
              <a:t>Obrazem Boga </a:t>
            </a:r>
            <a:r>
              <a:rPr lang="en-US" sz="2000" b="1" noProof="0" dirty="0" smtClean="0">
                <a:solidFill>
                  <a:srgbClr val="D81062"/>
                </a:solidFill>
              </a:rPr>
              <a:t>(</a:t>
            </a:r>
            <a:r>
              <a:rPr lang="pl-PL" sz="2000" b="1" noProof="0" dirty="0" err="1" smtClean="0">
                <a:solidFill>
                  <a:srgbClr val="D81062"/>
                </a:solidFill>
              </a:rPr>
              <a:t>Kolosan</a:t>
            </a:r>
            <a:r>
              <a:rPr lang="en-US" sz="2000" b="1" noProof="0" dirty="0" smtClean="0">
                <a:solidFill>
                  <a:srgbClr val="D81062"/>
                </a:solidFill>
              </a:rPr>
              <a:t> 1</a:t>
            </a:r>
            <a:r>
              <a:rPr lang="pl-PL" sz="2000" b="1" noProof="0" dirty="0" smtClean="0">
                <a:solidFill>
                  <a:srgbClr val="D81062"/>
                </a:solidFill>
              </a:rPr>
              <a:t>,</a:t>
            </a:r>
            <a:r>
              <a:rPr lang="en-US" sz="2000" b="1" noProof="0" dirty="0" smtClean="0">
                <a:solidFill>
                  <a:srgbClr val="D81062"/>
                </a:solidFill>
              </a:rPr>
              <a:t>15a</a:t>
            </a:r>
            <a:r>
              <a:rPr lang="en-US" sz="2000" b="1" noProof="0" dirty="0">
                <a:solidFill>
                  <a:srgbClr val="D81062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9112E3"/>
                </a:solidFill>
              </a:rPr>
              <a:t>Pierworodnym </a:t>
            </a:r>
            <a:r>
              <a:rPr lang="en-US" sz="2000" b="1" noProof="0" dirty="0" smtClean="0">
                <a:solidFill>
                  <a:srgbClr val="9112E3"/>
                </a:solidFill>
              </a:rPr>
              <a:t>(</a:t>
            </a:r>
            <a:r>
              <a:rPr lang="pl-PL" sz="2000" b="1" noProof="0" dirty="0" err="1" smtClean="0">
                <a:solidFill>
                  <a:srgbClr val="9112E3"/>
                </a:solidFill>
              </a:rPr>
              <a:t>Kolosan</a:t>
            </a:r>
            <a:r>
              <a:rPr lang="en-US" sz="2000" b="1" noProof="0" dirty="0" smtClean="0">
                <a:solidFill>
                  <a:srgbClr val="9112E3"/>
                </a:solidFill>
              </a:rPr>
              <a:t> 1</a:t>
            </a:r>
            <a:r>
              <a:rPr lang="pl-PL" sz="2000" b="1" noProof="0" dirty="0" smtClean="0">
                <a:solidFill>
                  <a:srgbClr val="9112E3"/>
                </a:solidFill>
              </a:rPr>
              <a:t>,</a:t>
            </a:r>
            <a:r>
              <a:rPr lang="en-US" sz="2000" b="1" noProof="0" dirty="0" smtClean="0">
                <a:solidFill>
                  <a:srgbClr val="9112E3"/>
                </a:solidFill>
              </a:rPr>
              <a:t>15b-17</a:t>
            </a:r>
            <a:r>
              <a:rPr lang="en-US" sz="2000" b="1" noProof="0" dirty="0">
                <a:solidFill>
                  <a:srgbClr val="9112E3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173EE5"/>
                </a:solidFill>
              </a:rPr>
              <a:t>Głową Kościoła </a:t>
            </a:r>
            <a:r>
              <a:rPr lang="en-US" sz="2000" b="1" noProof="0" dirty="0" smtClean="0">
                <a:solidFill>
                  <a:srgbClr val="173EE5"/>
                </a:solidFill>
              </a:rPr>
              <a:t>(</a:t>
            </a:r>
            <a:r>
              <a:rPr lang="pl-PL" sz="2000" b="1" noProof="0" dirty="0" err="1" smtClean="0">
                <a:solidFill>
                  <a:srgbClr val="173EE5"/>
                </a:solidFill>
              </a:rPr>
              <a:t>Kolosan</a:t>
            </a:r>
            <a:r>
              <a:rPr lang="en-US" sz="2000" b="1" noProof="0" dirty="0" smtClean="0">
                <a:solidFill>
                  <a:srgbClr val="173EE5"/>
                </a:solidFill>
              </a:rPr>
              <a:t> 1</a:t>
            </a:r>
            <a:r>
              <a:rPr lang="pl-PL" sz="2000" b="1" noProof="0" dirty="0" smtClean="0">
                <a:solidFill>
                  <a:srgbClr val="173EE5"/>
                </a:solidFill>
              </a:rPr>
              <a:t>,</a:t>
            </a:r>
            <a:r>
              <a:rPr lang="en-US" sz="2000" b="1" noProof="0" dirty="0" smtClean="0">
                <a:solidFill>
                  <a:srgbClr val="173EE5"/>
                </a:solidFill>
              </a:rPr>
              <a:t>18a</a:t>
            </a:r>
            <a:r>
              <a:rPr lang="en-US" sz="2000" b="1" noProof="0" dirty="0">
                <a:solidFill>
                  <a:srgbClr val="173EE5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28BA63"/>
                </a:solidFill>
              </a:rPr>
              <a:t>Początkiem</a:t>
            </a:r>
            <a:r>
              <a:rPr lang="en-US" sz="2000" b="1" noProof="0" dirty="0" smtClean="0">
                <a:solidFill>
                  <a:srgbClr val="28BA63"/>
                </a:solidFill>
              </a:rPr>
              <a:t> (</a:t>
            </a:r>
            <a:r>
              <a:rPr lang="pl-PL" sz="2000" b="1" noProof="0" dirty="0" err="1" smtClean="0">
                <a:solidFill>
                  <a:srgbClr val="28BA63"/>
                </a:solidFill>
              </a:rPr>
              <a:t>Kolosan</a:t>
            </a:r>
            <a:r>
              <a:rPr lang="en-US" sz="2000" b="1" noProof="0" dirty="0" smtClean="0">
                <a:solidFill>
                  <a:srgbClr val="28BA63"/>
                </a:solidFill>
              </a:rPr>
              <a:t> 1</a:t>
            </a:r>
            <a:r>
              <a:rPr lang="pl-PL" sz="2000" b="1" noProof="0" dirty="0" smtClean="0">
                <a:solidFill>
                  <a:srgbClr val="28BA63"/>
                </a:solidFill>
              </a:rPr>
              <a:t>,</a:t>
            </a:r>
            <a:r>
              <a:rPr lang="en-US" sz="2000" b="1" noProof="0" dirty="0" smtClean="0">
                <a:solidFill>
                  <a:srgbClr val="28BA63"/>
                </a:solidFill>
              </a:rPr>
              <a:t>18b</a:t>
            </a:r>
            <a:r>
              <a:rPr lang="en-US" sz="2000" b="1" noProof="0" dirty="0">
                <a:solidFill>
                  <a:srgbClr val="28BA63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pl-PL" sz="2000" b="1" noProof="0" dirty="0" smtClean="0">
                <a:solidFill>
                  <a:srgbClr val="E35316"/>
                </a:solidFill>
              </a:rPr>
              <a:t>Sprawca pojednania</a:t>
            </a:r>
            <a:r>
              <a:rPr lang="en-US" sz="2000" b="1" noProof="0" dirty="0" smtClean="0">
                <a:solidFill>
                  <a:srgbClr val="E35316"/>
                </a:solidFill>
              </a:rPr>
              <a:t> (</a:t>
            </a:r>
            <a:r>
              <a:rPr lang="pl-PL" sz="2000" b="1" noProof="0" dirty="0" err="1" smtClean="0">
                <a:solidFill>
                  <a:srgbClr val="E35316"/>
                </a:solidFill>
              </a:rPr>
              <a:t>Kolosan</a:t>
            </a:r>
            <a:r>
              <a:rPr lang="en-US" sz="2000" b="1" noProof="0" dirty="0" smtClean="0">
                <a:solidFill>
                  <a:srgbClr val="E35316"/>
                </a:solidFill>
              </a:rPr>
              <a:t> 1</a:t>
            </a:r>
            <a:r>
              <a:rPr lang="pl-PL" sz="2000" b="1" noProof="0" dirty="0" smtClean="0">
                <a:solidFill>
                  <a:srgbClr val="E35316"/>
                </a:solidFill>
              </a:rPr>
              <a:t>,</a:t>
            </a:r>
            <a:r>
              <a:rPr lang="en-US" sz="2000" b="1" noProof="0" dirty="0" smtClean="0">
                <a:solidFill>
                  <a:srgbClr val="E35316"/>
                </a:solidFill>
              </a:rPr>
              <a:t>19-20</a:t>
            </a:r>
            <a:r>
              <a:rPr lang="en-US" sz="2000" b="1" noProof="0" dirty="0">
                <a:solidFill>
                  <a:srgbClr val="E35316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oświadcza, że Jezus przyniósł pokój całemu wszechświatowi, „czy to na ziemi, czy w niebie” (Kol </a:t>
            </a:r>
            <a:r>
              <a:rPr lang="pl-PL" sz="2000" b="1" dirty="0" smtClean="0"/>
              <a:t>1,20).</a:t>
            </a:r>
            <a:endParaRPr lang="en-US" sz="2000" b="1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xmlns="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xmlns="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xmlns="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xmlns="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xmlns="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xmlns="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xmlns="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498DD95-518C-9E91-F50D-ADDA25E1304C}"/>
              </a:ext>
            </a:extLst>
          </p:cNvPr>
          <p:cNvSpPr txBox="1"/>
          <p:nvPr/>
        </p:nvSpPr>
        <p:spPr>
          <a:xfrm>
            <a:off x="167252" y="3703851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 smtClean="0"/>
              <a:t>Jezus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Chrystus</a:t>
            </a:r>
            <a:r>
              <a:rPr lang="en-US" sz="2000" b="1" dirty="0" smtClean="0"/>
              <a:t> jest…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8F13D6A-C494-0E33-267E-54D2FF9D0DC9}"/>
              </a:ext>
            </a:extLst>
          </p:cNvPr>
          <p:cNvSpPr txBox="1"/>
          <p:nvPr/>
        </p:nvSpPr>
        <p:spPr>
          <a:xfrm>
            <a:off x="190499" y="1456497"/>
            <a:ext cx="396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Zanim doszedł do tego stwierdzenia, apostoł mówi nam, kim naprawdę jest Jezus. Nie jest wielkim nauczycielem, filozofem, prorokiem, kaznodzieją ani zwiastunem dobrej nowiny.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xmlns="" val="219676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OBRAZ BOGA</a:t>
            </a:r>
            <a:endParaRPr lang="en-US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EEAA105-706A-0A0C-7EEC-0B671AB2CA62}"/>
              </a:ext>
            </a:extLst>
          </p:cNvPr>
          <p:cNvSpPr txBox="1"/>
          <p:nvPr/>
        </p:nvSpPr>
        <p:spPr>
          <a:xfrm>
            <a:off x="3053105" y="673421"/>
            <a:ext cx="615288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„On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jest obrazem Boga niewidzialnego</a:t>
            </a:r>
            <a:r>
              <a:rPr lang="en-US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pl-PL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Kolosan</a:t>
            </a:r>
            <a:r>
              <a:rPr lang="en-US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15a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30D9C-3395-0F49-A900-8F5B97A29E35}"/>
              </a:ext>
            </a:extLst>
          </p:cNvPr>
          <p:cNvSpPr txBox="1"/>
          <p:nvPr/>
        </p:nvSpPr>
        <p:spPr>
          <a:xfrm>
            <a:off x="3075753" y="1121862"/>
            <a:ext cx="608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Obraz może być kopią rzeczywistości (fotografia, hologram, posąg), a nawet czymś fikcyjnym (rysunek). Jednak biblijna koncepcja obrazu wykracza poza to.</a:t>
            </a:r>
            <a:endParaRPr lang="en-US" sz="2000" b="1" noProof="0" dirty="0"/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xmlns="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xmlns="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xmlns="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xmlns="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CC476E2-21D8-7D85-2375-5A5276C3BD84}"/>
              </a:ext>
            </a:extLst>
          </p:cNvPr>
          <p:cNvSpPr txBox="1"/>
          <p:nvPr/>
        </p:nvSpPr>
        <p:spPr>
          <a:xfrm>
            <a:off x="173007" y="2393149"/>
            <a:ext cx="11833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stworzył Adama i Ewę na swoje podobieństwo (Rdz </a:t>
            </a:r>
            <a:r>
              <a:rPr lang="pl-PL" sz="2000" b="1" dirty="0" smtClean="0"/>
              <a:t>1,27</a:t>
            </a:r>
            <a:r>
              <a:rPr lang="pl-PL" sz="2000" b="1" dirty="0" smtClean="0"/>
              <a:t>), a Adam spłodził syna na swoje podobieństwo (Rdz </a:t>
            </a:r>
            <a:r>
              <a:rPr lang="pl-PL" sz="2000" b="1" dirty="0" smtClean="0"/>
              <a:t>5,3</a:t>
            </a:r>
            <a:r>
              <a:rPr lang="pl-PL" sz="2000" b="1" dirty="0" smtClean="0"/>
              <a:t>). Nie są to kopie rzeczywistości, imitacje ani wytwory ich wyobraźni. Są to podobieństwa fizyczne, psychologiczne i społeczne...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428EBB9-0CD8-C3CD-466E-97178ED5D48B}"/>
              </a:ext>
            </a:extLst>
          </p:cNvPr>
          <p:cNvSpPr txBox="1"/>
          <p:nvPr/>
        </p:nvSpPr>
        <p:spPr>
          <a:xfrm>
            <a:off x="3635266" y="3379908"/>
            <a:ext cx="49585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twierdzi, że prawo ceremonialne było cieniem, „a nie samym obrazem rzeczy” (</a:t>
            </a:r>
            <a:r>
              <a:rPr lang="pl-PL" sz="2000" b="1" dirty="0" err="1" smtClean="0"/>
              <a:t>Hbr</a:t>
            </a:r>
            <a:r>
              <a:rPr lang="pl-PL" sz="2000" b="1" dirty="0" smtClean="0"/>
              <a:t> </a:t>
            </a:r>
            <a:r>
              <a:rPr lang="pl-PL" sz="2000" b="1" dirty="0" smtClean="0"/>
              <a:t>10,1</a:t>
            </a:r>
            <a:r>
              <a:rPr lang="pl-PL" sz="2000" b="1" dirty="0" smtClean="0"/>
              <a:t>), sugerując, że „obraz = rzeczywistość”.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260ACA3-61AC-FD9B-0174-6E2B372FA6C0}"/>
              </a:ext>
            </a:extLst>
          </p:cNvPr>
          <p:cNvSpPr txBox="1"/>
          <p:nvPr/>
        </p:nvSpPr>
        <p:spPr>
          <a:xfrm>
            <a:off x="3627518" y="4611231"/>
            <a:ext cx="49352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Pytanie brzmi: czy Jezus był podobny do Boga, czy równy Bogu? Oprócz wielokrotnego przypisywania sobie boskiego imienia „Ja jestem”, Jezus wyraźnie powiedział: „Ja i Ojciec jedno jesteśmy” (J 10,30); „Kto mnie widział, </a:t>
            </a:r>
            <a:r>
              <a:rPr lang="pl-PL" sz="2000" b="1" dirty="0" err="1" smtClean="0"/>
              <a:t>widział</a:t>
            </a:r>
            <a:r>
              <a:rPr lang="pl-PL" sz="2000" b="1" dirty="0" smtClean="0"/>
              <a:t> Ojca” (J 14,9).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xmlns="" val="203175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800" b="1" spc="600" dirty="0">
                <a:ln/>
                <a:solidFill>
                  <a:srgbClr val="C87353"/>
                </a:solidFill>
              </a:rPr>
              <a:t>PIERWORODNY</a:t>
            </a:r>
            <a:endParaRPr lang="en-US" sz="4800" b="1" spc="600" dirty="0">
              <a:ln/>
              <a:solidFill>
                <a:srgbClr val="C8735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DF5EFDC-02F9-C3FC-CC06-E93FD2FA533D}"/>
              </a:ext>
            </a:extLst>
          </p:cNvPr>
          <p:cNvSpPr txBox="1"/>
          <p:nvPr/>
        </p:nvSpPr>
        <p:spPr>
          <a:xfrm>
            <a:off x="2142564" y="697454"/>
            <a:ext cx="10037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„On </a:t>
            </a:r>
            <a:r>
              <a:rPr lang="pl-PL" b="1" dirty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też jest przed wszystkimi rzeczami i wszystko na nim jest </a:t>
            </a:r>
            <a:r>
              <a:rPr lang="pl-PL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ugruntowane</a:t>
            </a:r>
            <a:r>
              <a:rPr lang="en-US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Kol</a:t>
            </a:r>
            <a:r>
              <a:rPr lang="en-US" sz="1400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17</a:t>
            </a:r>
            <a:r>
              <a:rPr lang="en-US" sz="1400" b="1" dirty="0">
                <a:solidFill>
                  <a:srgbClr val="FFCC0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5BC6B8E-6A0C-EBC5-29ED-628B17BCB82B}"/>
              </a:ext>
            </a:extLst>
          </p:cNvPr>
          <p:cNvSpPr txBox="1"/>
          <p:nvPr/>
        </p:nvSpPr>
        <p:spPr>
          <a:xfrm>
            <a:off x="109396" y="1402079"/>
            <a:ext cx="6384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„Pierworodny” oznacza pierwszego zrodzonego. </a:t>
            </a:r>
            <a:r>
              <a:rPr lang="pl-PL" sz="2000" b="1" dirty="0">
                <a:solidFill>
                  <a:prstClr val="black"/>
                </a:solidFill>
              </a:rPr>
              <a:t>Dlatego niektórzy nauczają, że Jezus był pierwszą istotą stworzoną przez Boga (Kol </a:t>
            </a:r>
            <a:r>
              <a:rPr lang="pl-PL" sz="2000" b="1" dirty="0" smtClean="0">
                <a:solidFill>
                  <a:prstClr val="black"/>
                </a:solidFill>
              </a:rPr>
              <a:t>1,15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Jednak podobnie jak termin „obraz”, słowo „pierworodny” ma szersze znaczenie biblijne.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xmlns="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xmlns="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xmlns="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534081" y="4588833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xmlns="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6014" y="4550636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xmlns="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9BCF8C40-D7B9-0762-2202-372749ED1867}"/>
              </a:ext>
            </a:extLst>
          </p:cNvPr>
          <p:cNvSpPr txBox="1"/>
          <p:nvPr/>
        </p:nvSpPr>
        <p:spPr>
          <a:xfrm>
            <a:off x="93898" y="5380672"/>
            <a:ext cx="6314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Paweł odnosi się do tej wyższości w Liście do </a:t>
            </a:r>
            <a:r>
              <a:rPr lang="pl-PL" b="1" dirty="0" err="1">
                <a:solidFill>
                  <a:prstClr val="black"/>
                </a:solidFill>
              </a:rPr>
              <a:t>Kolosan</a:t>
            </a:r>
            <a:r>
              <a:rPr lang="pl-PL" b="1" dirty="0">
                <a:solidFill>
                  <a:prstClr val="black"/>
                </a:solidFill>
              </a:rPr>
              <a:t>. Aby uniknąć jakichkolwiek wątpliwości co do jej natury, przypisuje Mu dwie boskie cechy: stworzenie wszystkiego, co istnieje (Kol 1,16; Iz 45,18) oraz podtrzymywanie tego wszystkiego (Kol 1,17; </a:t>
            </a:r>
            <a:r>
              <a:rPr lang="pl-PL" b="1" dirty="0" err="1">
                <a:solidFill>
                  <a:prstClr val="black"/>
                </a:solidFill>
              </a:rPr>
              <a:t>Ps</a:t>
            </a:r>
            <a:r>
              <a:rPr lang="pl-PL" b="1" dirty="0">
                <a:solidFill>
                  <a:prstClr val="black"/>
                </a:solidFill>
              </a:rPr>
              <a:t> 119,91).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B84DE56-5EE3-4A7B-2CED-72DE46E94A46}"/>
              </a:ext>
            </a:extLst>
          </p:cNvPr>
          <p:cNvSpPr txBox="1"/>
          <p:nvPr/>
        </p:nvSpPr>
        <p:spPr>
          <a:xfrm>
            <a:off x="93899" y="2942887"/>
            <a:ext cx="63533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Izaak był pierworodnym zamiast </a:t>
            </a:r>
            <a:r>
              <a:rPr lang="pl-PL" sz="2000" b="1" dirty="0" err="1">
                <a:solidFill>
                  <a:prstClr val="black"/>
                </a:solidFill>
              </a:rPr>
              <a:t>Ismaela</a:t>
            </a:r>
            <a:r>
              <a:rPr lang="pl-PL" sz="2000" b="1" dirty="0">
                <a:solidFill>
                  <a:prstClr val="black"/>
                </a:solidFill>
              </a:rPr>
              <a:t>; Jakub był pierworodnym zamiast </a:t>
            </a:r>
            <a:r>
              <a:rPr lang="pl-PL" sz="2000" b="1" dirty="0" err="1">
                <a:solidFill>
                  <a:prstClr val="black"/>
                </a:solidFill>
              </a:rPr>
              <a:t>Ezawa</a:t>
            </a:r>
            <a:r>
              <a:rPr lang="pl-PL" sz="2000" b="1" dirty="0">
                <a:solidFill>
                  <a:prstClr val="black"/>
                </a:solidFill>
              </a:rPr>
              <a:t>; Józef był pierworodnym zamiast Rubena; Dawid był pierworodnym zamiast </a:t>
            </a:r>
            <a:r>
              <a:rPr lang="pl-PL" sz="2000" b="1" dirty="0" err="1">
                <a:solidFill>
                  <a:prstClr val="black"/>
                </a:solidFill>
              </a:rPr>
              <a:t>Eliaba</a:t>
            </a:r>
            <a:r>
              <a:rPr lang="pl-PL" sz="2000" b="1" dirty="0">
                <a:solidFill>
                  <a:prstClr val="black"/>
                </a:solidFill>
              </a:rPr>
              <a:t> (Psalm </a:t>
            </a:r>
            <a:r>
              <a:rPr lang="pl-PL" sz="2000" b="1" dirty="0" smtClean="0">
                <a:solidFill>
                  <a:prstClr val="black"/>
                </a:solidFill>
              </a:rPr>
              <a:t>89,27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Wszyscy oni byli pierworodnymi, ponieważ zajmowali uprzywilejowaną pozycję względem swoich braci, a nie dlatego, że urodzili się jako pierwsi.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80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GŁOWA KOŚCIOŁA</a:t>
            </a:r>
            <a:endParaRPr lang="en-US" sz="4400" b="1" spc="300" dirty="0">
              <a:ln w="0"/>
              <a:solidFill>
                <a:srgbClr val="FFFF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„On </a:t>
            </a:r>
            <a:r>
              <a:rPr lang="pl-PL" b="1" dirty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także jest Głową Ciała, </a:t>
            </a:r>
            <a:r>
              <a:rPr lang="pl-PL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Kościoła</a:t>
            </a:r>
            <a:r>
              <a:rPr lang="en-US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</a:t>
            </a:r>
            <a:r>
              <a:rPr lang="en-US" sz="1400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18a</a:t>
            </a:r>
            <a:r>
              <a:rPr lang="en-US" sz="1400" b="1" dirty="0">
                <a:solidFill>
                  <a:srgbClr val="FF00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2B0693E-4923-D889-EB5F-617D7D5D3579}"/>
              </a:ext>
            </a:extLst>
          </p:cNvPr>
          <p:cNvSpPr txBox="1"/>
          <p:nvPr/>
        </p:nvSpPr>
        <p:spPr>
          <a:xfrm>
            <a:off x="2983423" y="1091587"/>
            <a:ext cx="47967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niektórych językach (takich jak kataloński lub angielski) słowo „głowa” tłumaczy się również jako „wódz” lub „przywódca”, ponieważ takie jest metaforyczne znaczenie słowa „głowa”. Tak samo jest w języku hebrajskim. </a:t>
            </a:r>
            <a:r>
              <a:rPr lang="pl-PL" sz="2000" b="1" dirty="0">
                <a:solidFill>
                  <a:prstClr val="black"/>
                </a:solidFill>
              </a:rPr>
              <a:t>Na przykład zdanie „wyznaczycie sobie jednego wodza” (Oz </a:t>
            </a:r>
            <a:r>
              <a:rPr lang="pl-PL" sz="2000" b="1" dirty="0" smtClean="0">
                <a:solidFill>
                  <a:prstClr val="black"/>
                </a:solidFill>
              </a:rPr>
              <a:t>1,11) </a:t>
            </a:r>
            <a:r>
              <a:rPr lang="pl-PL" sz="2000" b="1" dirty="0">
                <a:solidFill>
                  <a:prstClr val="black"/>
                </a:solidFill>
              </a:rPr>
              <a:t>powinno być przetłumaczone jako „wyznaczą jednego przywódcę</a:t>
            </a:r>
            <a:r>
              <a:rPr lang="pl-PL" sz="2000" b="1" dirty="0" smtClean="0">
                <a:solidFill>
                  <a:prstClr val="black"/>
                </a:solidFill>
              </a:rPr>
              <a:t>”.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77094930"/>
              </p:ext>
            </p:extLst>
          </p:nvPr>
        </p:nvGraphicFramePr>
        <p:xfrm>
          <a:off x="7787898" y="1228725"/>
          <a:ext cx="4246535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xmlns="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xmlns="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C22C22B-674F-C8B9-2A94-19A202FD6095}"/>
              </a:ext>
            </a:extLst>
          </p:cNvPr>
          <p:cNvSpPr txBox="1"/>
          <p:nvPr/>
        </p:nvSpPr>
        <p:spPr>
          <a:xfrm>
            <a:off x="3014420" y="5389517"/>
            <a:ext cx="48664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nadaje jednak ciału również znaczenie metaforyczne. Jeśli Chrystus jest głową, to my – Kościół – jesteśmy ciałem. Z tej idei wynika, że: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A772818-26F8-DC19-1E71-95EB24B1EB72}"/>
              </a:ext>
            </a:extLst>
          </p:cNvPr>
          <p:cNvSpPr txBox="1"/>
          <p:nvPr/>
        </p:nvSpPr>
        <p:spPr>
          <a:xfrm>
            <a:off x="2991172" y="4450608"/>
            <a:ext cx="47734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tym samym znaczeniu Paweł używa tego słowa w odniesieniu do Chrystusa (Kol 1,18a).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65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pl-PL" sz="4800" b="1" kern="2000" spc="700" dirty="0">
                <a:ln w="13462">
                  <a:noFill/>
                  <a:prstDash val="solid"/>
                </a:ln>
                <a:solidFill>
                  <a:srgbClr val="48CEE0">
                    <a:lumMod val="75000"/>
                  </a:srgb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POCZĄTEK</a:t>
            </a:r>
            <a:endParaRPr lang="en-US" sz="4800" b="1" kern="2000" spc="700" dirty="0">
              <a:ln w="13462">
                <a:noFill/>
                <a:prstDash val="solid"/>
              </a:ln>
              <a:solidFill>
                <a:srgbClr val="48CEE0">
                  <a:lumMod val="75000"/>
                </a:srgbClr>
              </a:solidFill>
              <a:effectLst>
                <a:outerShdw dist="38100" dir="2700000" algn="bl" rotWithShape="0">
                  <a:srgbClr val="6633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8D8453-5711-CEB2-03E9-DAC52C1F5DB4}"/>
              </a:ext>
            </a:extLst>
          </p:cNvPr>
          <p:cNvSpPr txBox="1"/>
          <p:nvPr/>
        </p:nvSpPr>
        <p:spPr>
          <a:xfrm>
            <a:off x="0" y="81029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„On </a:t>
            </a:r>
            <a:r>
              <a:rPr lang="pl-PL" b="1" dirty="0">
                <a:solidFill>
                  <a:srgbClr val="8A4500"/>
                </a:solidFill>
                <a:latin typeface="Comic Sans MS" panose="030F0702030302020204" pitchFamily="66" charset="0"/>
              </a:rPr>
              <a:t>jest początkiem, pierworodnym z umarłych, aby we wszystkim był </a:t>
            </a:r>
            <a:r>
              <a:rPr lang="pl-PL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pierwszy</a:t>
            </a:r>
            <a:r>
              <a:rPr lang="en-US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Kol</a:t>
            </a:r>
            <a:r>
              <a:rPr lang="en-US" sz="1400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8A4500"/>
                </a:solidFill>
                <a:latin typeface="Comic Sans MS" panose="030F0702030302020204" pitchFamily="66" charset="0"/>
              </a:rPr>
              <a:t>18b</a:t>
            </a:r>
            <a:r>
              <a:rPr lang="en-US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46E2747-859C-1879-F211-EAE3D8FD7763}"/>
              </a:ext>
            </a:extLst>
          </p:cNvPr>
          <p:cNvSpPr txBox="1"/>
          <p:nvPr/>
        </p:nvSpPr>
        <p:spPr>
          <a:xfrm>
            <a:off x="154983" y="1415018"/>
            <a:ext cx="6648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Słowo przetłumaczone jako „początek” to </a:t>
            </a:r>
            <a:r>
              <a:rPr lang="pl-PL" sz="2000" b="1" dirty="0" err="1">
                <a:solidFill>
                  <a:prstClr val="black"/>
                </a:solidFill>
              </a:rPr>
              <a:t>archē</a:t>
            </a:r>
            <a:r>
              <a:rPr lang="pl-PL" sz="2000" b="1" dirty="0">
                <a:solidFill>
                  <a:prstClr val="black"/>
                </a:solidFill>
              </a:rPr>
              <a:t> (</a:t>
            </a:r>
            <a:r>
              <a:rPr lang="pl-PL" sz="2000" b="1" dirty="0" err="1">
                <a:solidFill>
                  <a:prstClr val="black"/>
                </a:solidFill>
              </a:rPr>
              <a:t>ἀρχή</a:t>
            </a:r>
            <a:r>
              <a:rPr lang="pl-PL" sz="2000" b="1" dirty="0">
                <a:solidFill>
                  <a:prstClr val="black"/>
                </a:solidFill>
              </a:rPr>
              <a:t>), greckie słowo oznaczające początek, źródło, pierwszą przyczynę lub zasadę, ale także władcę, władzę, autorytet lub księstwo, w zależności od kontekstu.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xmlns="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6542" y="1582922"/>
            <a:ext cx="5081833" cy="494961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7BEC6AE-DB8F-1826-D1AB-5BA1763FF6B4}"/>
              </a:ext>
            </a:extLst>
          </p:cNvPr>
          <p:cNvSpPr txBox="1"/>
          <p:nvPr/>
        </p:nvSpPr>
        <p:spPr>
          <a:xfrm>
            <a:off x="139486" y="5105588"/>
            <a:ext cx="6625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dodaje tutaj tytuł „pierworodny spośród umarłych” (chociaż Jezus nie był pierwszym, który zmartwychwstał, ale Mojżesz). Jego zwycięstwo nad śmiercią oznacza również zwycięstwo nad grzechem i moc odtworzenia nas na swój obraz.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AEC5161-E4D0-6121-3C73-F98AE3C9D296}"/>
              </a:ext>
            </a:extLst>
          </p:cNvPr>
          <p:cNvSpPr txBox="1"/>
          <p:nvPr/>
        </p:nvSpPr>
        <p:spPr>
          <a:xfrm>
            <a:off x="139486" y="2940228"/>
            <a:ext cx="66565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Można powiedzieć, że słowo to, odnoszące się do Chrystusa, może mieć wszystkie te znaczenia (Kol 1,18). Jezus jest początkiem wszystkiego [obrazem Boga], powodem, dla którego wszystko zostało stworzone [pierworodnym stworzenia], najwyższym władcą [głową]. Wszystko to nadaje mu pierwszeństwo.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70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spc="600">
                <a:ln w="12700" cmpd="sng">
                  <a:solidFill>
                    <a:srgbClr val="48CEE0"/>
                  </a:solidFill>
                  <a:prstDash val="solid"/>
                </a:ln>
                <a:gradFill>
                  <a:gsLst>
                    <a:gs pos="0">
                      <a:srgbClr val="48CEE0"/>
                    </a:gs>
                    <a:gs pos="4000">
                      <a:srgbClr val="48CEE0">
                        <a:lumMod val="60000"/>
                        <a:lumOff val="40000"/>
                      </a:srgbClr>
                    </a:gs>
                    <a:gs pos="87000">
                      <a:srgbClr val="48CEE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SPRAWCA POJEDNANIA</a:t>
            </a:r>
            <a:endParaRPr lang="en-US" sz="4800" b="1" spc="600" dirty="0">
              <a:ln w="12700" cmpd="sng">
                <a:solidFill>
                  <a:srgbClr val="48CEE0"/>
                </a:solidFill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48CEE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C777412-10DB-7EF6-A08C-9E1429526A06}"/>
              </a:ext>
            </a:extLst>
          </p:cNvPr>
          <p:cNvSpPr txBox="1"/>
          <p:nvPr/>
        </p:nvSpPr>
        <p:spPr>
          <a:xfrm>
            <a:off x="908264" y="691465"/>
            <a:ext cx="10235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żeby przez niego wszystko, co jest na ziemi i na niebie, pojednało się z nim dzięki przywróceniu pokoju przez krew krzyża </a:t>
            </a:r>
            <a:r>
              <a:rPr lang="pl-PL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jego</a:t>
            </a:r>
            <a:r>
              <a:rPr lang="en-US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</a:t>
            </a:r>
            <a:r>
              <a:rPr lang="en-US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14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1DC4A0E-FCB0-226E-F83A-AC088BFC4071}"/>
              </a:ext>
            </a:extLst>
          </p:cNvPr>
          <p:cNvSpPr txBox="1"/>
          <p:nvPr/>
        </p:nvSpPr>
        <p:spPr>
          <a:xfrm>
            <a:off x="3370882" y="1411522"/>
            <a:ext cx="87141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To, co uczynił Jezus, sprawiło, że zajął pierwsze miejsce we wszystkim. Według Pawła Chrystus jest godny wszystkich tych tytułów, „ponieważ Bóg postanowił, aby cała pełnia zamieszkała w Nim” (Kol 1,19). Innymi słowy, Jezus był w pełni Bogiem i w pełni człowiekiem. </a:t>
            </a:r>
            <a:r>
              <a:rPr lang="pl-PL" sz="2000" b="1" dirty="0">
                <a:solidFill>
                  <a:prstClr val="black"/>
                </a:solidFill>
              </a:rPr>
              <a:t>„Widzieliśmy Jego chwałę, […] pełną łaski i prawdy</a:t>
            </a:r>
            <a:r>
              <a:rPr lang="pl-PL" sz="2000" b="1" dirty="0" smtClean="0">
                <a:solidFill>
                  <a:prstClr val="black"/>
                </a:solidFill>
              </a:rPr>
              <a:t>”      </a:t>
            </a:r>
            <a:r>
              <a:rPr lang="pl-PL" sz="2000" b="1" dirty="0">
                <a:solidFill>
                  <a:prstClr val="black"/>
                </a:solidFill>
              </a:rPr>
              <a:t>(J 1,14).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829" y="1498566"/>
            <a:ext cx="3143088" cy="4816993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xmlns="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1096" y="1453158"/>
            <a:ext cx="874671" cy="176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xmlns="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63898" y="3300906"/>
            <a:ext cx="919573" cy="1463851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23328" y="4180573"/>
            <a:ext cx="3373787" cy="2530340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D1E8756-343C-7349-7C3D-0AEF099D723D}"/>
              </a:ext>
            </a:extLst>
          </p:cNvPr>
          <p:cNvSpPr txBox="1"/>
          <p:nvPr/>
        </p:nvSpPr>
        <p:spPr>
          <a:xfrm>
            <a:off x="3394128" y="4077310"/>
            <a:ext cx="4889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Rozumiemy, że pogodził z Bogiem „rzeczy na ziemi”. </a:t>
            </a:r>
            <a:r>
              <a:rPr lang="pl-PL" sz="2000" b="1" dirty="0">
                <a:solidFill>
                  <a:prstClr val="black"/>
                </a:solidFill>
              </a:rPr>
              <a:t>Ale jak </a:t>
            </a:r>
            <a:r>
              <a:rPr lang="pl-PL" sz="2000" b="1" dirty="0" smtClean="0">
                <a:solidFill>
                  <a:prstClr val="black"/>
                </a:solidFill>
              </a:rPr>
              <a:t>pogodził        </a:t>
            </a:r>
            <a:r>
              <a:rPr lang="pl-PL" sz="2000" b="1" dirty="0">
                <a:solidFill>
                  <a:prstClr val="black"/>
                </a:solidFill>
              </a:rPr>
              <a:t>z sobą te, które są w niebie?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2F465A6-B2FA-86F1-B86A-F49C388FBFB3}"/>
              </a:ext>
            </a:extLst>
          </p:cNvPr>
          <p:cNvSpPr txBox="1"/>
          <p:nvPr/>
        </p:nvSpPr>
        <p:spPr>
          <a:xfrm>
            <a:off x="3386380" y="3302946"/>
            <a:ext cx="8649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Umierając na krzyżu i zmartwychwstając, Jezus spełnił warunki niezbędne do pojednania ludzkości z Bogiem (Kol 1,20).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FEFD2C2-F458-B3A8-BE1C-7D44A08BF9A7}"/>
              </a:ext>
            </a:extLst>
          </p:cNvPr>
          <p:cNvSpPr txBox="1"/>
          <p:nvPr/>
        </p:nvSpPr>
        <p:spPr>
          <a:xfrm>
            <a:off x="3394130" y="5110768"/>
            <a:ext cx="49672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Cały wszechświat mógł wyraźnie dostrzec naturę zła. W ten sposób charakter Boga został potwierdzony zarówno w Niebie, jak i na Ziemi.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44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7D096D8-3CFB-35AC-8FB5-2CA29CFCD100}"/>
              </a:ext>
            </a:extLst>
          </p:cNvPr>
          <p:cNvSpPr txBox="1"/>
          <p:nvPr/>
        </p:nvSpPr>
        <p:spPr>
          <a:xfrm>
            <a:off x="711132" y="1258026"/>
            <a:ext cx="106507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„Jezus był majestatem nieba, ukochanym dowódcą aniołów, którzy z radością wykonywali Jego wolę. Był jednym z Bogiem, „w łonie Ojca” (J 1,18), ale nie uważał za godne pożądania bycia równym Bogu, podczas gdy ludzie byli zagubieni w grzechu i nędzy. Zstąpił ze swojego tronu, porzucił koronę i berło królewskie i przyodział swoją boskość w człowieczeństwo. Uniżył się aż do śmierci na krzyżu, aby człowiek mógł zostać wywyższony i zasiąść z Nim na Jego tronie. </a:t>
            </a:r>
            <a:r>
              <a:rPr lang="pl-PL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[…] W miłości przychodzi, aby objawić Ojca i pojednać człowieka z </a:t>
            </a:r>
            <a:r>
              <a:rPr lang="pl-PL" sz="2600" b="1" dirty="0" smtClean="0">
                <a:solidFill>
                  <a:srgbClr val="321547"/>
                </a:solidFill>
                <a:latin typeface="Constantia" panose="02030602050306030303" pitchFamily="18" charset="0"/>
              </a:rPr>
              <a:t>Bogiem.”</a:t>
            </a:r>
            <a:endParaRPr lang="en-US" sz="2600" b="1" dirty="0">
              <a:solidFill>
                <a:srgbClr val="321547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ACAFA4-8FEE-F29D-4C7B-AFA0BAE023B8}"/>
              </a:ext>
            </a:extLst>
          </p:cNvPr>
          <p:cNvSpPr txBox="1"/>
          <p:nvPr/>
        </p:nvSpPr>
        <p:spPr>
          <a:xfrm>
            <a:off x="7646319" y="5138839"/>
            <a:ext cx="388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321547"/>
                </a:solidFill>
              </a:rPr>
              <a:t>EGW (</a:t>
            </a:r>
            <a:r>
              <a:rPr lang="pl-PL" sz="1600" b="1" i="1" dirty="0">
                <a:solidFill>
                  <a:srgbClr val="321547"/>
                </a:solidFill>
              </a:rPr>
              <a:t>Wybrane poselstwa</a:t>
            </a:r>
            <a:r>
              <a:rPr lang="en-US" sz="1600" b="1" dirty="0">
                <a:solidFill>
                  <a:srgbClr val="321547"/>
                </a:solidFill>
              </a:rPr>
              <a:t>, </a:t>
            </a:r>
            <a:r>
              <a:rPr lang="pl-PL" sz="1600" b="1" dirty="0">
                <a:solidFill>
                  <a:srgbClr val="321547"/>
                </a:solidFill>
              </a:rPr>
              <a:t>t.</a:t>
            </a:r>
            <a:r>
              <a:rPr lang="en-US" sz="1600" b="1" dirty="0">
                <a:solidFill>
                  <a:srgbClr val="321547"/>
                </a:solidFill>
              </a:rPr>
              <a:t> 1, </a:t>
            </a:r>
            <a:r>
              <a:rPr lang="pl-PL" sz="1600" b="1" dirty="0">
                <a:solidFill>
                  <a:srgbClr val="321547"/>
                </a:solidFill>
              </a:rPr>
              <a:t>s</a:t>
            </a:r>
            <a:r>
              <a:rPr lang="en-US" sz="1600" b="1" dirty="0">
                <a:solidFill>
                  <a:srgbClr val="321547"/>
                </a:solidFill>
              </a:rPr>
              <a:t>. 321)</a:t>
            </a:r>
          </a:p>
        </p:txBody>
      </p:sp>
    </p:spTree>
    <p:extLst>
      <p:ext uri="{BB962C8B-B14F-4D97-AF65-F5344CB8AC3E}">
        <p14:creationId xmlns:p14="http://schemas.microsoft.com/office/powerpoint/2010/main" xmlns="" val="144674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1107</Words>
  <Application>Microsoft Office PowerPoint</Application>
  <PresentationFormat>Niestandardowy</PresentationFormat>
  <Paragraphs>46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80</cp:revision>
  <dcterms:created xsi:type="dcterms:W3CDTF">2026-01-17T09:06:28Z</dcterms:created>
  <dcterms:modified xsi:type="dcterms:W3CDTF">2026-02-19T21:29:19Z</dcterms:modified>
</cp:coreProperties>
</file>