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336" r:id="rId5"/>
    <p:sldId id="330" r:id="rId6"/>
    <p:sldId id="331" r:id="rId7"/>
    <p:sldId id="264" r:id="rId8"/>
    <p:sldId id="332" r:id="rId9"/>
    <p:sldId id="337" r:id="rId10"/>
    <p:sldId id="338" r:id="rId11"/>
    <p:sldId id="339" r:id="rId12"/>
    <p:sldId id="340" r:id="rId13"/>
    <p:sldId id="341" r:id="rId14"/>
    <p:sldId id="342" r:id="rId15"/>
    <p:sldId id="343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mic Sans MS" pitchFamily="66" charset="0"/>
      <p:regular r:id="rId22"/>
      <p:bold r:id="rId23"/>
      <p:italic r:id="rId24"/>
      <p:boldItalic r:id="rId25"/>
    </p:embeddedFont>
    <p:embeddedFont>
      <p:font typeface="Constantia" pitchFamily="18" charset="0"/>
      <p:regular r:id="rId26"/>
      <p:bold r:id="rId27"/>
      <p:italic r:id="rId28"/>
      <p:boldItalic r:id="rId2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Żony mają być posłuszne swoim mężom (Kol 3,18;          Ef 5,22–24)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l-PL" sz="1800" b="1" noProof="0" dirty="0" smtClean="0">
              <a:solidFill>
                <a:schemeClr val="tx1"/>
              </a:solidFill>
            </a:rPr>
            <a:t>To podporządkowanie się wpisuje się we wzajemne podporządkowanie się (Ef 5,21) i musi być „tak, jak przystało w Panu”.</a:t>
          </a:r>
          <a:endParaRPr lang="en" sz="18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Mężowie powinni kochać swoje żony (Kol 3,19;       Ef 5,28)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800" b="1" noProof="0" dirty="0" smtClean="0">
              <a:solidFill>
                <a:schemeClr val="tx1"/>
              </a:solidFill>
            </a:rPr>
            <a:t>Kochajcie ich taką samą miłością, jaką Chrystus nas umiłował (Ef 5,25)</a:t>
          </a:r>
          <a:endParaRPr lang="en" sz="18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1800" b="1" noProof="0" dirty="0" smtClean="0">
              <a:solidFill>
                <a:schemeClr val="tx1"/>
              </a:solidFill>
            </a:rPr>
            <a:t>Są odpowiedzialni za swój własny dobrostan         (Ef 5,29)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800" b="1" noProof="0" dirty="0" smtClean="0">
              <a:solidFill>
                <a:schemeClr val="tx1"/>
              </a:solidFill>
            </a:rPr>
            <a:t>Nie bądź „surowy” (nie wywołuj w nich goryczy, nie zachowuj się surowo ani agresywnie, nie bądź despotyczny)</a:t>
          </a:r>
          <a:endParaRPr lang="en" sz="18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5D4BFB6-8FCB-4303-ABB0-B0DB4EC330C2}" type="pres">
      <dgm:prSet presAssocID="{A593D3CD-F17B-436C-97CA-297A2A1AFF16}" presName="rootConnector1" presStyleLbl="node1" presStyleIdx="0" presStyleCnt="0"/>
      <dgm:spPr/>
      <dgm:t>
        <a:bodyPr/>
        <a:lstStyle/>
        <a:p>
          <a:endParaRPr lang="pl-PL"/>
        </a:p>
      </dgm:t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  <dgm:t>
        <a:bodyPr/>
        <a:lstStyle/>
        <a:p>
          <a:endParaRPr lang="pl-PL"/>
        </a:p>
      </dgm:t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1CEF009-2FFB-4EBA-A138-FE7FB9291482}" type="pres">
      <dgm:prSet presAssocID="{64CE645C-71DE-4611-BDF5-1EAE51D8E738}" presName="rootConnector" presStyleLbl="node2" presStyleIdx="0" presStyleCnt="4"/>
      <dgm:spPr/>
      <dgm:t>
        <a:bodyPr/>
        <a:lstStyle/>
        <a:p>
          <a:endParaRPr lang="pl-PL"/>
        </a:p>
      </dgm:t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94FBC6-F8E7-4BBC-91DF-63250C307419}" type="pres">
      <dgm:prSet presAssocID="{1BC72429-CB2C-4956-8169-1B5214D52ECF}" presName="rootConnector1" presStyleLbl="node1" presStyleIdx="0" presStyleCnt="0"/>
      <dgm:spPr/>
      <dgm:t>
        <a:bodyPr/>
        <a:lstStyle/>
        <a:p>
          <a:endParaRPr lang="pl-PL"/>
        </a:p>
      </dgm:t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  <dgm:t>
        <a:bodyPr/>
        <a:lstStyle/>
        <a:p>
          <a:endParaRPr lang="pl-PL"/>
        </a:p>
      </dgm:t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13C679-3E83-44E6-9FAD-237B23EBB815}" type="pres">
      <dgm:prSet presAssocID="{DE8246B7-BFBD-44FE-99BE-81A058B32D7A}" presName="rootConnector" presStyleLbl="node2" presStyleIdx="1" presStyleCnt="4"/>
      <dgm:spPr/>
      <dgm:t>
        <a:bodyPr/>
        <a:lstStyle/>
        <a:p>
          <a:endParaRPr lang="pl-PL"/>
        </a:p>
      </dgm:t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  <dgm:t>
        <a:bodyPr/>
        <a:lstStyle/>
        <a:p>
          <a:endParaRPr lang="pl-PL"/>
        </a:p>
      </dgm:t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72F60EA-9072-4CF9-BEB6-BECFB3123CF8}" type="pres">
      <dgm:prSet presAssocID="{0915468E-F1CB-42FA-AAD4-2CA74A0322EA}" presName="rootConnector" presStyleLbl="node2" presStyleIdx="2" presStyleCnt="4"/>
      <dgm:spPr/>
      <dgm:t>
        <a:bodyPr/>
        <a:lstStyle/>
        <a:p>
          <a:endParaRPr lang="pl-PL"/>
        </a:p>
      </dgm:t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  <dgm:t>
        <a:bodyPr/>
        <a:lstStyle/>
        <a:p>
          <a:endParaRPr lang="pl-PL"/>
        </a:p>
      </dgm:t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56B74C9-4262-44C9-8E46-B4F95CFD9EDA}" type="pres">
      <dgm:prSet presAssocID="{1B5D1424-48D3-48D5-B97B-20EAD08CC0D9}" presName="rootConnector" presStyleLbl="node2" presStyleIdx="3" presStyleCnt="4"/>
      <dgm:spPr/>
      <dgm:t>
        <a:bodyPr/>
        <a:lstStyle/>
        <a:p>
          <a:endParaRPr lang="pl-PL"/>
        </a:p>
      </dgm:t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Obowiązki synów i córek                        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2000" b="1" noProof="0" dirty="0" smtClean="0"/>
            <a:t>Posłuszeństwo dzieci nie jest kwestią wyboru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2000" b="1" noProof="0" dirty="0" smtClean="0"/>
            <a:t>To posłuszeństwo opiera się na piątym przykazaniu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2000" b="1" noProof="0" dirty="0" smtClean="0"/>
            <a:t>Co więcej, posłuszeństwo samo           w sobie jest nagrodą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Obowiązki rodzicielskie 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2000" b="1" noProof="0" dirty="0" smtClean="0"/>
            <a:t>Należy ich uczyć bez wywoływania u nich irytacji lub złości, aby ich nie zniechęcić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2000" b="1" noProof="0" dirty="0" smtClean="0"/>
            <a:t>Nie złość ich, zachowując się niecierpliwie lub kapryśnie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2000" b="1" noProof="0" dirty="0" smtClean="0"/>
            <a:t>Nauczaj ich dróg Bożych (</a:t>
          </a:r>
          <a:r>
            <a:rPr lang="pl-PL" sz="2000" b="1" noProof="0" dirty="0" err="1" smtClean="0"/>
            <a:t>Pwt</a:t>
          </a:r>
          <a:r>
            <a:rPr lang="pl-PL" sz="2000" b="1" noProof="0" dirty="0" smtClean="0"/>
            <a:t> 6,6–7;      </a:t>
          </a:r>
          <a:r>
            <a:rPr lang="pl-PL" sz="2000" b="1" noProof="0" dirty="0" err="1" smtClean="0"/>
            <a:t>Prz</a:t>
          </a:r>
          <a:r>
            <a:rPr lang="pl-PL" sz="2000" b="1" noProof="0" dirty="0" smtClean="0"/>
            <a:t> 22,6)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  <dgm:t>
        <a:bodyPr/>
        <a:lstStyle/>
        <a:p>
          <a:endParaRPr lang="pl-PL"/>
        </a:p>
      </dgm:t>
    </dgm:pt>
    <dgm:pt modelId="{A11D4A66-7E01-42FD-8278-A64A986E3827}" type="pres">
      <dgm:prSet presAssocID="{FCDBF102-8BC7-4831-88CE-91454DAFD588}" presName="rootConnector" presStyleLbl="node1" presStyleIdx="0" presStyleCnt="2"/>
      <dgm:spPr/>
      <dgm:t>
        <a:bodyPr/>
        <a:lstStyle/>
        <a:p>
          <a:endParaRPr lang="pl-PL"/>
        </a:p>
      </dgm:t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  <dgm:t>
        <a:bodyPr/>
        <a:lstStyle/>
        <a:p>
          <a:endParaRPr lang="pl-PL"/>
        </a:p>
      </dgm:t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6AD8EF-519C-4358-A6C3-7981CC18B1D6}" type="pres">
      <dgm:prSet presAssocID="{268D5C95-98F4-48B3-9DBF-72F1AE0AD513}" presName="Name13" presStyleLbl="parChTrans1D2" presStyleIdx="1" presStyleCnt="6"/>
      <dgm:spPr/>
      <dgm:t>
        <a:bodyPr/>
        <a:lstStyle/>
        <a:p>
          <a:endParaRPr lang="pl-PL"/>
        </a:p>
      </dgm:t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503935-13DF-4B73-99C0-753AEFE7F23B}" type="pres">
      <dgm:prSet presAssocID="{BB1FADC5-F41F-4656-9328-079F7A3FF677}" presName="Name13" presStyleLbl="parChTrans1D2" presStyleIdx="2" presStyleCnt="6"/>
      <dgm:spPr/>
      <dgm:t>
        <a:bodyPr/>
        <a:lstStyle/>
        <a:p>
          <a:endParaRPr lang="pl-PL"/>
        </a:p>
      </dgm:t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  <dgm:t>
        <a:bodyPr/>
        <a:lstStyle/>
        <a:p>
          <a:endParaRPr lang="pl-PL"/>
        </a:p>
      </dgm:t>
    </dgm:pt>
    <dgm:pt modelId="{F29142FB-B015-4BBE-A057-BE9537D54D07}" type="pres">
      <dgm:prSet presAssocID="{E178E435-B0E3-49C4-B439-87A559C6F59B}" presName="rootConnector" presStyleLbl="node1" presStyleIdx="1" presStyleCnt="2"/>
      <dgm:spPr/>
      <dgm:t>
        <a:bodyPr/>
        <a:lstStyle/>
        <a:p>
          <a:endParaRPr lang="pl-PL"/>
        </a:p>
      </dgm:t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  <dgm:t>
        <a:bodyPr/>
        <a:lstStyle/>
        <a:p>
          <a:endParaRPr lang="pl-PL"/>
        </a:p>
      </dgm:t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29F922-4E73-46C9-9A0E-37A949914D9C}" type="pres">
      <dgm:prSet presAssocID="{D8E324DB-580B-4C37-BE94-8F4B5C78D172}" presName="Name13" presStyleLbl="parChTrans1D2" presStyleIdx="4" presStyleCnt="6"/>
      <dgm:spPr/>
      <dgm:t>
        <a:bodyPr/>
        <a:lstStyle/>
        <a:p>
          <a:endParaRPr lang="pl-PL"/>
        </a:p>
      </dgm:t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518933-818B-4002-9065-7E0A1721225D}" type="pres">
      <dgm:prSet presAssocID="{0B1009FA-6BE4-47DE-A04E-FBD8171938BE}" presName="Name13" presStyleLbl="parChTrans1D2" presStyleIdx="5" presStyleCnt="6"/>
      <dgm:spPr/>
      <dgm:t>
        <a:bodyPr/>
        <a:lstStyle/>
        <a:p>
          <a:endParaRPr lang="pl-PL"/>
        </a:p>
      </dgm:t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pl-PL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Postępowanie podwładnych                                           (Kol 3,22–25; Ef 6,5–8)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pl-PL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Zawsze działaj najlepiej, jak potrafisz, nawet jeśli nikt tego nie widzi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pl-PL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Staraj się wykonywać swoją pracę jak najlepiej, tak jakbyś robił to dla Boga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pl-PL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Przyjmij upomnienie, jeśli jest uzasadnione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pl-PL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Ciężka praca się opłaca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pl-PL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Zły przełożony nie zwalnia nas z obowiązku posłuszeństwa (1 P 2,18)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pl-PL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Postępowanie przełożonych </a:t>
          </a:r>
          <a:br>
            <a:rPr lang="pl-PL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4,1; Ef 6,9)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pl-PL" sz="2000" b="1" noProof="0" dirty="0">
              <a:solidFill>
                <a:schemeClr val="tx1"/>
              </a:solidFill>
            </a:rPr>
            <a:t>Rządzić w duchu </a:t>
          </a:r>
          <a:r>
            <a:rPr lang="pl-PL" sz="2000" b="1" noProof="0" dirty="0" smtClean="0">
              <a:solidFill>
                <a:schemeClr val="tx1"/>
              </a:solidFill>
            </a:rPr>
            <a:t>sprawiedliwości         i </a:t>
          </a:r>
          <a:r>
            <a:rPr lang="pl-PL" sz="2000" b="1" noProof="0" dirty="0">
              <a:solidFill>
                <a:schemeClr val="tx1"/>
              </a:solidFill>
            </a:rPr>
            <a:t>prawości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pl-PL" sz="2000" b="1" noProof="0" dirty="0">
              <a:solidFill>
                <a:schemeClr val="tx1"/>
              </a:solidFill>
            </a:rPr>
            <a:t>Nie stosuj gróźb ani nie wysuwaj kapryśnych żądań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pl-PL" sz="2000" b="1" noProof="0" dirty="0">
              <a:solidFill>
                <a:schemeClr val="tx1"/>
              </a:solidFill>
            </a:rPr>
            <a:t>Każdy szef ma nad sobą swojego przełożonego, przed </a:t>
          </a:r>
          <a:r>
            <a:rPr lang="pl-PL" sz="2000" b="1" noProof="0" dirty="0" smtClean="0">
              <a:solidFill>
                <a:schemeClr val="tx1"/>
              </a:solidFill>
            </a:rPr>
            <a:t>którym odpowiada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 custLinFactNeighborX="-419" custLinFactNeighborY="-4273"/>
      <dgm:spPr/>
      <dgm:t>
        <a:bodyPr/>
        <a:lstStyle/>
        <a:p>
          <a:endParaRPr lang="pl-PL"/>
        </a:p>
      </dgm:t>
    </dgm:pt>
    <dgm:pt modelId="{C5C35ED1-9035-434C-AEB4-08C1BE98A155}" type="pres">
      <dgm:prSet presAssocID="{71CC772C-40FD-44A0-83BD-1253661AA61C}" presName="textNode" presStyleLbl="bgShp" presStyleIdx="0" presStyleCnt="2"/>
      <dgm:spPr/>
      <dgm:t>
        <a:bodyPr/>
        <a:lstStyle/>
        <a:p>
          <a:endParaRPr lang="pl-PL"/>
        </a:p>
      </dgm:t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 custLinFactNeighborX="-419" custLinFactNeighborY="-4273"/>
      <dgm:spPr/>
      <dgm:t>
        <a:bodyPr/>
        <a:lstStyle/>
        <a:p>
          <a:endParaRPr lang="pl-PL"/>
        </a:p>
      </dgm:t>
    </dgm:pt>
    <dgm:pt modelId="{C8862292-7324-4865-97CE-CBC3B62FBA15}" type="pres">
      <dgm:prSet presAssocID="{9D26E8B6-B3B1-4B6F-BEC7-A7D46AE4F5B7}" presName="textNode" presStyleLbl="bgShp" presStyleIdx="1" presStyleCnt="2"/>
      <dgm:spPr/>
      <dgm:t>
        <a:bodyPr/>
        <a:lstStyle/>
        <a:p>
          <a:endParaRPr lang="pl-PL"/>
        </a:p>
      </dgm:t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 custScaleX="1101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 custScaleX="1101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 custScaleX="1108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D07CDA04-2560-4F60-AECA-ABA768DD5AE7}" type="presOf" srcId="{CEAF3C48-FC08-4D7F-8CA0-27A1A5157B80}" destId="{56DDFB31-BE88-4068-977D-43417217CB59}" srcOrd="0" destOrd="0" presId="urn:microsoft.com/office/officeart/2005/8/layout/lProcess2"/>
    <dgm:cxn modelId="{F264BEBC-7E22-4405-B727-12FA87547BF2}" type="presOf" srcId="{9D26E8B6-B3B1-4B6F-BEC7-A7D46AE4F5B7}" destId="{B60BED72-B613-4C57-A148-0AD694C1CD32}" srcOrd="0" destOrd="0" presId="urn:microsoft.com/office/officeart/2005/8/layout/lProcess2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BF5415C5-54A6-44FF-99DB-8381326DDBD4}" type="presOf" srcId="{75A6E4D4-9DC7-4C42-BFA1-CA754139576B}" destId="{8DF4DE9F-B95E-4103-AB40-8F17E10604F8}" srcOrd="0" destOrd="0" presId="urn:microsoft.com/office/officeart/2005/8/layout/lProcess2"/>
    <dgm:cxn modelId="{AAA07576-D06A-4669-8099-D6F258BDE8DC}" type="presOf" srcId="{48266488-5151-4935-B0EB-73A6BD5442CC}" destId="{D65FEA80-43B9-4CA2-B364-A9FFF24D2693}" srcOrd="0" destOrd="0" presId="urn:microsoft.com/office/officeart/2005/8/layout/lProcess2"/>
    <dgm:cxn modelId="{1F695287-6FBA-4DD9-9267-1B4E7752691E}" type="presOf" srcId="{7A9BC10D-D6A5-43F6-AAF6-1E569276DEE2}" destId="{9AFC9C95-3CDC-434A-8B64-22AD82882E80}" srcOrd="0" destOrd="0" presId="urn:microsoft.com/office/officeart/2005/8/layout/lProcess2"/>
    <dgm:cxn modelId="{1EB87CF4-A234-4322-A1C2-B062887A839D}" type="presOf" srcId="{71CC772C-40FD-44A0-83BD-1253661AA61C}" destId="{C5C35ED1-9035-434C-AEB4-08C1BE98A155}" srcOrd="1" destOrd="0" presId="urn:microsoft.com/office/officeart/2005/8/layout/lProcess2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256847D-C835-49D0-935D-8340C8E487CC}" type="presOf" srcId="{512AB326-2177-443C-972C-F2437A8F8727}" destId="{14CB1B19-AB86-4094-84B7-078CAFF35E4B}" srcOrd="0" destOrd="0" presId="urn:microsoft.com/office/officeart/2005/8/layout/lProcess2"/>
    <dgm:cxn modelId="{6FBF52EB-ADF9-45E0-82BA-076AB42EC930}" type="presOf" srcId="{9D26E8B6-B3B1-4B6F-BEC7-A7D46AE4F5B7}" destId="{C8862292-7324-4865-97CE-CBC3B62FBA15}" srcOrd="1" destOrd="0" presId="urn:microsoft.com/office/officeart/2005/8/layout/lProcess2"/>
    <dgm:cxn modelId="{085AF90E-0819-4C6F-85AD-74FD55D1DCFF}" type="presOf" srcId="{3DE4B2A0-E91B-4203-A3B6-773132AF18FA}" destId="{354F0659-2186-4106-963F-6A958F44062F}" srcOrd="0" destOrd="0" presId="urn:microsoft.com/office/officeart/2005/8/layout/lProcess2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8ACC0115-56A6-40EA-B8BA-46C25CF7F69B}" type="presOf" srcId="{2B3D4533-E9A0-4B58-ADD6-1ECCE02F1DBB}" destId="{61D1D9C0-35D6-4FE9-ADEE-E0630117DAE8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936D0622-9D69-473D-A194-83A27861D15E}" type="presOf" srcId="{DF8E7C13-D9CB-419D-891E-988C327D34D8}" destId="{14EB9C39-92B1-4BF0-90C9-31D60827B6FF}" srcOrd="0" destOrd="0" presId="urn:microsoft.com/office/officeart/2005/8/layout/lProcess2"/>
    <dgm:cxn modelId="{922AFB8C-7909-430B-843D-2257104EF196}" type="presOf" srcId="{0C8BE09F-A9AD-49C4-B02B-EBA1F214816B}" destId="{F97A83E6-8AE1-4752-BBFA-770E9A1AB494}" srcOrd="0" destOrd="0" presId="urn:microsoft.com/office/officeart/2005/8/layout/lProcess2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75ACC103-7B46-42C4-B3F9-204DF6F52235}" type="presOf" srcId="{71CC772C-40FD-44A0-83BD-1253661AA61C}" destId="{23C7B809-2B86-42F7-97FF-AD6F2E7CB299}" srcOrd="0" destOrd="0" presId="urn:microsoft.com/office/officeart/2005/8/layout/lProcess2"/>
    <dgm:cxn modelId="{0DA59F97-EA4D-4321-9D2F-01E974042269}" type="presParOf" srcId="{354F0659-2186-4106-963F-6A958F44062F}" destId="{B481B736-AFD4-4591-B6BF-0C27658604F6}" srcOrd="0" destOrd="0" presId="urn:microsoft.com/office/officeart/2005/8/layout/lProcess2"/>
    <dgm:cxn modelId="{C950366F-5F11-4461-A65F-A0131F80AD24}" type="presParOf" srcId="{B481B736-AFD4-4591-B6BF-0C27658604F6}" destId="{23C7B809-2B86-42F7-97FF-AD6F2E7CB299}" srcOrd="0" destOrd="0" presId="urn:microsoft.com/office/officeart/2005/8/layout/lProcess2"/>
    <dgm:cxn modelId="{86DBE208-DF0C-48BD-B37E-7463917012D0}" type="presParOf" srcId="{B481B736-AFD4-4591-B6BF-0C27658604F6}" destId="{C5C35ED1-9035-434C-AEB4-08C1BE98A155}" srcOrd="1" destOrd="0" presId="urn:microsoft.com/office/officeart/2005/8/layout/lProcess2"/>
    <dgm:cxn modelId="{2819AAA6-5CB3-450C-B90B-101A3EE4E920}" type="presParOf" srcId="{B481B736-AFD4-4591-B6BF-0C27658604F6}" destId="{A2C730D4-6DA1-4FE9-8B48-040E2FDBD8BA}" srcOrd="2" destOrd="0" presId="urn:microsoft.com/office/officeart/2005/8/layout/lProcess2"/>
    <dgm:cxn modelId="{93A6C913-7EFE-4FD8-8893-13A9D4F2278C}" type="presParOf" srcId="{A2C730D4-6DA1-4FE9-8B48-040E2FDBD8BA}" destId="{64887111-FC34-4F7F-A16A-7596A318FDA6}" srcOrd="0" destOrd="0" presId="urn:microsoft.com/office/officeart/2005/8/layout/lProcess2"/>
    <dgm:cxn modelId="{6010F500-BAA1-4DC7-AA23-D72A1821B9C9}" type="presParOf" srcId="{64887111-FC34-4F7F-A16A-7596A318FDA6}" destId="{56DDFB31-BE88-4068-977D-43417217CB59}" srcOrd="0" destOrd="0" presId="urn:microsoft.com/office/officeart/2005/8/layout/lProcess2"/>
    <dgm:cxn modelId="{B3E6ECAB-A316-4175-B6C6-202E9E95B90B}" type="presParOf" srcId="{64887111-FC34-4F7F-A16A-7596A318FDA6}" destId="{F9AE65ED-F9F0-48E2-924F-9E37C6363757}" srcOrd="1" destOrd="0" presId="urn:microsoft.com/office/officeart/2005/8/layout/lProcess2"/>
    <dgm:cxn modelId="{35FA500A-39C1-4956-A85F-EF10CDFB728B}" type="presParOf" srcId="{64887111-FC34-4F7F-A16A-7596A318FDA6}" destId="{14EB9C39-92B1-4BF0-90C9-31D60827B6FF}" srcOrd="2" destOrd="0" presId="urn:microsoft.com/office/officeart/2005/8/layout/lProcess2"/>
    <dgm:cxn modelId="{6298C9E7-DBFD-4D04-A88B-711A6CB1AA9B}" type="presParOf" srcId="{64887111-FC34-4F7F-A16A-7596A318FDA6}" destId="{A172B6F0-EC4C-48C6-BDD1-5C015DFE97A4}" srcOrd="3" destOrd="0" presId="urn:microsoft.com/office/officeart/2005/8/layout/lProcess2"/>
    <dgm:cxn modelId="{51C750A2-A9C2-4C9F-A1E0-61EA2D5ACC77}" type="presParOf" srcId="{64887111-FC34-4F7F-A16A-7596A318FDA6}" destId="{9AFC9C95-3CDC-434A-8B64-22AD82882E80}" srcOrd="4" destOrd="0" presId="urn:microsoft.com/office/officeart/2005/8/layout/lProcess2"/>
    <dgm:cxn modelId="{FFF3D45A-D56B-42F0-AE18-CBDD318204BF}" type="presParOf" srcId="{64887111-FC34-4F7F-A16A-7596A318FDA6}" destId="{2E7EFDD2-DC84-4E1B-A174-D03A5210377D}" srcOrd="5" destOrd="0" presId="urn:microsoft.com/office/officeart/2005/8/layout/lProcess2"/>
    <dgm:cxn modelId="{F2B7E9FC-3EB7-457E-B182-CA4F808BBBA0}" type="presParOf" srcId="{64887111-FC34-4F7F-A16A-7596A318FDA6}" destId="{F97A83E6-8AE1-4752-BBFA-770E9A1AB494}" srcOrd="6" destOrd="0" presId="urn:microsoft.com/office/officeart/2005/8/layout/lProcess2"/>
    <dgm:cxn modelId="{BCDA0385-8E19-41CF-B194-46F55279D955}" type="presParOf" srcId="{64887111-FC34-4F7F-A16A-7596A318FDA6}" destId="{64EAFEBF-FE97-4E71-9D02-3B05365805B4}" srcOrd="7" destOrd="0" presId="urn:microsoft.com/office/officeart/2005/8/layout/lProcess2"/>
    <dgm:cxn modelId="{2F2D1054-A10D-4D34-9B3A-F9BB81228FF4}" type="presParOf" srcId="{64887111-FC34-4F7F-A16A-7596A318FDA6}" destId="{61D1D9C0-35D6-4FE9-ADEE-E0630117DAE8}" srcOrd="8" destOrd="0" presId="urn:microsoft.com/office/officeart/2005/8/layout/lProcess2"/>
    <dgm:cxn modelId="{7956BEDE-A55E-4217-B939-C57060FC88AC}" type="presParOf" srcId="{354F0659-2186-4106-963F-6A958F44062F}" destId="{DFC2E133-9AF7-4560-B4A1-79F31FB9785B}" srcOrd="1" destOrd="0" presId="urn:microsoft.com/office/officeart/2005/8/layout/lProcess2"/>
    <dgm:cxn modelId="{5EA315C4-55B7-457B-9E90-52FAE3A0A945}" type="presParOf" srcId="{354F0659-2186-4106-963F-6A958F44062F}" destId="{83CABB82-EC55-4933-B992-91E05A8D7671}" srcOrd="2" destOrd="0" presId="urn:microsoft.com/office/officeart/2005/8/layout/lProcess2"/>
    <dgm:cxn modelId="{B32FD283-7242-4B95-9323-C9EC6E8D457C}" type="presParOf" srcId="{83CABB82-EC55-4933-B992-91E05A8D7671}" destId="{B60BED72-B613-4C57-A148-0AD694C1CD32}" srcOrd="0" destOrd="0" presId="urn:microsoft.com/office/officeart/2005/8/layout/lProcess2"/>
    <dgm:cxn modelId="{50C1BEB4-CD23-402E-A156-D738A4DDB1E3}" type="presParOf" srcId="{83CABB82-EC55-4933-B992-91E05A8D7671}" destId="{C8862292-7324-4865-97CE-CBC3B62FBA15}" srcOrd="1" destOrd="0" presId="urn:microsoft.com/office/officeart/2005/8/layout/lProcess2"/>
    <dgm:cxn modelId="{DC97464E-9DBF-4594-9C7B-50C54702ACEC}" type="presParOf" srcId="{83CABB82-EC55-4933-B992-91E05A8D7671}" destId="{C8877EB5-81A2-4688-9651-34226A6459DF}" srcOrd="2" destOrd="0" presId="urn:microsoft.com/office/officeart/2005/8/layout/lProcess2"/>
    <dgm:cxn modelId="{898E7B4F-D54F-464B-8CD5-956ABEB63694}" type="presParOf" srcId="{C8877EB5-81A2-4688-9651-34226A6459DF}" destId="{0859B1C5-6287-4C6A-B395-E709990F7BA2}" srcOrd="0" destOrd="0" presId="urn:microsoft.com/office/officeart/2005/8/layout/lProcess2"/>
    <dgm:cxn modelId="{328F288B-2F29-4C5E-B460-915D2020C669}" type="presParOf" srcId="{0859B1C5-6287-4C6A-B395-E709990F7BA2}" destId="{8DF4DE9F-B95E-4103-AB40-8F17E10604F8}" srcOrd="0" destOrd="0" presId="urn:microsoft.com/office/officeart/2005/8/layout/lProcess2"/>
    <dgm:cxn modelId="{A8F41E0B-0A38-4A67-8259-75C22874C894}" type="presParOf" srcId="{0859B1C5-6287-4C6A-B395-E709990F7BA2}" destId="{78987BBD-8BC3-463A-8B73-CBB9779A0DA4}" srcOrd="1" destOrd="0" presId="urn:microsoft.com/office/officeart/2005/8/layout/lProcess2"/>
    <dgm:cxn modelId="{DF6DE430-1786-4D0E-9BD8-0F761713104B}" type="presParOf" srcId="{0859B1C5-6287-4C6A-B395-E709990F7BA2}" destId="{D65FEA80-43B9-4CA2-B364-A9FFF24D2693}" srcOrd="2" destOrd="0" presId="urn:microsoft.com/office/officeart/2005/8/layout/lProcess2"/>
    <dgm:cxn modelId="{86C50813-392C-4F94-8F64-3AAFC6C5607C}" type="presParOf" srcId="{0859B1C5-6287-4C6A-B395-E709990F7BA2}" destId="{EAE75637-0A22-4C64-BE71-3B5F9B2814D4}" srcOrd="3" destOrd="0" presId="urn:microsoft.com/office/officeart/2005/8/layout/lProcess2"/>
    <dgm:cxn modelId="{BDBB4218-6354-4943-BAB2-222AF9BE40EB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mądrością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l-PL" sz="2000" b="1" noProof="0" dirty="0"/>
            <a:t>W naszych relacjach z tymi, którzy jeszcze nie znają Jezusa, potrzebujemy „mądrości, która pochodzi z nieba” </a:t>
          </a:r>
          <a:r>
            <a:rPr lang="pl-PL" sz="2000" b="1" noProof="0" dirty="0" smtClean="0"/>
            <a:t>(Jakub </a:t>
          </a:r>
          <a:r>
            <a:rPr lang="pl-PL" sz="2000" b="1" noProof="0" dirty="0"/>
            <a:t>3,17)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życzliwych słowach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l-PL" sz="2000" b="1" noProof="0" dirty="0"/>
            <a:t>Nasze słowa powinny zawsze być uprzejme, aby inni chętnie nas słuchali.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słowach zaprawionych solą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l-PL" sz="2000" b="1" noProof="0" dirty="0"/>
            <a:t>Rozmowa powinna być odpowiednia i dostosowana do rozmówcy oraz otoczenia.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Opowiadając każdemu jak należy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l-PL" sz="2000" b="1" noProof="0" dirty="0"/>
            <a:t>Ponieważ każdy z nas jest inny, Duch Święty podpowie nam, jak zareagować w każdej sytuacji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 custScaleX="71326" custLinFactNeighborX="-308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8A7F75-BF4B-4FCD-BA85-F5A9B60E7DCE}" type="pres">
      <dgm:prSet presAssocID="{33E651FE-8349-4750-82AB-519B15CF72B4}" presName="descendantText" presStyleLbl="alignAccFollowNode1" presStyleIdx="0" presStyleCnt="4" custScaleX="115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 custScaleX="71326" custLinFactNeighborX="-3173" custLinFactNeighborY="-101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4174BB-E30D-4600-9FBB-E667DFC54DC4}" type="pres">
      <dgm:prSet presAssocID="{5F26FE29-C31D-4752-8FA2-C8ACD7894F44}" presName="descendantText" presStyleLbl="alignAccFollowNode1" presStyleIdx="1" presStyleCnt="4" custScaleX="115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 custScaleX="71326" custLinFactNeighborX="-3173" custLinFactNeighborY="-101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C451EC-B2C3-48FD-B127-BEC6F3382808}" type="pres">
      <dgm:prSet presAssocID="{AA46A780-2159-4EF1-801B-5B9716D6F083}" presName="descendantText" presStyleLbl="alignAccFollowNode1" presStyleIdx="2" presStyleCnt="4" custScaleX="115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 custScaleX="71326" custLinFactNeighborX="-3173" custLinFactNeighborY="-101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DEE66C-46B2-48BA-A5F9-382EA5364713}" type="pres">
      <dgm:prSet presAssocID="{0C44185A-3345-4221-8C03-1A8B23DC1932}" presName="descendantText" presStyleLbl="alignAccFollowNode1" presStyleIdx="3" presStyleCnt="4" custScaleX="115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55E693D4-36DA-4C75-9C78-FD8EA419E47D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508E0AAF-7B46-4C09-A0B7-564A51455000}" type="presOf" srcId="{33E651FE-8349-4750-82AB-519B15CF72B4}" destId="{A8D35087-1138-41BB-B984-641AFECEDAA6}" srcOrd="0" destOrd="0" presId="urn:microsoft.com/office/officeart/2005/8/layout/vList5"/>
    <dgm:cxn modelId="{B3EDE0C4-EA25-40AD-A25F-798EF896119C}" type="presOf" srcId="{5F26FE29-C31D-4752-8FA2-C8ACD7894F44}" destId="{D9E8B5E5-10FD-4E24-B16A-5B9D410A7989}" srcOrd="0" destOrd="0" presId="urn:microsoft.com/office/officeart/2005/8/layout/vList5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0DD47D20-3494-4DE8-B30F-6950AF359E3A}" type="presOf" srcId="{9328635D-9F84-45FC-AA90-DE3BEABA4528}" destId="{A68A7F75-BF4B-4FCD-BA85-F5A9B60E7DCE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AB2AD419-F87F-426A-9F61-DED9EBF4737D}" type="presOf" srcId="{7B777A29-AFCB-4568-A2A8-BD808E3980A4}" destId="{52DEE66C-46B2-48BA-A5F9-382EA5364713}" srcOrd="0" destOrd="0" presId="urn:microsoft.com/office/officeart/2005/8/layout/vList5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38EFB9BE-5664-459F-842A-1F724075E96F}" type="presOf" srcId="{AA46A780-2159-4EF1-801B-5B9716D6F083}" destId="{05006578-A89A-41F0-AB82-7F498B23DF20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3D74A8A8-121A-4EC4-BB4B-086D7F1233E3}" type="presOf" srcId="{0C44185A-3345-4221-8C03-1A8B23DC1932}" destId="{BAE14943-23D3-4138-8B29-09903067F54B}" srcOrd="0" destOrd="0" presId="urn:microsoft.com/office/officeart/2005/8/layout/vList5"/>
    <dgm:cxn modelId="{4AC89B14-E84E-4183-AF1D-B7B958FB2F4C}" type="presOf" srcId="{CCE178A7-3719-4E94-A897-FC380005D4CE}" destId="{56597D24-750A-4D0B-929A-27E0039A2F7B}" srcOrd="0" destOrd="0" presId="urn:microsoft.com/office/officeart/2005/8/layout/vList5"/>
    <dgm:cxn modelId="{3EE49203-7B13-47C2-9672-EE47F93903C4}" type="presOf" srcId="{86AD87B5-C1E6-4FE3-8D44-B15EDF66FA81}" destId="{E2C451EC-B2C3-48FD-B127-BEC6F3382808}" srcOrd="0" destOrd="0" presId="urn:microsoft.com/office/officeart/2005/8/layout/vList5"/>
    <dgm:cxn modelId="{A2851133-E5A7-4F20-B37A-4B7448D4E27A}" type="presParOf" srcId="{56597D24-750A-4D0B-929A-27E0039A2F7B}" destId="{86C06008-0220-4D31-BC0A-011896584716}" srcOrd="0" destOrd="0" presId="urn:microsoft.com/office/officeart/2005/8/layout/vList5"/>
    <dgm:cxn modelId="{31C91A59-8ACC-4152-ABE1-3E182DC968F7}" type="presParOf" srcId="{86C06008-0220-4D31-BC0A-011896584716}" destId="{A8D35087-1138-41BB-B984-641AFECEDAA6}" srcOrd="0" destOrd="0" presId="urn:microsoft.com/office/officeart/2005/8/layout/vList5"/>
    <dgm:cxn modelId="{3E97DEE5-413C-4286-8AFF-BAFC1C22FBD6}" type="presParOf" srcId="{86C06008-0220-4D31-BC0A-011896584716}" destId="{A68A7F75-BF4B-4FCD-BA85-F5A9B60E7DCE}" srcOrd="1" destOrd="0" presId="urn:microsoft.com/office/officeart/2005/8/layout/vList5"/>
    <dgm:cxn modelId="{4E13D3E8-A0C1-4CDF-A0FD-11C6C82A087B}" type="presParOf" srcId="{56597D24-750A-4D0B-929A-27E0039A2F7B}" destId="{29DC2150-447E-48D4-A4BE-AA0778CC47DD}" srcOrd="1" destOrd="0" presId="urn:microsoft.com/office/officeart/2005/8/layout/vList5"/>
    <dgm:cxn modelId="{26A70164-10AA-4F82-9EB4-D4E7AF81F92A}" type="presParOf" srcId="{56597D24-750A-4D0B-929A-27E0039A2F7B}" destId="{FC56965F-D271-4C66-A49E-0FA8BBE8B793}" srcOrd="2" destOrd="0" presId="urn:microsoft.com/office/officeart/2005/8/layout/vList5"/>
    <dgm:cxn modelId="{8124B4B6-C0A6-4E04-B31B-3A1C6457B0C2}" type="presParOf" srcId="{FC56965F-D271-4C66-A49E-0FA8BBE8B793}" destId="{D9E8B5E5-10FD-4E24-B16A-5B9D410A7989}" srcOrd="0" destOrd="0" presId="urn:microsoft.com/office/officeart/2005/8/layout/vList5"/>
    <dgm:cxn modelId="{DBC95C83-5485-4AB3-8B1B-534EEB598066}" type="presParOf" srcId="{FC56965F-D271-4C66-A49E-0FA8BBE8B793}" destId="{E14174BB-E30D-4600-9FBB-E667DFC54DC4}" srcOrd="1" destOrd="0" presId="urn:microsoft.com/office/officeart/2005/8/layout/vList5"/>
    <dgm:cxn modelId="{B40E784C-2316-40F5-A9B7-F684DD9BE665}" type="presParOf" srcId="{56597D24-750A-4D0B-929A-27E0039A2F7B}" destId="{146A80F5-5113-42F3-BC50-0CE3AA955868}" srcOrd="3" destOrd="0" presId="urn:microsoft.com/office/officeart/2005/8/layout/vList5"/>
    <dgm:cxn modelId="{7DB0E5C5-5602-45F8-B655-2380D4649F9D}" type="presParOf" srcId="{56597D24-750A-4D0B-929A-27E0039A2F7B}" destId="{2047015F-C3E5-4034-A77E-4A43C8110233}" srcOrd="4" destOrd="0" presId="urn:microsoft.com/office/officeart/2005/8/layout/vList5"/>
    <dgm:cxn modelId="{C7F3F103-5D95-4434-9D11-2D80CB47D325}" type="presParOf" srcId="{2047015F-C3E5-4034-A77E-4A43C8110233}" destId="{05006578-A89A-41F0-AB82-7F498B23DF20}" srcOrd="0" destOrd="0" presId="urn:microsoft.com/office/officeart/2005/8/layout/vList5"/>
    <dgm:cxn modelId="{E50D4273-89E0-4432-93BF-BBD10249CAFC}" type="presParOf" srcId="{2047015F-C3E5-4034-A77E-4A43C8110233}" destId="{E2C451EC-B2C3-48FD-B127-BEC6F3382808}" srcOrd="1" destOrd="0" presId="urn:microsoft.com/office/officeart/2005/8/layout/vList5"/>
    <dgm:cxn modelId="{DF3999F9-9B17-4E51-922E-860D80BC35F4}" type="presParOf" srcId="{56597D24-750A-4D0B-929A-27E0039A2F7B}" destId="{67B02D9E-B198-4CC5-85E5-6E0FE50487E6}" srcOrd="5" destOrd="0" presId="urn:microsoft.com/office/officeart/2005/8/layout/vList5"/>
    <dgm:cxn modelId="{B7664A79-B742-4067-ACA0-E678EC90AB38}" type="presParOf" srcId="{56597D24-750A-4D0B-929A-27E0039A2F7B}" destId="{135E6435-C5AF-4FD1-8B8B-B6EE7E4F9E28}" srcOrd="6" destOrd="0" presId="urn:microsoft.com/office/officeart/2005/8/layout/vList5"/>
    <dgm:cxn modelId="{EC2D863E-629E-46B2-8806-280D516A0684}" type="presParOf" srcId="{135E6435-C5AF-4FD1-8B8B-B6EE7E4F9E28}" destId="{BAE14943-23D3-4138-8B29-09903067F54B}" srcOrd="0" destOrd="0" presId="urn:microsoft.com/office/officeart/2005/8/layout/vList5"/>
    <dgm:cxn modelId="{BCD9A13D-E9D9-4E50-9203-73805EF008A4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Żony mają być posłuszne swoim mężom (Kol 3,18;          Ef 5,22–24)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solidFill>
                <a:schemeClr val="tx1"/>
              </a:solidFill>
            </a:rPr>
            <a:t>To podporządkowanie się wpisuje się we wzajemne podporządkowanie się (Ef 5,21) i musi być „tak, jak przystało w Panu”.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Mężowie powinni kochać swoje żony (Kol 3,19;       Ef 5,28)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solidFill>
                <a:schemeClr val="tx1"/>
              </a:solidFill>
            </a:rPr>
            <a:t>Kochajcie ich taką samą miłością, jaką Chrystus nas umiłował (Ef 5,25)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solidFill>
                <a:schemeClr val="tx1"/>
              </a:solidFill>
            </a:rPr>
            <a:t>Są odpowiedzialni za swój własny dobrostan         (Ef 5,29)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solidFill>
                <a:schemeClr val="tx1"/>
              </a:solidFill>
            </a:rPr>
            <a:t>Nie bądź „surowy” (nie wywołuj w nich goryczy, nie zachowuj się surowo ani agresywnie, nie bądź despotyczny)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Obowiązki synów i córek                        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" y="25130"/>
        <a:ext cx="5267646" cy="64137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Posłuszeństwo dzieci nie jest kwestią wyboru</a:t>
          </a:r>
          <a:endParaRPr lang="en" sz="2000" kern="1200" noProof="0" dirty="0"/>
        </a:p>
      </dsp:txBody>
      <dsp:txXfrm>
        <a:off x="889838" y="790734"/>
        <a:ext cx="4846473" cy="575769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To posłuszeństwo opiera się na piątym przykazaniu</a:t>
          </a:r>
          <a:endParaRPr lang="en" sz="2000" kern="1200" noProof="0" dirty="0"/>
        </a:p>
      </dsp:txBody>
      <dsp:txXfrm>
        <a:off x="889838" y="1490732"/>
        <a:ext cx="4846473" cy="575769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Co więcej, posłuszeństwo samo           w sobie jest nagrodą</a:t>
          </a:r>
          <a:endParaRPr lang="en" sz="2000" kern="1200" noProof="0" dirty="0"/>
        </a:p>
      </dsp:txBody>
      <dsp:txXfrm>
        <a:off x="889838" y="2190729"/>
        <a:ext cx="4846473" cy="575769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Obowiązki rodzicielskie 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6717" y="25130"/>
        <a:ext cx="5267646" cy="64137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9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Należy ich uczyć bez wywoływania u nich irytacji lub złości, aby ich nie zniechęcić</a:t>
          </a:r>
          <a:endParaRPr lang="en" sz="2000" kern="1200" noProof="0" dirty="0"/>
        </a:p>
      </dsp:txBody>
      <dsp:txXfrm>
        <a:off x="6570246" y="790734"/>
        <a:ext cx="5245360" cy="575769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5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Nie złość ich, zachowując się niecierpliwie lub kapryśnie</a:t>
          </a:r>
          <a:endParaRPr lang="en" sz="2000" kern="1200" noProof="0" dirty="0"/>
        </a:p>
      </dsp:txBody>
      <dsp:txXfrm>
        <a:off x="6570246" y="1490732"/>
        <a:ext cx="5245360" cy="575769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/>
            <a:t>Nauczaj ich dróg Bożych (</a:t>
          </a:r>
          <a:r>
            <a:rPr lang="pl-PL" sz="2000" b="1" kern="1200" noProof="0" dirty="0" err="1" smtClean="0"/>
            <a:t>Pwt</a:t>
          </a:r>
          <a:r>
            <a:rPr lang="pl-PL" sz="2000" b="1" kern="1200" noProof="0" dirty="0" smtClean="0"/>
            <a:t> 6,6–7;      </a:t>
          </a:r>
          <a:r>
            <a:rPr lang="pl-PL" sz="2000" b="1" kern="1200" noProof="0" dirty="0" err="1" smtClean="0"/>
            <a:t>Prz</a:t>
          </a:r>
          <a:r>
            <a:rPr lang="pl-PL" sz="2000" b="1" kern="1200" noProof="0" dirty="0" smtClean="0"/>
            <a:t> 22,6)</a:t>
          </a:r>
          <a:endParaRPr lang="en" sz="2000" kern="1200" noProof="0" dirty="0"/>
        </a:p>
      </dsp:txBody>
      <dsp:txXfrm>
        <a:off x="6570246" y="2190729"/>
        <a:ext cx="5245360" cy="5757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0" y="0"/>
          <a:ext cx="5548777" cy="3358729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Postępowanie podwładnych                                           (Kol 3,22–25; Ef 6,5–8)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548777" cy="1007618"/>
      </dsp:txXfrm>
    </dsp:sp>
    <dsp:sp modelId="{56DDFB31-BE88-4068-977D-43417217CB59}">
      <dsp:nvSpPr>
        <dsp:cNvPr id="0" name=""/>
        <dsp:cNvSpPr/>
      </dsp:nvSpPr>
      <dsp:spPr>
        <a:xfrm>
          <a:off x="80166" y="1008259"/>
          <a:ext cx="5399981" cy="537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Zawsze działaj najlepiej, jak potrafisz, nawet jeśli nikt tego nie widzi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66" y="1008259"/>
        <a:ext cx="5399981" cy="537737"/>
      </dsp:txXfrm>
    </dsp:sp>
    <dsp:sp modelId="{14EB9C39-92B1-4BF0-90C9-31D60827B6FF}">
      <dsp:nvSpPr>
        <dsp:cNvPr id="0" name=""/>
        <dsp:cNvSpPr/>
      </dsp:nvSpPr>
      <dsp:spPr>
        <a:xfrm>
          <a:off x="80166" y="1586956"/>
          <a:ext cx="5399981" cy="448711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Staraj się wykonywać swoją pracę jak najlepiej, tak jakbyś robił to dla Boga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66" y="1586956"/>
        <a:ext cx="5399981" cy="448711"/>
      </dsp:txXfrm>
    </dsp:sp>
    <dsp:sp modelId="{9AFC9C95-3CDC-434A-8B64-22AD82882E80}">
      <dsp:nvSpPr>
        <dsp:cNvPr id="0" name=""/>
        <dsp:cNvSpPr/>
      </dsp:nvSpPr>
      <dsp:spPr>
        <a:xfrm>
          <a:off x="80166" y="2076626"/>
          <a:ext cx="5399981" cy="26623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Przyjmij upomnienie, jeśli jest uzasadnione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66" y="2076626"/>
        <a:ext cx="5399981" cy="266234"/>
      </dsp:txXfrm>
    </dsp:sp>
    <dsp:sp modelId="{F97A83E6-8AE1-4752-BBFA-770E9A1AB494}">
      <dsp:nvSpPr>
        <dsp:cNvPr id="0" name=""/>
        <dsp:cNvSpPr/>
      </dsp:nvSpPr>
      <dsp:spPr>
        <a:xfrm>
          <a:off x="80166" y="2383819"/>
          <a:ext cx="5399981" cy="26623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Ciężka praca się opłaca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66" y="2383819"/>
        <a:ext cx="5399981" cy="266234"/>
      </dsp:txXfrm>
    </dsp:sp>
    <dsp:sp modelId="{61D1D9C0-35D6-4FE9-ADEE-E0630117DAE8}">
      <dsp:nvSpPr>
        <dsp:cNvPr id="0" name=""/>
        <dsp:cNvSpPr/>
      </dsp:nvSpPr>
      <dsp:spPr>
        <a:xfrm>
          <a:off x="80166" y="2691012"/>
          <a:ext cx="5399981" cy="49913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Zły przełożony nie zwalnia nas z obowiązku posłuszeństwa (1 P 2,18)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66" y="2691012"/>
        <a:ext cx="5399981" cy="499138"/>
      </dsp:txXfrm>
    </dsp:sp>
    <dsp:sp modelId="{B60BED72-B613-4C57-A148-0AD694C1CD32}">
      <dsp:nvSpPr>
        <dsp:cNvPr id="0" name=""/>
        <dsp:cNvSpPr/>
      </dsp:nvSpPr>
      <dsp:spPr>
        <a:xfrm>
          <a:off x="5947454" y="0"/>
          <a:ext cx="5548777" cy="335872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Postępowanie przełożonych </a:t>
          </a:r>
          <a:br>
            <a:rPr lang="pl-PL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 4,1; Ef 6,9)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7454" y="0"/>
        <a:ext cx="5548777" cy="1007618"/>
      </dsp:txXfrm>
    </dsp:sp>
    <dsp:sp modelId="{8DF4DE9F-B95E-4103-AB40-8F17E10604F8}">
      <dsp:nvSpPr>
        <dsp:cNvPr id="0" name=""/>
        <dsp:cNvSpPr/>
      </dsp:nvSpPr>
      <dsp:spPr>
        <a:xfrm>
          <a:off x="6299902" y="1007905"/>
          <a:ext cx="4890381" cy="659855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tx1"/>
              </a:solidFill>
            </a:rPr>
            <a:t>Rządzić w duchu </a:t>
          </a:r>
          <a:r>
            <a:rPr lang="pl-PL" sz="2000" b="1" kern="1200" noProof="0" dirty="0" smtClean="0">
              <a:solidFill>
                <a:schemeClr val="tx1"/>
              </a:solidFill>
            </a:rPr>
            <a:t>sprawiedliwości         i </a:t>
          </a:r>
          <a:r>
            <a:rPr lang="pl-PL" sz="2000" b="1" kern="1200" noProof="0" dirty="0">
              <a:solidFill>
                <a:schemeClr val="tx1"/>
              </a:solidFill>
            </a:rPr>
            <a:t>prawości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299902" y="1007905"/>
        <a:ext cx="4890381" cy="659855"/>
      </dsp:txXfrm>
    </dsp:sp>
    <dsp:sp modelId="{D65FEA80-43B9-4CA2-B364-A9FFF24D2693}">
      <dsp:nvSpPr>
        <dsp:cNvPr id="0" name=""/>
        <dsp:cNvSpPr/>
      </dsp:nvSpPr>
      <dsp:spPr>
        <a:xfrm>
          <a:off x="6299902" y="1769277"/>
          <a:ext cx="4890381" cy="659855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tx1"/>
              </a:solidFill>
            </a:rPr>
            <a:t>Nie stosuj gróźb ani nie wysuwaj kapryśnych żądań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299902" y="1769277"/>
        <a:ext cx="4890381" cy="659855"/>
      </dsp:txXfrm>
    </dsp:sp>
    <dsp:sp modelId="{14CB1B19-AB86-4094-84B7-078CAFF35E4B}">
      <dsp:nvSpPr>
        <dsp:cNvPr id="0" name=""/>
        <dsp:cNvSpPr/>
      </dsp:nvSpPr>
      <dsp:spPr>
        <a:xfrm>
          <a:off x="6284409" y="2530649"/>
          <a:ext cx="4921366" cy="659855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solidFill>
                <a:schemeClr val="tx1"/>
              </a:solidFill>
            </a:rPr>
            <a:t>Każdy szef ma nad sobą swojego przełożonego, przed </a:t>
          </a:r>
          <a:r>
            <a:rPr lang="pl-PL" sz="2000" b="1" kern="1200" noProof="0" dirty="0" smtClean="0">
              <a:solidFill>
                <a:schemeClr val="tx1"/>
              </a:solidFill>
            </a:rPr>
            <a:t>którym odpowiada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284409" y="2530649"/>
        <a:ext cx="4921366" cy="6598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128602" y="-3992536"/>
          <a:ext cx="610491" cy="8751360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noProof="0" dirty="0"/>
            <a:t>W naszych relacjach z tymi, którzy jeszcze nie znają Jezusa, potrzebujemy „mądrości, która pochodzi z nieba” </a:t>
          </a:r>
          <a:r>
            <a:rPr lang="pl-PL" sz="2000" b="1" kern="1200" noProof="0" dirty="0" smtClean="0"/>
            <a:t>(Jakub </a:t>
          </a:r>
          <a:r>
            <a:rPr lang="pl-PL" sz="2000" b="1" kern="1200" noProof="0" dirty="0"/>
            <a:t>3,17)</a:t>
          </a:r>
          <a:endParaRPr lang="en" sz="2000" kern="1200" noProof="0" dirty="0"/>
        </a:p>
      </dsp:txBody>
      <dsp:txXfrm rot="5400000">
        <a:off x="7128602" y="-3992536"/>
        <a:ext cx="610491" cy="8751360"/>
      </dsp:txXfrm>
    </dsp:sp>
    <dsp:sp modelId="{A8D35087-1138-41BB-B984-641AFECEDAA6}">
      <dsp:nvSpPr>
        <dsp:cNvPr id="0" name=""/>
        <dsp:cNvSpPr/>
      </dsp:nvSpPr>
      <dsp:spPr>
        <a:xfrm>
          <a:off x="0" y="0"/>
          <a:ext cx="3037644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mądrością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037644" cy="763114"/>
      </dsp:txXfrm>
    </dsp:sp>
    <dsp:sp modelId="{E14174BB-E30D-4600-9FBB-E667DFC54DC4}">
      <dsp:nvSpPr>
        <dsp:cNvPr id="0" name=""/>
        <dsp:cNvSpPr/>
      </dsp:nvSpPr>
      <dsp:spPr>
        <a:xfrm rot="5400000">
          <a:off x="7128602" y="-3191266"/>
          <a:ext cx="610491" cy="87513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noProof="0" dirty="0"/>
            <a:t>Nasze słowa powinny zawsze być uprzejme, aby inni chętnie nas słuchali.</a:t>
          </a:r>
          <a:endParaRPr lang="en" sz="2000" kern="1200" noProof="0" dirty="0"/>
        </a:p>
      </dsp:txBody>
      <dsp:txXfrm rot="5400000">
        <a:off x="7128602" y="-3191266"/>
        <a:ext cx="610491" cy="8751360"/>
      </dsp:txXfrm>
    </dsp:sp>
    <dsp:sp modelId="{D9E8B5E5-10FD-4E24-B16A-5B9D410A7989}">
      <dsp:nvSpPr>
        <dsp:cNvPr id="0" name=""/>
        <dsp:cNvSpPr/>
      </dsp:nvSpPr>
      <dsp:spPr>
        <a:xfrm>
          <a:off x="0" y="795111"/>
          <a:ext cx="3037644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życzliwych słowach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95111"/>
        <a:ext cx="3037644" cy="763114"/>
      </dsp:txXfrm>
    </dsp:sp>
    <dsp:sp modelId="{E2C451EC-B2C3-48FD-B127-BEC6F3382808}">
      <dsp:nvSpPr>
        <dsp:cNvPr id="0" name=""/>
        <dsp:cNvSpPr/>
      </dsp:nvSpPr>
      <dsp:spPr>
        <a:xfrm rot="5400000">
          <a:off x="7128602" y="-2389995"/>
          <a:ext cx="610491" cy="875136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noProof="0" dirty="0"/>
            <a:t>Rozmowa powinna być odpowiednia i dostosowana do rozmówcy oraz otoczenia.</a:t>
          </a:r>
          <a:endParaRPr lang="en" sz="2000" kern="1200" noProof="0" dirty="0"/>
        </a:p>
      </dsp:txBody>
      <dsp:txXfrm rot="5400000">
        <a:off x="7128602" y="-2389995"/>
        <a:ext cx="610491" cy="8751360"/>
      </dsp:txXfrm>
    </dsp:sp>
    <dsp:sp modelId="{05006578-A89A-41F0-AB82-7F498B23DF20}">
      <dsp:nvSpPr>
        <dsp:cNvPr id="0" name=""/>
        <dsp:cNvSpPr/>
      </dsp:nvSpPr>
      <dsp:spPr>
        <a:xfrm>
          <a:off x="0" y="1596381"/>
          <a:ext cx="3037644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słowach zaprawionych solą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96381"/>
        <a:ext cx="3037644" cy="763114"/>
      </dsp:txXfrm>
    </dsp:sp>
    <dsp:sp modelId="{52DEE66C-46B2-48BA-A5F9-382EA5364713}">
      <dsp:nvSpPr>
        <dsp:cNvPr id="0" name=""/>
        <dsp:cNvSpPr/>
      </dsp:nvSpPr>
      <dsp:spPr>
        <a:xfrm rot="5400000">
          <a:off x="7128602" y="-1588725"/>
          <a:ext cx="610491" cy="87513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noProof="0" dirty="0"/>
            <a:t>Ponieważ każdy z nas jest inny, Duch Święty podpowie nam, jak zareagować w każdej sytuacji</a:t>
          </a:r>
          <a:endParaRPr lang="en" sz="2000" kern="1200" noProof="0" dirty="0"/>
        </a:p>
      </dsp:txBody>
      <dsp:txXfrm rot="5400000">
        <a:off x="7128602" y="-1588725"/>
        <a:ext cx="610491" cy="8751360"/>
      </dsp:txXfrm>
    </dsp:sp>
    <dsp:sp modelId="{BAE14943-23D3-4138-8B29-09903067F54B}">
      <dsp:nvSpPr>
        <dsp:cNvPr id="0" name=""/>
        <dsp:cNvSpPr/>
      </dsp:nvSpPr>
      <dsp:spPr>
        <a:xfrm>
          <a:off x="0" y="2397652"/>
          <a:ext cx="3037644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Opowiadając każdemu jak należy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97652"/>
        <a:ext cx="3037644" cy="76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064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433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430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2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301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0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347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420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9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63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81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62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1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34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64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95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71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99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4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21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495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4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3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0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471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699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324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121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8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04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pPr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8583ED3-2117-ADB3-9783-D4F65088F6CF}"/>
              </a:ext>
            </a:extLst>
          </p:cNvPr>
          <p:cNvSpPr txBox="1"/>
          <p:nvPr/>
        </p:nvSpPr>
        <p:spPr>
          <a:xfrm>
            <a:off x="7067226" y="1883044"/>
            <a:ext cx="512477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5400" b="1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ŻYCIE</a:t>
            </a:r>
          </a:p>
          <a:p>
            <a:pPr algn="ctr">
              <a:lnSpc>
                <a:spcPct val="150000"/>
              </a:lnSpc>
            </a:pPr>
            <a:r>
              <a:rPr lang="pl-PL" sz="5400" b="1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WSPÓLNOCIE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noProof="0" dirty="0" smtClean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12 na 21. marca</a:t>
            </a:r>
            <a:r>
              <a:rPr lang="en" sz="1600" b="1" noProof="0" dirty="0" smtClean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xmlns="" val="262536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F9900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RELACJE W KOŚCIELE</a:t>
            </a:r>
            <a:endParaRPr lang="en" sz="4400" b="1" spc="300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F9900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CA06E06-3B06-2A1D-F654-D8C9C92D8458}"/>
              </a:ext>
            </a:extLst>
          </p:cNvPr>
          <p:cNvSpPr txBox="1"/>
          <p:nvPr/>
        </p:nvSpPr>
        <p:spPr>
          <a:xfrm>
            <a:off x="1372244" y="685492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„W </a:t>
            </a:r>
            <a:r>
              <a:rPr lang="pl-PL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modlitwie bądźcie wytrwali i czujni z </a:t>
            </a:r>
            <a:r>
              <a:rPr lang="pl-PL" b="1" dirty="0" smtClean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dziękczynieniem</a:t>
            </a:r>
            <a:r>
              <a:rPr lang="en" b="1" dirty="0" smtClean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pl-PL" sz="1400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D290AFC-50FA-78BD-8BD8-FF07AADE739E}"/>
              </a:ext>
            </a:extLst>
          </p:cNvPr>
          <p:cNvSpPr txBox="1"/>
          <p:nvPr/>
        </p:nvSpPr>
        <p:spPr>
          <a:xfrm>
            <a:off x="2820691" y="1196931"/>
            <a:ext cx="6919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Jesteśmy zachęcani, byśmy „modlili się za siebie nawzajem”, ponieważ „modlitwa sprawiedliwego ma wielką moc i jest skuteczna” (Jakuba </a:t>
            </a:r>
            <a:r>
              <a:rPr lang="pl-PL" sz="2000" b="1" dirty="0" smtClean="0">
                <a:solidFill>
                  <a:prstClr val="black"/>
                </a:solidFill>
              </a:rPr>
              <a:t>5,16).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xmlns="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5925" y="1484404"/>
            <a:ext cx="2200600" cy="1467067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xmlns="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978" y="1408086"/>
            <a:ext cx="2570767" cy="13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xmlns="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9977" y="3194535"/>
            <a:ext cx="2570764" cy="3105525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xmlns="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9173" y="3564515"/>
            <a:ext cx="2200600" cy="30897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1024282-C608-FF33-44DD-A65B31C31BBF}"/>
              </a:ext>
            </a:extLst>
          </p:cNvPr>
          <p:cNvSpPr txBox="1"/>
          <p:nvPr/>
        </p:nvSpPr>
        <p:spPr>
          <a:xfrm>
            <a:off x="2812944" y="2185252"/>
            <a:ext cx="7291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Oprócz modlitw porannych i wieczornych Paweł zachęca nas, byśmy modlili się o każdej porze (Kol 4,2; Ef 6,18</a:t>
            </a:r>
            <a:r>
              <a:rPr lang="pl-PL" sz="2000" b="1" dirty="0" smtClean="0">
                <a:solidFill>
                  <a:prstClr val="black"/>
                </a:solidFill>
              </a:rPr>
              <a:t>;      </a:t>
            </a:r>
            <a:r>
              <a:rPr lang="pl-PL" sz="2000" b="1" dirty="0">
                <a:solidFill>
                  <a:prstClr val="black"/>
                </a:solidFill>
              </a:rPr>
              <a:t>1 </a:t>
            </a:r>
            <a:r>
              <a:rPr lang="pl-PL" sz="2000" b="1" dirty="0" err="1">
                <a:solidFill>
                  <a:prstClr val="black"/>
                </a:solidFill>
              </a:rPr>
              <a:t>Tes</a:t>
            </a:r>
            <a:r>
              <a:rPr lang="pl-PL" sz="2000" b="1" dirty="0">
                <a:solidFill>
                  <a:prstClr val="black"/>
                </a:solidFill>
              </a:rPr>
              <a:t> 5,17). Tak jak </a:t>
            </a:r>
            <a:r>
              <a:rPr lang="pl-PL" sz="2000" b="1" dirty="0" err="1">
                <a:solidFill>
                  <a:prstClr val="black"/>
                </a:solidFill>
              </a:rPr>
              <a:t>Nehemiasz</a:t>
            </a:r>
            <a:r>
              <a:rPr lang="pl-PL" sz="2000" b="1" dirty="0">
                <a:solidFill>
                  <a:prstClr val="black"/>
                </a:solidFill>
              </a:rPr>
              <a:t> modlił się w ciszy przed obliczem króla (Ne 2,4), tak i my mamy przywilej modlić się w każdym miejscu i w każdej sytuacji.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BB4A15E-2B31-7455-7A4C-9FFD1CE38E47}"/>
              </a:ext>
            </a:extLst>
          </p:cNvPr>
          <p:cNvSpPr txBox="1"/>
          <p:nvPr/>
        </p:nvSpPr>
        <p:spPr>
          <a:xfrm>
            <a:off x="2843941" y="4435190"/>
            <a:ext cx="69587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zwraca się ze szczególną prośbą, aby modlić się za tych, którzy głoszą Ewangelię (Kol 4,3-4; Ef 6,19). Nie ma znaczenia, czy kaznodzieja ma niewielkie, czy duże doświadczenie w głoszeniu Ewangelii; nikt nie jest wystarczająco przygotowany do tego zadania. Sam Paweł nie tylko modlił się, ale także prosił braci, aby modlili się za niego, aby jego słowa były właściwe.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823BCF1-7BF9-A6D7-4F26-1984BE0B4001}"/>
              </a:ext>
            </a:extLst>
          </p:cNvPr>
          <p:cNvSpPr txBox="1"/>
          <p:nvPr/>
        </p:nvSpPr>
        <p:spPr>
          <a:xfrm>
            <a:off x="2797444" y="3753194"/>
            <a:ext cx="689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 więcej, mamy pewność, że Duch Święty przemieni naszą modlitwę, aby stała się skuteczna (</a:t>
            </a:r>
            <a:r>
              <a:rPr lang="pl-PL" sz="2000" b="1" dirty="0" err="1">
                <a:solidFill>
                  <a:prstClr val="black"/>
                </a:solidFill>
              </a:rPr>
              <a:t>Rz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8,26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6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„W każdym przedsięwzięciu, w każdym miejscu, gdzie głosi się prawdę, konieczne jest połączenie różnych umysłów, różnych darów, różnych planów i metod działania. Wszyscy powinni dbać o to, by wspólnie się radzić i wspólnie modlić. Chrystus mówi: «Jeśli dwaj z was na ziemi zgodzą się co do jakiejkolwiek sprawy, o którą będą prosić, to zostanie im to dane przez mojego Ojca, który jest w niebie» (Mt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18,19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).”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4BF011D-7A63-C397-F6AD-A39CEE4AC31E}"/>
              </a:ext>
            </a:extLst>
          </p:cNvPr>
          <p:cNvSpPr txBox="1"/>
          <p:nvPr/>
        </p:nvSpPr>
        <p:spPr>
          <a:xfrm>
            <a:off x="4565407" y="5707704"/>
            <a:ext cx="3768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Wybrane poselstwa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t</a:t>
            </a:r>
            <a:r>
              <a:rPr lang="en" sz="1600" b="1" dirty="0">
                <a:solidFill>
                  <a:prstClr val="black"/>
                </a:solidFill>
              </a:rPr>
              <a:t>. 3,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24)</a:t>
            </a:r>
          </a:p>
        </p:txBody>
      </p:sp>
    </p:spTree>
    <p:extLst>
      <p:ext uri="{BB962C8B-B14F-4D97-AF65-F5344CB8AC3E}">
        <p14:creationId xmlns:p14="http://schemas.microsoft.com/office/powerpoint/2010/main" xmlns="" val="360117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6600">
                  <a:solidFill>
                    <a:srgbClr val="00CC00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CC00">
                      <a:lumMod val="75000"/>
                    </a:srgbClr>
                  </a:outerShdw>
                </a:effectLst>
              </a:rPr>
              <a:t>STOSUNKI Z NIEWIERZĄCYMI</a:t>
            </a:r>
            <a:endParaRPr lang="en" sz="4400" b="1" dirty="0">
              <a:ln w="6600">
                <a:solidFill>
                  <a:srgbClr val="00CC00">
                    <a:lumMod val="7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CC00">
                    <a:lumMod val="75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67121AD-CC69-E9D5-AC91-43975444F4E3}"/>
              </a:ext>
            </a:extLst>
          </p:cNvPr>
          <p:cNvSpPr txBox="1"/>
          <p:nvPr/>
        </p:nvSpPr>
        <p:spPr>
          <a:xfrm>
            <a:off x="908426" y="674352"/>
            <a:ext cx="1029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„Z </a:t>
            </a:r>
            <a:r>
              <a:rPr lang="pl-PL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tymi, którzy do nas nie należą, postępujcie mądrze, wykorzystując </a:t>
            </a:r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czas</a:t>
            </a:r>
            <a:r>
              <a:rPr lang="en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F8B1EA0-895E-BFEC-A9FA-192AC626DE3E}"/>
              </a:ext>
            </a:extLst>
          </p:cNvPr>
          <p:cNvSpPr txBox="1"/>
          <p:nvPr/>
        </p:nvSpPr>
        <p:spPr>
          <a:xfrm>
            <a:off x="2053524" y="1326011"/>
            <a:ext cx="717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Mamy wielkie korzyści: dowiedzieliśmy się, co Jezus dla nas uczynił; przyjęliśmy to; i mamy pewność zbawienia.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63071760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xmlns="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8040" y="1425884"/>
            <a:ext cx="2727651" cy="2045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xmlns="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6309" y="1335306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CD7EA6E-5EB4-7D18-1607-24E710E76970}"/>
              </a:ext>
            </a:extLst>
          </p:cNvPr>
          <p:cNvSpPr txBox="1"/>
          <p:nvPr/>
        </p:nvSpPr>
        <p:spPr>
          <a:xfrm>
            <a:off x="2014779" y="2056870"/>
            <a:ext cx="7198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Wiemy to, ponieważ ktoś nam o tym powiedział. Podobnie my musimy dzielić się tą wiedzą z innymi. Jak według Pawła powinniśmy postępować wobec „osób z zewnątrz”, czyli tych, którzy jeszcze nie znają Jezusa (Kol 4,5-6)?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62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B129C0E-C4F7-3B85-F61B-715B209BADDC}"/>
              </a:ext>
            </a:extLst>
          </p:cNvPr>
          <p:cNvSpPr txBox="1"/>
          <p:nvPr/>
        </p:nvSpPr>
        <p:spPr>
          <a:xfrm>
            <a:off x="2545126" y="2287359"/>
            <a:ext cx="88461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„Prawdziwa uprzejmość połączona z prawdą i </a:t>
            </a:r>
            <a:r>
              <a:rPr lang="pl-PL" sz="2400" b="1" dirty="0" err="1" smtClean="0">
                <a:solidFill>
                  <a:prstClr val="black"/>
                </a:solidFill>
                <a:latin typeface="Constantia" panose="02030602050306030303" pitchFamily="18" charset="0"/>
              </a:rPr>
              <a:t>sprawiedli-wością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sprawia, że życie staje się nie tylko pożyteczne, ale także piękne i pełne uroku. Miłe słowa, przyjazne spojrzenia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  i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radosna twarz nadają chrześcijaninowi taki urok, że jego wpływ staje się niemal nieodparty. W zapomnieniu o sobie,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   w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świetle, spokoju i szczęściu, które nieustannie obdarza innych, odnajduje on prawdziwą radość. Bądźmy bezinteresowni, zawsze gotowi do pocieszania innych, do zmniejszania ich ciężarów poprzez akty czułej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życzliwości        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i czyny bezinteresownej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miłości.”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13D0363-7A7D-66B2-FF88-11E466648FCE}"/>
              </a:ext>
            </a:extLst>
          </p:cNvPr>
          <p:cNvSpPr txBox="1"/>
          <p:nvPr/>
        </p:nvSpPr>
        <p:spPr>
          <a:xfrm>
            <a:off x="7356123" y="6140337"/>
            <a:ext cx="423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W atmosferze niebios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czerwiec</a:t>
            </a:r>
            <a:r>
              <a:rPr lang="en" sz="1600" b="1" dirty="0">
                <a:solidFill>
                  <a:prstClr val="black"/>
                </a:solidFill>
              </a:rPr>
              <a:t> 22)</a:t>
            </a:r>
          </a:p>
        </p:txBody>
      </p:sp>
    </p:spTree>
    <p:extLst>
      <p:ext uri="{BB962C8B-B14F-4D97-AF65-F5344CB8AC3E}">
        <p14:creationId xmlns:p14="http://schemas.microsoft.com/office/powerpoint/2010/main" xmlns="" val="348763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CB593EA-2F98-479F-B4C4-F366571FA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=""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=""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=""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=""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=""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=""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9BEB6D0-9E4E-4221-93D1-74ABECEE9E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214821" y="3519754"/>
            <a:ext cx="580802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„Mowa wasza niech będzie zawsze uprzejma, zaprawiona solą, abyście wiedzieli, jak macie odpowiadać każdemu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44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FA00F84-9612-4F7C-2F13-556BC5010BD0}"/>
              </a:ext>
            </a:extLst>
          </p:cNvPr>
          <p:cNvSpPr txBox="1"/>
          <p:nvPr/>
        </p:nvSpPr>
        <p:spPr>
          <a:xfrm>
            <a:off x="5388084" y="3980481"/>
            <a:ext cx="680391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994B00"/>
                </a:solidFill>
              </a:rPr>
              <a:t>Relacje między małżonkami </a:t>
            </a:r>
            <a:r>
              <a:rPr lang="en" sz="2000" b="1" noProof="0" dirty="0" smtClean="0">
                <a:solidFill>
                  <a:srgbClr val="994B00"/>
                </a:solidFill>
              </a:rPr>
              <a:t>(</a:t>
            </a:r>
            <a:r>
              <a:rPr lang="pl-PL" sz="2000" b="1" noProof="0" dirty="0" smtClean="0">
                <a:solidFill>
                  <a:srgbClr val="994B00"/>
                </a:solidFill>
              </a:rPr>
              <a:t>Kol</a:t>
            </a:r>
            <a:r>
              <a:rPr lang="en" sz="2000" b="1" noProof="0" dirty="0" smtClean="0">
                <a:solidFill>
                  <a:srgbClr val="994B00"/>
                </a:solidFill>
              </a:rPr>
              <a:t> 3</a:t>
            </a:r>
            <a:r>
              <a:rPr lang="pl-PL" sz="2000" b="1" noProof="0" dirty="0" smtClean="0">
                <a:solidFill>
                  <a:srgbClr val="994B00"/>
                </a:solidFill>
              </a:rPr>
              <a:t>,</a:t>
            </a:r>
            <a:r>
              <a:rPr lang="en" sz="2000" b="1" noProof="0" dirty="0" smtClean="0">
                <a:solidFill>
                  <a:srgbClr val="994B00"/>
                </a:solidFill>
              </a:rPr>
              <a:t>18-19</a:t>
            </a:r>
            <a:r>
              <a:rPr lang="en" sz="2000" b="1" noProof="0" dirty="0">
                <a:solidFill>
                  <a:srgbClr val="994B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399600"/>
                </a:solidFill>
              </a:rPr>
              <a:t>Relacje między rodzicami a dziećmi </a:t>
            </a:r>
            <a:r>
              <a:rPr lang="en" sz="2000" b="1" noProof="0" dirty="0" smtClean="0">
                <a:solidFill>
                  <a:srgbClr val="399600"/>
                </a:solidFill>
              </a:rPr>
              <a:t>(</a:t>
            </a:r>
            <a:r>
              <a:rPr lang="pl-PL" sz="2000" b="1" noProof="0" dirty="0" smtClean="0">
                <a:solidFill>
                  <a:srgbClr val="399600"/>
                </a:solidFill>
              </a:rPr>
              <a:t>Kol</a:t>
            </a:r>
            <a:r>
              <a:rPr lang="en" sz="2000" b="1" noProof="0" dirty="0" smtClean="0">
                <a:solidFill>
                  <a:srgbClr val="399600"/>
                </a:solidFill>
              </a:rPr>
              <a:t> 3</a:t>
            </a:r>
            <a:r>
              <a:rPr lang="pl-PL" sz="2000" b="1" noProof="0" dirty="0" smtClean="0">
                <a:solidFill>
                  <a:srgbClr val="399600"/>
                </a:solidFill>
              </a:rPr>
              <a:t>,</a:t>
            </a:r>
            <a:r>
              <a:rPr lang="en" sz="2000" b="1" noProof="0" dirty="0" smtClean="0">
                <a:solidFill>
                  <a:srgbClr val="399600"/>
                </a:solidFill>
              </a:rPr>
              <a:t>20-21</a:t>
            </a:r>
            <a:r>
              <a:rPr lang="en" sz="2000" b="1" noProof="0" dirty="0">
                <a:solidFill>
                  <a:srgbClr val="3996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00A47B"/>
                </a:solidFill>
              </a:rPr>
              <a:t>Relacje między przełożonymi a pracownikami          </a:t>
            </a:r>
            <a:r>
              <a:rPr lang="en" sz="2000" b="1" noProof="0" dirty="0" smtClean="0">
                <a:solidFill>
                  <a:srgbClr val="00A47B"/>
                </a:solidFill>
              </a:rPr>
              <a:t>(</a:t>
            </a:r>
            <a:r>
              <a:rPr lang="pl-PL" sz="2000" b="1" dirty="0" smtClean="0">
                <a:solidFill>
                  <a:srgbClr val="00A47B"/>
                </a:solidFill>
              </a:rPr>
              <a:t>Kol</a:t>
            </a:r>
            <a:r>
              <a:rPr lang="en" sz="2000" b="1" noProof="0" dirty="0" smtClean="0">
                <a:solidFill>
                  <a:srgbClr val="00A47B"/>
                </a:solidFill>
              </a:rPr>
              <a:t> 3</a:t>
            </a:r>
            <a:r>
              <a:rPr lang="pl-PL" sz="2000" b="1" noProof="0" dirty="0" smtClean="0">
                <a:solidFill>
                  <a:srgbClr val="00A47B"/>
                </a:solidFill>
              </a:rPr>
              <a:t>,</a:t>
            </a:r>
            <a:r>
              <a:rPr lang="en" sz="2000" b="1" noProof="0" dirty="0" smtClean="0">
                <a:solidFill>
                  <a:srgbClr val="00A47B"/>
                </a:solidFill>
              </a:rPr>
              <a:t>22-25</a:t>
            </a:r>
            <a:r>
              <a:rPr lang="en" sz="2000" b="1" noProof="0" dirty="0">
                <a:solidFill>
                  <a:srgbClr val="00A47B"/>
                </a:solidFill>
              </a:rPr>
              <a:t>; </a:t>
            </a:r>
            <a:r>
              <a:rPr lang="en" sz="2000" b="1" noProof="0" dirty="0" smtClean="0">
                <a:solidFill>
                  <a:srgbClr val="00A47B"/>
                </a:solidFill>
              </a:rPr>
              <a:t>4</a:t>
            </a:r>
            <a:r>
              <a:rPr lang="pl-PL" sz="2000" b="1" noProof="0" dirty="0" smtClean="0">
                <a:solidFill>
                  <a:srgbClr val="00A47B"/>
                </a:solidFill>
              </a:rPr>
              <a:t>,</a:t>
            </a:r>
            <a:r>
              <a:rPr lang="en" sz="2000" b="1" noProof="0" dirty="0" smtClean="0">
                <a:solidFill>
                  <a:srgbClr val="00A47B"/>
                </a:solidFill>
              </a:rPr>
              <a:t>1</a:t>
            </a:r>
            <a:r>
              <a:rPr lang="en" sz="2000" b="1" noProof="0" dirty="0">
                <a:solidFill>
                  <a:srgbClr val="00A47B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8D009D"/>
                </a:solidFill>
              </a:rPr>
              <a:t>Relacje w Kościele </a:t>
            </a:r>
            <a:r>
              <a:rPr lang="en" sz="2000" b="1" noProof="0" dirty="0" smtClean="0">
                <a:solidFill>
                  <a:srgbClr val="8D009D"/>
                </a:solidFill>
              </a:rPr>
              <a:t>(</a:t>
            </a:r>
            <a:r>
              <a:rPr lang="pl-PL" sz="2000" b="1" noProof="0" dirty="0" smtClean="0">
                <a:solidFill>
                  <a:srgbClr val="8D009D"/>
                </a:solidFill>
              </a:rPr>
              <a:t>Kol</a:t>
            </a:r>
            <a:r>
              <a:rPr lang="en" sz="2000" b="1" noProof="0" dirty="0" smtClean="0">
                <a:solidFill>
                  <a:srgbClr val="8D009D"/>
                </a:solidFill>
              </a:rPr>
              <a:t> 4</a:t>
            </a:r>
            <a:r>
              <a:rPr lang="pl-PL" sz="2000" b="1" noProof="0" dirty="0" smtClean="0">
                <a:solidFill>
                  <a:srgbClr val="8D009D"/>
                </a:solidFill>
              </a:rPr>
              <a:t>,</a:t>
            </a:r>
            <a:r>
              <a:rPr lang="en" sz="2000" b="1" noProof="0" dirty="0" smtClean="0">
                <a:solidFill>
                  <a:srgbClr val="8D009D"/>
                </a:solidFill>
              </a:rPr>
              <a:t>2-4</a:t>
            </a:r>
            <a:r>
              <a:rPr lang="en" sz="2000" b="1" noProof="0" dirty="0">
                <a:solidFill>
                  <a:srgbClr val="8D009D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B70066"/>
                </a:solidFill>
              </a:rPr>
              <a:t>Relacje z niewierzącym</a:t>
            </a:r>
            <a:r>
              <a:rPr lang="en" sz="2000" b="1" noProof="0" dirty="0" smtClean="0">
                <a:solidFill>
                  <a:srgbClr val="B70066"/>
                </a:solidFill>
              </a:rPr>
              <a:t> (</a:t>
            </a:r>
            <a:r>
              <a:rPr lang="pl-PL" sz="2000" b="1" dirty="0" smtClean="0">
                <a:solidFill>
                  <a:srgbClr val="B70066"/>
                </a:solidFill>
              </a:rPr>
              <a:t>Kol</a:t>
            </a:r>
            <a:r>
              <a:rPr lang="en" sz="2000" b="1" noProof="0" dirty="0" smtClean="0">
                <a:solidFill>
                  <a:srgbClr val="B70066"/>
                </a:solidFill>
              </a:rPr>
              <a:t> 4</a:t>
            </a:r>
            <a:r>
              <a:rPr lang="pl-PL" sz="2000" b="1" noProof="0" dirty="0" smtClean="0">
                <a:solidFill>
                  <a:srgbClr val="B70066"/>
                </a:solidFill>
              </a:rPr>
              <a:t>,</a:t>
            </a:r>
            <a:r>
              <a:rPr lang="en" sz="2000" b="1" noProof="0" dirty="0" smtClean="0">
                <a:solidFill>
                  <a:srgbClr val="B70066"/>
                </a:solidFill>
              </a:rPr>
              <a:t>5-6</a:t>
            </a:r>
            <a:r>
              <a:rPr lang="en" sz="2000" b="1" noProof="0" dirty="0">
                <a:solidFill>
                  <a:srgbClr val="B70066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 bardziej praktycznej części listu Paweł porusza temat relacji międzyludzkich w różnych środowiskach.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xmlns="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xmlns="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xmlns="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C1E7CC0-8063-2B7F-A9B7-C36B1068576D}"/>
              </a:ext>
            </a:extLst>
          </p:cNvPr>
          <p:cNvSpPr txBox="1"/>
          <p:nvPr/>
        </p:nvSpPr>
        <p:spPr>
          <a:xfrm>
            <a:off x="0" y="2052495"/>
            <a:ext cx="62960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Paweł przedstawia nam przydatne zasady, które pomagają poprawić relacje między małżonkami, między rodzicami a dziećmi, między panami a niewolnikami, między braćmi i siostrami w Kościele oraz między wierzącymi a niewierzącymi.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531CDAC-61E5-0466-FAB2-9C35D2002F61}"/>
              </a:ext>
            </a:extLst>
          </p:cNvPr>
          <p:cNvSpPr txBox="1"/>
          <p:nvPr/>
        </p:nvSpPr>
        <p:spPr>
          <a:xfrm>
            <a:off x="0" y="1066657"/>
            <a:ext cx="6296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Związki są źródłem napięć i kłótni. Dlatego potrzebna jest harmonia oraz ogólna zgoda co do wartości, celów i zamierzeń</a:t>
            </a:r>
            <a:r>
              <a:rPr lang="en" sz="2000" b="1" noProof="0" dirty="0" smtClean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E75D5B22-45D6-E624-D0CE-E51A47406638}"/>
              </a:ext>
            </a:extLst>
          </p:cNvPr>
          <p:cNvGrpSpPr/>
          <p:nvPr/>
        </p:nvGrpSpPr>
        <p:grpSpPr>
          <a:xfrm>
            <a:off x="106209" y="3928820"/>
            <a:ext cx="4225567" cy="2836190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xmlns="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xmlns="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856478" y="5638945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xmlns="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833232" y="4893875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xmlns="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833232" y="443552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xmlns="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833232" y="397717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xmlns="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856478" y="6097298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18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noProof="0" dirty="0" smtClean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RELACJE MIĘDZY MAŁŻONKAMI</a:t>
            </a:r>
            <a:endParaRPr lang="en" sz="40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F927DFA-3BDB-187E-49BB-F5F93F36D3EE}"/>
              </a:ext>
            </a:extLst>
          </p:cNvPr>
          <p:cNvSpPr txBox="1"/>
          <p:nvPr/>
        </p:nvSpPr>
        <p:spPr>
          <a:xfrm>
            <a:off x="137951" y="771755"/>
            <a:ext cx="8649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„Żony</a:t>
            </a:r>
            <a:r>
              <a:rPr lang="pl-PL" b="1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bądźcie uległe mężom swoim, jak przystoi w </a:t>
            </a:r>
            <a:r>
              <a:rPr lang="pl-PL" b="1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Panu. Mężowie</a:t>
            </a:r>
            <a:r>
              <a:rPr lang="pl-PL" b="1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miłujcie żony swoje i nie bądźcie dla nich </a:t>
            </a:r>
            <a:r>
              <a:rPr lang="pl-PL" b="1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przykrymi</a:t>
            </a:r>
            <a:r>
              <a:rPr lang="en" b="1" noProof="0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noProof="0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noProof="0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</a:t>
            </a:r>
            <a:r>
              <a:rPr lang="en" sz="1400" b="1" noProof="0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pl-PL" sz="1400" b="1" noProof="0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 smtClean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18-19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09441A8-E2E5-065B-F044-A421B004F6F9}"/>
              </a:ext>
            </a:extLst>
          </p:cNvPr>
          <p:cNvSpPr txBox="1"/>
          <p:nvPr/>
        </p:nvSpPr>
        <p:spPr>
          <a:xfrm>
            <a:off x="228599" y="1666399"/>
            <a:ext cx="9984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Napisane w tym samym czasie Listy do </a:t>
            </a:r>
            <a:r>
              <a:rPr lang="pl-PL" sz="2000" b="1" dirty="0" err="1" smtClean="0"/>
              <a:t>Kolosan</a:t>
            </a:r>
            <a:r>
              <a:rPr lang="pl-PL" sz="2000" b="1" dirty="0" smtClean="0"/>
              <a:t> i do Efezjan zawierają </a:t>
            </a:r>
            <a:r>
              <a:rPr lang="pl-PL" sz="2000" b="1" dirty="0" smtClean="0"/>
              <a:t>podobne         (i </a:t>
            </a:r>
            <a:r>
              <a:rPr lang="pl-PL" sz="2000" b="1" dirty="0" smtClean="0"/>
              <a:t>uzupełniające się) wskazówki dotyczące małżonków (Kol 3,18–19; Ef 5,21–33).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92619725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5BA2C93-5D83-44D3-0902-04DEAA62E8E4}"/>
              </a:ext>
            </a:extLst>
          </p:cNvPr>
          <p:cNvSpPr txBox="1"/>
          <p:nvPr/>
        </p:nvSpPr>
        <p:spPr>
          <a:xfrm>
            <a:off x="6496373" y="5089489"/>
            <a:ext cx="5695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</a:t>
            </a:r>
            <a:r>
              <a:rPr lang="pl-PL" sz="2000" b="1" dirty="0" smtClean="0"/>
              <a:t>ałżonkowie </a:t>
            </a:r>
            <a:r>
              <a:rPr lang="pl-PL" sz="2000" b="1" dirty="0" smtClean="0"/>
              <a:t>powinni działać jako zespół, konsultować się ze sobą i podejmować decyzje jednogłośnie, przy czym mąż powinien pełnić rolę głowy rodziny. Każde z nich powinno zawsze dbać o dobro drugiego.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xmlns="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84040" y="5192212"/>
            <a:ext cx="1474043" cy="1543771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xmlns="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013383" y="5207440"/>
            <a:ext cx="1433912" cy="1539261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xmlns="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80906" y="5215189"/>
            <a:ext cx="1474043" cy="1539261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xmlns="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806"/>
          <a:stretch>
            <a:fillRect/>
          </a:stretch>
        </p:blipFill>
        <p:spPr>
          <a:xfrm>
            <a:off x="3377771" y="5220120"/>
            <a:ext cx="1474043" cy="1529392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xmlns="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9685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15210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 smtClean="0">
                <a:latin typeface="Constantia" panose="02030602050306030303" pitchFamily="18" charset="0"/>
              </a:rPr>
              <a:t>„Niech </a:t>
            </a:r>
            <a:r>
              <a:rPr lang="pl-PL" sz="2400" b="1" dirty="0" smtClean="0">
                <a:latin typeface="Constantia" panose="02030602050306030303" pitchFamily="18" charset="0"/>
              </a:rPr>
              <a:t>każdy raczej okazuje miłość, niż jej wymaga. Pielęgnujcie to, co w was najszlachetniejsze, i szybko dostrzegajcie w sobie nawzajem dobre cechy. Świadomość bycia docenionym stanowi wspaniałą motywację i źródło satysfakcji. Współczucie i szacunek zachęcają do dążenia do doskonałości, a sama miłość wzrasta, pobudzając do szlachetniejszych celów</a:t>
            </a:r>
            <a:r>
              <a:rPr lang="pl-PL" sz="2400" b="1" dirty="0" smtClean="0">
                <a:latin typeface="Constantia" panose="02030602050306030303" pitchFamily="18" charset="0"/>
              </a:rPr>
              <a:t>.[…] Żona </a:t>
            </a:r>
            <a:r>
              <a:rPr lang="pl-PL" sz="2400" b="1" dirty="0" smtClean="0">
                <a:latin typeface="Constantia" panose="02030602050306030303" pitchFamily="18" charset="0"/>
              </a:rPr>
              <a:t>powinna szanować męża. Mąż powinien </a:t>
            </a:r>
            <a:r>
              <a:rPr lang="pl-PL" sz="2400" b="1" dirty="0" smtClean="0">
                <a:latin typeface="Constantia" panose="02030602050306030303" pitchFamily="18" charset="0"/>
              </a:rPr>
              <a:t>kochać       </a:t>
            </a:r>
            <a:r>
              <a:rPr lang="pl-PL" sz="2400" b="1" dirty="0" smtClean="0">
                <a:latin typeface="Constantia" panose="02030602050306030303" pitchFamily="18" charset="0"/>
              </a:rPr>
              <a:t>i cenić swoją żonę; i tak jak śluby małżeńskie jednoczą ich w jedno, tak ich wiara w Chrystusa powinna uczynić ich jednym w Nim. Cóż może bardziej podobać się Bogu niż widok tych, którzy wchodzą w związek małżeński, wspólnie starających się poznawać Jezusa i coraz bardziej nasycać się Jego Duchem</a:t>
            </a:r>
            <a:r>
              <a:rPr lang="pl-PL" sz="2400" b="1" dirty="0" smtClean="0">
                <a:latin typeface="Constantia" panose="02030602050306030303" pitchFamily="18" charset="0"/>
              </a:rPr>
              <a:t>?”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250363D-DF77-43D7-58C3-0D9B90368BFB}"/>
              </a:ext>
            </a:extLst>
          </p:cNvPr>
          <p:cNvSpPr txBox="1"/>
          <p:nvPr/>
        </p:nvSpPr>
        <p:spPr>
          <a:xfrm>
            <a:off x="6332116" y="5925999"/>
            <a:ext cx="3986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</a:t>
            </a:r>
            <a:r>
              <a:rPr lang="en" sz="1600" b="1" noProof="0" dirty="0" smtClean="0"/>
              <a:t>(</a:t>
            </a:r>
            <a:r>
              <a:rPr lang="pl-PL" sz="1600" b="1" i="1" noProof="0" dirty="0" smtClean="0"/>
              <a:t>Chrześcijański dom</a:t>
            </a:r>
            <a:r>
              <a:rPr lang="pl-PL" sz="1600" b="1" noProof="0" dirty="0" smtClean="0"/>
              <a:t> </a:t>
            </a:r>
            <a:r>
              <a:rPr lang="en" sz="1600" b="1" noProof="0" dirty="0" smtClean="0"/>
              <a:t>, </a:t>
            </a:r>
            <a:r>
              <a:rPr lang="pl-PL" sz="1600" b="1" noProof="0" dirty="0" smtClean="0"/>
              <a:t>s</a:t>
            </a:r>
            <a:r>
              <a:rPr lang="en" sz="1600" b="1" noProof="0" dirty="0" smtClean="0"/>
              <a:t>. 107,114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10535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RELACJE MIĘDZY RODZICAMI A DZIEĆMI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B815248-CF51-8488-B757-CCD4FBEB356A}"/>
              </a:ext>
            </a:extLst>
          </p:cNvPr>
          <p:cNvSpPr txBox="1"/>
          <p:nvPr/>
        </p:nvSpPr>
        <p:spPr>
          <a:xfrm>
            <a:off x="736170" y="602662"/>
            <a:ext cx="10546596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„Dzieci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bądźcie posłuszne rodzicom we wszystkim; albowiem Pan ma w tym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upodobanie. Ojcowie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nie rozgoryczajcie dzieci swoich, aby nie upadały na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duchu”</a:t>
            </a:r>
            <a:r>
              <a:rPr lang="en" b="1" noProof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noProof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Kolosan</a:t>
            </a:r>
            <a:r>
              <a:rPr lang="en" sz="1400" b="1" noProof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noProof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20-21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A2E0F1-341F-F95F-A2AD-7DFC186AC7FB}"/>
              </a:ext>
            </a:extLst>
          </p:cNvPr>
          <p:cNvSpPr txBox="1"/>
          <p:nvPr/>
        </p:nvSpPr>
        <p:spPr>
          <a:xfrm>
            <a:off x="2286001" y="1436525"/>
            <a:ext cx="774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dzisiejszym społeczeństwie termin „rodzice” powinien odnosić się zarówno do małżeństw, jak i do rodzin niepełnych. Według </a:t>
            </a:r>
            <a:r>
              <a:rPr lang="pl-PL" sz="2000" b="1" dirty="0" smtClean="0"/>
              <a:t>Pawła </a:t>
            </a:r>
            <a:r>
              <a:rPr lang="pl-PL" sz="2000" b="1" dirty="0" smtClean="0"/>
              <a:t>za zdrowy związek odpowiedzialność ponoszą nie tylko rodzice, ale także same dzieci.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57120864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78723A1-C0E2-3E07-CC39-1C56BCAF66F3}"/>
              </a:ext>
            </a:extLst>
          </p:cNvPr>
          <p:cNvSpPr txBox="1"/>
          <p:nvPr/>
        </p:nvSpPr>
        <p:spPr>
          <a:xfrm>
            <a:off x="0" y="5831071"/>
            <a:ext cx="9384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 smtClean="0"/>
              <a:t>Poranne i/lub wieczorne modlitwy rodzinne są ważne, aby nasze dzieci mogły poznawać Boga i podejmować decyzje dotyczące życia wiecznego. Nie </a:t>
            </a:r>
            <a:r>
              <a:rPr lang="pl-PL" b="1" dirty="0" err="1" smtClean="0"/>
              <a:t>zapomi-najmy</a:t>
            </a:r>
            <a:r>
              <a:rPr lang="pl-PL" b="1" dirty="0" smtClean="0"/>
              <a:t> </a:t>
            </a:r>
            <a:r>
              <a:rPr lang="pl-PL" b="1" dirty="0" smtClean="0"/>
              <a:t>też, że to właśnie nasz przykład jest dla nich najlepszym nauczycielem.</a:t>
            </a:r>
            <a:endParaRPr lang="en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xmlns="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67261" y="5823256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xmlns="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906" y="1440292"/>
            <a:ext cx="1883128" cy="1318405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xmlns="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135892" y="1424794"/>
            <a:ext cx="1806697" cy="133173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29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9A5BED0-5FED-A8D1-9C72-0A948C1E0000}"/>
              </a:ext>
            </a:extLst>
          </p:cNvPr>
          <p:cNvSpPr txBox="1"/>
          <p:nvPr/>
        </p:nvSpPr>
        <p:spPr>
          <a:xfrm>
            <a:off x="1735810" y="1526037"/>
            <a:ext cx="97205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„Rodzice, pokażcie swoim dzieciom, że je kochacie i że zrobicie wszystko, co w waszej mocy, aby były szczęśliwe.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Jeśli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tak postąpicie, niezbędne ograniczenia będą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miały          o wiele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większą wagę w ich młodych umysłach.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Wychowujcie swoje dzieci z czułością i współczuciem, pamiętając, że «ich aniołowie zawsze patrzą na oblicze Ojca, który jest w niebie».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Jeśli pragniecie, aby aniołowie wypełniali wobec waszych dzieci zadanie powierzone im przez Boga,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współpracujcie      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z nimi, wypełniając swoją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część obowiązków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”.</a:t>
            </a:r>
            <a:endParaRPr lang="en" sz="2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5B762BA-C788-D472-3775-0B7852ACB104}"/>
              </a:ext>
            </a:extLst>
          </p:cNvPr>
          <p:cNvSpPr txBox="1"/>
          <p:nvPr/>
        </p:nvSpPr>
        <p:spPr>
          <a:xfrm>
            <a:off x="7797710" y="5523170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Chrześcijański dom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xmlns="" val="41804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pl-PL" sz="3200" b="1" dirty="0">
                <a:ln w="12700">
                  <a:noFill/>
                  <a:prstDash val="solid"/>
                </a:ln>
                <a:pattFill prst="pct50">
                  <a:fgClr>
                    <a:srgbClr val="FF66FF"/>
                  </a:fgClr>
                  <a:bgClr>
                    <a:srgbClr val="FF66FF">
                      <a:lumMod val="20000"/>
                      <a:lumOff val="80000"/>
                    </a:srgbClr>
                  </a:bgClr>
                </a:pattFill>
                <a:effectLst>
                  <a:outerShdw dist="12700" dir="2640000" algn="bl" rotWithShape="0">
                    <a:srgbClr val="FFFF66">
                      <a:lumMod val="75000"/>
                    </a:srgbClr>
                  </a:outerShdw>
                </a:effectLst>
              </a:rPr>
              <a:t>RELACJE MIĘDZY PRZEŁOŻONYMI A PRACOWNIKAMI</a:t>
            </a:r>
            <a:endParaRPr lang="en" sz="3200" b="1" dirty="0">
              <a:ln w="12700">
                <a:noFill/>
                <a:prstDash val="solid"/>
              </a:ln>
              <a:pattFill prst="pct50">
                <a:fgClr>
                  <a:srgbClr val="FF66FF"/>
                </a:fgClr>
                <a:bgClr>
                  <a:srgbClr val="FF66FF">
                    <a:lumMod val="20000"/>
                    <a:lumOff val="80000"/>
                  </a:srgbClr>
                </a:bgClr>
              </a:pattFill>
              <a:effectLst>
                <a:outerShdw dist="12700" dir="2640000" algn="bl" rotWithShape="0">
                  <a:srgbClr val="FFFF66">
                    <a:lumMod val="75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20B544C-C3C6-2953-CED1-2D3D57193C7B}"/>
              </a:ext>
            </a:extLst>
          </p:cNvPr>
          <p:cNvSpPr txBox="1"/>
          <p:nvPr/>
        </p:nvSpPr>
        <p:spPr>
          <a:xfrm>
            <a:off x="483998" y="566833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„Słudzy</a:t>
            </a:r>
            <a:r>
              <a:rPr lang="pl-PL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bądźcie posłuszni we wszystkim ziemskim panom, służąc nie tylko pozornie, aby się przypodobać ludziom, lecz w szczerości serca, jako ci, którzy się boją </a:t>
            </a:r>
            <a:r>
              <a:rPr lang="pl-PL" b="1" dirty="0" smtClean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</a:t>
            </a:r>
            <a:r>
              <a:rPr lang="en" b="1" dirty="0" smtClean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  <a:r>
              <a:rPr lang="en" sz="1400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7E7DC57-0616-2F04-8BBE-B0859E6B0AB1}"/>
              </a:ext>
            </a:extLst>
          </p:cNvPr>
          <p:cNvSpPr txBox="1"/>
          <p:nvPr/>
        </p:nvSpPr>
        <p:spPr>
          <a:xfrm>
            <a:off x="2402238" y="1280227"/>
            <a:ext cx="736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Stosunek służebności, jaki istniał w czasach Pawła, ma niewiele wspólnego z formami niewolnictwa, które niestety nadal istnieją. Dlatego też musimy rozpatrywać tę radę w kontekście relacji między przełożonym a podwładnym.</a:t>
            </a:r>
            <a:endParaRPr lang="en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49318684"/>
              </p:ext>
            </p:extLst>
          </p:nvPr>
        </p:nvGraphicFramePr>
        <p:xfrm>
          <a:off x="341125" y="2812941"/>
          <a:ext cx="11525250" cy="335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7BE6EA8-B48A-1B6B-77E5-FC60E965DD70}"/>
              </a:ext>
            </a:extLst>
          </p:cNvPr>
          <p:cNvSpPr txBox="1"/>
          <p:nvPr/>
        </p:nvSpPr>
        <p:spPr>
          <a:xfrm>
            <a:off x="0" y="615011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Wszyscy – zarówno przełożeni, jak i podwładni – jesteśmy sługami </a:t>
            </a:r>
            <a:r>
              <a:rPr lang="pl-PL" sz="2000" b="1" dirty="0" smtClean="0">
                <a:solidFill>
                  <a:prstClr val="black"/>
                </a:solidFill>
              </a:rPr>
              <a:t>                                                (</a:t>
            </a:r>
            <a:r>
              <a:rPr lang="pl-PL" sz="2000" b="1" dirty="0">
                <a:solidFill>
                  <a:prstClr val="black"/>
                </a:solidFill>
              </a:rPr>
              <a:t>niewolnikami) Chrystusa, ponieważ Mu służymy.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xmlns="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99462" y="1264967"/>
            <a:ext cx="1947793" cy="130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xmlns="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996" y="1328393"/>
            <a:ext cx="1963763" cy="130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7839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E5239FB-4A4B-D1BD-4F65-0382F2D56FE1}"/>
              </a:ext>
            </a:extLst>
          </p:cNvPr>
          <p:cNvSpPr txBox="1"/>
          <p:nvPr/>
        </p:nvSpPr>
        <p:spPr>
          <a:xfrm>
            <a:off x="3091151" y="773710"/>
            <a:ext cx="742220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„Zadaniem apostoła nie było arbitralne ani nagłe obalenie ustalonego porządku społecznego. Próba podjęcia takiego działania uniemożliwiłaby sukces Ewangelii. Nauczał on jednak zasad, które uderzały w sam fundament niewolnictwa i które, gdyby zostały wprowadzone w życie, z pewnością podważyłyby cały system. […]Chrześcijaństwo tworzy silną więź między panem a niewolnikiem, królem a poddanym, głosicielem Ewangelii a upadłym grzesznikiem, który w Chrystusie znalazł oczyszczenie z grzechów.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Zostali oni obmyci tą samą krwią, ożywieni tym samym Duchem i stali się jednym w Chrystusie Jezusie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EE840B5-BFB2-9988-7FE4-5AB517476277}"/>
              </a:ext>
            </a:extLst>
          </p:cNvPr>
          <p:cNvSpPr txBox="1"/>
          <p:nvPr/>
        </p:nvSpPr>
        <p:spPr>
          <a:xfrm>
            <a:off x="7225425" y="6021301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Działalność </a:t>
            </a:r>
            <a:r>
              <a:rPr lang="pl-PL" sz="1600" b="1" i="1" dirty="0" smtClean="0">
                <a:solidFill>
                  <a:prstClr val="black"/>
                </a:solidFill>
              </a:rPr>
              <a:t>apostołów</a:t>
            </a:r>
            <a:r>
              <a:rPr lang="en" sz="1600" b="1" dirty="0" smtClean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460)</a:t>
            </a:r>
          </a:p>
        </p:txBody>
      </p:sp>
    </p:spTree>
    <p:extLst>
      <p:ext uri="{BB962C8B-B14F-4D97-AF65-F5344CB8AC3E}">
        <p14:creationId xmlns:p14="http://schemas.microsoft.com/office/powerpoint/2010/main" xmlns="" val="389757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1620</Words>
  <Application>Microsoft Office PowerPoint</Application>
  <PresentationFormat>Niestandardowy</PresentationFormat>
  <Paragraphs>77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Aptos</vt:lpstr>
      <vt:lpstr>Calibri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139</cp:revision>
  <dcterms:created xsi:type="dcterms:W3CDTF">2026-02-06T07:46:31Z</dcterms:created>
  <dcterms:modified xsi:type="dcterms:W3CDTF">2026-03-19T21:22:44Z</dcterms:modified>
</cp:coreProperties>
</file>