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85" r:id="rId4"/>
    <p:sldId id="292" r:id="rId5"/>
    <p:sldId id="287" r:id="rId6"/>
    <p:sldId id="258" r:id="rId7"/>
    <p:sldId id="259" r:id="rId8"/>
    <p:sldId id="260" r:id="rId9"/>
    <p:sldId id="293" r:id="rId10"/>
    <p:sldId id="294" r:id="rId11"/>
    <p:sldId id="295" r:id="rId12"/>
    <p:sldId id="296" r:id="rId13"/>
    <p:sldId id="297" r:id="rId14"/>
    <p:sldId id="298" r:id="rId15"/>
  </p:sldIdLst>
  <p:sldSz cx="12192000" cy="6858000"/>
  <p:notesSz cx="6858000" cy="9144000"/>
  <p:embeddedFontLst>
    <p:embeddedFont>
      <p:font typeface="Comic Sans MS" pitchFamily="66" charset="0"/>
      <p:regular r:id="rId16"/>
      <p:bold r:id="rId17"/>
      <p:italic r:id="rId18"/>
      <p:boldItalic r:id="rId19"/>
    </p:embeddedFont>
    <p:embeddedFont>
      <p:font typeface="Constantia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2400" b="1" dirty="0" smtClean="0">
              <a:solidFill>
                <a:srgbClr val="C00000"/>
              </a:solidFill>
            </a:rPr>
            <a:t>Przykłady dumy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pl-PL" sz="2000" b="1" dirty="0" smtClean="0"/>
            <a:t>Lucyfer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pl-PL" sz="2000" b="1" dirty="0" smtClean="0"/>
            <a:t>Uczniowie Jezusa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2400" b="1" dirty="0" smtClean="0">
              <a:solidFill>
                <a:schemeClr val="accent4">
                  <a:lumMod val="75000"/>
                </a:schemeClr>
              </a:solidFill>
            </a:rPr>
            <a:t>Przykłady pokory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pl-PL" sz="2000" b="1" dirty="0" smtClean="0"/>
            <a:t>Celnik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pl-PL" sz="2000" b="1" dirty="0" smtClean="0"/>
            <a:t>Mojżesz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pl-PL" sz="2000" b="1" dirty="0" smtClean="0"/>
            <a:t>Jezus, doskonały wzór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  <dgm:t>
        <a:bodyPr/>
        <a:lstStyle/>
        <a:p>
          <a:endParaRPr lang="pl-PL"/>
        </a:p>
      </dgm:t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  <dgm:t>
        <a:bodyPr/>
        <a:lstStyle/>
        <a:p>
          <a:endParaRPr lang="pl-PL"/>
        </a:p>
      </dgm:t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  <dgm:t>
        <a:bodyPr/>
        <a:lstStyle/>
        <a:p>
          <a:endParaRPr lang="pl-PL"/>
        </a:p>
      </dgm:t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  <dgm:t>
        <a:bodyPr/>
        <a:lstStyle/>
        <a:p>
          <a:endParaRPr lang="pl-PL"/>
        </a:p>
      </dgm:t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  <dgm:t>
        <a:bodyPr/>
        <a:lstStyle/>
        <a:p>
          <a:endParaRPr lang="pl-PL"/>
        </a:p>
      </dgm:t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chemeClr val="accent2">
                  <a:lumMod val="50000"/>
                </a:schemeClr>
              </a:solidFill>
            </a:rPr>
            <a:t>Nie będziemy traktować innych jako gorszych (</a:t>
          </a:r>
          <a:r>
            <a:rPr lang="pl-PL" sz="2000" b="1" dirty="0" err="1">
              <a:solidFill>
                <a:schemeClr val="accent2">
                  <a:lumMod val="50000"/>
                </a:schemeClr>
              </a:solidFill>
            </a:rPr>
            <a:t>Flp</a:t>
          </a:r>
          <a:r>
            <a:rPr lang="pl-PL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sz="2000" b="1" dirty="0" smtClean="0">
              <a:solidFill>
                <a:schemeClr val="accent2">
                  <a:lumMod val="50000"/>
                </a:schemeClr>
              </a:solidFill>
            </a:rPr>
            <a:t>2,3</a:t>
          </a:r>
          <a:r>
            <a:rPr lang="pl-PL" sz="2000" b="1" dirty="0">
              <a:solidFill>
                <a:schemeClr val="accent2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 sz="2000" b="1" dirty="0">
            <a:solidFill>
              <a:srgbClr val="7D7A00"/>
            </a:solidFill>
          </a:endParaRPr>
        </a:p>
        <a:p>
          <a:r>
            <a:rPr lang="pl-PL" sz="2000" b="1" dirty="0">
              <a:solidFill>
                <a:srgbClr val="7D7A00"/>
              </a:solidFill>
            </a:rPr>
            <a:t>Nie będziemy zabiegać o publiczne uznanie (</a:t>
          </a:r>
          <a:r>
            <a:rPr lang="pl-PL" sz="2000" b="1" dirty="0" err="1">
              <a:solidFill>
                <a:srgbClr val="7D7A00"/>
              </a:solidFill>
            </a:rPr>
            <a:t>Łk</a:t>
          </a:r>
          <a:r>
            <a:rPr lang="pl-PL" sz="2000" b="1" dirty="0">
              <a:solidFill>
                <a:srgbClr val="7D7A00"/>
              </a:solidFill>
            </a:rPr>
            <a:t> 14,7–11)
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chemeClr val="accent4">
                  <a:lumMod val="50000"/>
                </a:schemeClr>
              </a:solidFill>
            </a:rPr>
            <a:t>Pozwolimy innym, by nas doceniali (</a:t>
          </a:r>
          <a:r>
            <a:rPr lang="pl-PL" sz="2000" b="1" dirty="0" err="1">
              <a:solidFill>
                <a:schemeClr val="accent4">
                  <a:lumMod val="50000"/>
                </a:schemeClr>
              </a:solidFill>
            </a:rPr>
            <a:t>Prz</a:t>
          </a:r>
          <a:r>
            <a:rPr lang="pl-PL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pl-PL" sz="2000" b="1" dirty="0" smtClean="0">
              <a:solidFill>
                <a:schemeClr val="accent4">
                  <a:lumMod val="50000"/>
                </a:schemeClr>
              </a:solidFill>
            </a:rPr>
            <a:t>27,2</a:t>
          </a:r>
          <a:r>
            <a:rPr lang="pl-PL" sz="2000" b="1" dirty="0">
              <a:solidFill>
                <a:schemeClr val="accent4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chemeClr val="accent5">
                  <a:lumMod val="50000"/>
                </a:schemeClr>
              </a:solidFill>
            </a:rPr>
            <a:t>Otrzymamy łaskę Bożą </a:t>
          </a:r>
          <a:r>
            <a:rPr lang="pl-PL" sz="2000" b="1" dirty="0" smtClean="0">
              <a:solidFill>
                <a:schemeClr val="accent5">
                  <a:lumMod val="50000"/>
                </a:schemeClr>
              </a:solidFill>
            </a:rPr>
            <a:t>(Jakuba 4,6</a:t>
          </a:r>
          <a:r>
            <a:rPr lang="pl-PL" sz="2000" b="1" dirty="0">
              <a:solidFill>
                <a:schemeClr val="accent5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 sz="2000" b="1" dirty="0">
            <a:solidFill>
              <a:schemeClr val="accent6">
                <a:lumMod val="50000"/>
              </a:schemeClr>
            </a:solidFill>
          </a:endParaRPr>
        </a:p>
        <a:p>
          <a:r>
            <a:rPr lang="pl-PL" sz="2000" b="1" dirty="0">
              <a:solidFill>
                <a:schemeClr val="accent6">
                  <a:lumMod val="50000"/>
                </a:schemeClr>
              </a:solidFill>
            </a:rPr>
            <a:t>Będziemy dzielić się tą łaską z innymi (1 </a:t>
          </a:r>
          <a:r>
            <a:rPr lang="pl-PL" sz="2000" b="1" dirty="0" smtClean="0">
              <a:solidFill>
                <a:schemeClr val="accent6">
                  <a:lumMod val="50000"/>
                </a:schemeClr>
              </a:solidFill>
            </a:rPr>
            <a:t>Piotra 4,10</a:t>
          </a:r>
          <a:r>
            <a:rPr lang="pl-PL" sz="2000" b="1" dirty="0">
              <a:solidFill>
                <a:schemeClr val="accent6">
                  <a:lumMod val="50000"/>
                </a:schemeClr>
              </a:solidFill>
            </a:rPr>
            <a:t>)
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  <dgm:t>
        <a:bodyPr/>
        <a:lstStyle/>
        <a:p>
          <a:endParaRPr lang="pl-PL"/>
        </a:p>
      </dgm:t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  <dgm:t>
        <a:bodyPr/>
        <a:lstStyle/>
        <a:p>
          <a:endParaRPr lang="pl-PL"/>
        </a:p>
      </dgm:t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  <dgm:t>
        <a:bodyPr/>
        <a:lstStyle/>
        <a:p>
          <a:endParaRPr lang="pl-PL"/>
        </a:p>
      </dgm:t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  <dgm:t>
        <a:bodyPr/>
        <a:lstStyle/>
        <a:p>
          <a:endParaRPr lang="pl-PL"/>
        </a:p>
      </dgm:t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  <dgm:t>
        <a:bodyPr/>
        <a:lstStyle/>
        <a:p>
          <a:endParaRPr lang="pl-PL"/>
        </a:p>
      </dgm:t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C35948F-D1D1-4D85-801D-3E5DD6FEAA33}" type="presOf" srcId="{7562AF03-AC76-43AD-9B41-BDC61D852B5D}" destId="{415CB9B6-AA61-4AF6-8869-E0865DEE36C1}" srcOrd="0" destOrd="0" presId="urn:microsoft.com/office/officeart/2005/8/layout/target3"/>
    <dgm:cxn modelId="{A1646238-9A14-4011-ACDF-61293C768D92}" type="presOf" srcId="{6D7ABD59-272E-4506-8E55-090F8572CF31}" destId="{85166122-0D87-4098-B408-5D011238FA95}" srcOrd="1" destOrd="0" presId="urn:microsoft.com/office/officeart/2005/8/layout/target3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3EC9A39E-D543-45F5-8B4D-16EE87E7D957}" type="presOf" srcId="{6927C519-871C-44BE-A11C-CD506CDCA47E}" destId="{113D251D-8ED8-4791-A46C-1EB330AC1790}" srcOrd="0" destOrd="0" presId="urn:microsoft.com/office/officeart/2005/8/layout/target3"/>
    <dgm:cxn modelId="{3B4F0DD5-4794-4D14-A817-84C33C6E46C7}" type="presOf" srcId="{9F04A059-CE36-47DB-AA40-71B88005C837}" destId="{79A7DE57-5836-4940-B0C5-EF4EAB3F8713}" srcOrd="0" destOrd="0" presId="urn:microsoft.com/office/officeart/2005/8/layout/target3"/>
    <dgm:cxn modelId="{B713BAF8-8C6C-4B0C-BDAC-26265E8A0E22}" type="presOf" srcId="{1D6EAA4C-C0A7-433F-A9FB-5AC598DE826D}" destId="{13B697B9-5DD3-4743-928C-F9F08526015D}" srcOrd="1" destOrd="0" presId="urn:microsoft.com/office/officeart/2005/8/layout/target3"/>
    <dgm:cxn modelId="{9A697207-1B1C-4AAB-A984-822BFB09310D}" type="presOf" srcId="{7562AF03-AC76-43AD-9B41-BDC61D852B5D}" destId="{6042B259-EF53-44D7-BD02-69AFC7FDA1BF}" srcOrd="1" destOrd="0" presId="urn:microsoft.com/office/officeart/2005/8/layout/target3"/>
    <dgm:cxn modelId="{C25B988D-218E-44C6-B1C0-6F81575CD581}" type="presOf" srcId="{1D6EAA4C-C0A7-433F-A9FB-5AC598DE826D}" destId="{7C690686-78D2-4A19-B875-4A1BE3D73413}" srcOrd="0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2FCF386C-EC9E-4545-8F9F-8F2D5AB98A11}" type="presOf" srcId="{6927C519-871C-44BE-A11C-CD506CDCA47E}" destId="{D5011CA0-7620-4B7A-852A-70AF19CA0BB4}" srcOrd="1" destOrd="0" presId="urn:microsoft.com/office/officeart/2005/8/layout/target3"/>
    <dgm:cxn modelId="{ECCA90EB-37FD-4582-947B-2BF873BDA448}" type="presOf" srcId="{E347F780-C221-4A87-B0D6-692110341847}" destId="{D6770688-2255-4D16-8BEA-DEC4BAF564DD}" srcOrd="0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849E00A4-5664-4487-A8A5-6386539A4276}" type="presOf" srcId="{6D7ABD59-272E-4506-8E55-090F8572CF31}" destId="{ACF9E586-E093-4E4C-9803-D91D986B45BC}" srcOrd="0" destOrd="0" presId="urn:microsoft.com/office/officeart/2005/8/layout/target3"/>
    <dgm:cxn modelId="{48116A68-662A-4844-9D4B-BE135262001D}" type="presOf" srcId="{E347F780-C221-4A87-B0D6-692110341847}" destId="{64E5316D-98C2-462C-9271-FB4AE1B8F3CD}" srcOrd="1" destOrd="0" presId="urn:microsoft.com/office/officeart/2005/8/layout/target3"/>
    <dgm:cxn modelId="{70FAFE84-A4F6-4A05-8474-35AAEBAA5259}" type="presParOf" srcId="{79A7DE57-5836-4940-B0C5-EF4EAB3F8713}" destId="{F49C0427-4DA6-4A51-A7F4-081AADF88CEF}" srcOrd="0" destOrd="0" presId="urn:microsoft.com/office/officeart/2005/8/layout/target3"/>
    <dgm:cxn modelId="{D89BE984-535E-4100-8554-671B65F61A79}" type="presParOf" srcId="{79A7DE57-5836-4940-B0C5-EF4EAB3F8713}" destId="{5BAE0A80-9A07-4C2D-AF0A-E47AB22752E3}" srcOrd="1" destOrd="0" presId="urn:microsoft.com/office/officeart/2005/8/layout/target3"/>
    <dgm:cxn modelId="{C42AD4F8-0604-49AC-9491-C8182A9E342B}" type="presParOf" srcId="{79A7DE57-5836-4940-B0C5-EF4EAB3F8713}" destId="{415CB9B6-AA61-4AF6-8869-E0865DEE36C1}" srcOrd="2" destOrd="0" presId="urn:microsoft.com/office/officeart/2005/8/layout/target3"/>
    <dgm:cxn modelId="{C2B03769-A67F-4D53-B5D8-CE93C4710492}" type="presParOf" srcId="{79A7DE57-5836-4940-B0C5-EF4EAB3F8713}" destId="{0FF9C4BE-9A87-4708-883A-6FEF18DC7A48}" srcOrd="3" destOrd="0" presId="urn:microsoft.com/office/officeart/2005/8/layout/target3"/>
    <dgm:cxn modelId="{707BC964-A6FD-46BF-9F18-3B162A9E5D71}" type="presParOf" srcId="{79A7DE57-5836-4940-B0C5-EF4EAB3F8713}" destId="{FA655AD6-F8EE-4AE4-B832-BF921CD6E03D}" srcOrd="4" destOrd="0" presId="urn:microsoft.com/office/officeart/2005/8/layout/target3"/>
    <dgm:cxn modelId="{D6B0DB49-E349-4F4F-8E60-6FF57911FDBD}" type="presParOf" srcId="{79A7DE57-5836-4940-B0C5-EF4EAB3F8713}" destId="{7C690686-78D2-4A19-B875-4A1BE3D73413}" srcOrd="5" destOrd="0" presId="urn:microsoft.com/office/officeart/2005/8/layout/target3"/>
    <dgm:cxn modelId="{37C507F4-76BE-4CEC-845D-E743F8B686AA}" type="presParOf" srcId="{79A7DE57-5836-4940-B0C5-EF4EAB3F8713}" destId="{FBF22544-7330-4A8B-9F24-34CE49CC0661}" srcOrd="6" destOrd="0" presId="urn:microsoft.com/office/officeart/2005/8/layout/target3"/>
    <dgm:cxn modelId="{4779C38B-283E-4B41-BCDE-63612A8FB5F8}" type="presParOf" srcId="{79A7DE57-5836-4940-B0C5-EF4EAB3F8713}" destId="{D4C219FE-2BBE-43F0-9680-EBFA6ECFF7DF}" srcOrd="7" destOrd="0" presId="urn:microsoft.com/office/officeart/2005/8/layout/target3"/>
    <dgm:cxn modelId="{4A67535B-1A5D-4432-AE74-016B8CDD8841}" type="presParOf" srcId="{79A7DE57-5836-4940-B0C5-EF4EAB3F8713}" destId="{113D251D-8ED8-4791-A46C-1EB330AC1790}" srcOrd="8" destOrd="0" presId="urn:microsoft.com/office/officeart/2005/8/layout/target3"/>
    <dgm:cxn modelId="{3F03764F-81B4-4D11-943E-6D483869F36A}" type="presParOf" srcId="{79A7DE57-5836-4940-B0C5-EF4EAB3F8713}" destId="{05DA718B-E65C-4CDD-8B1B-A7092131DCC8}" srcOrd="9" destOrd="0" presId="urn:microsoft.com/office/officeart/2005/8/layout/target3"/>
    <dgm:cxn modelId="{1140E458-0655-43D3-BDCF-4925EEA1D433}" type="presParOf" srcId="{79A7DE57-5836-4940-B0C5-EF4EAB3F8713}" destId="{14783451-1D58-4DAD-9C4F-D86D2FB7B64B}" srcOrd="10" destOrd="0" presId="urn:microsoft.com/office/officeart/2005/8/layout/target3"/>
    <dgm:cxn modelId="{013208ED-8AF2-442E-A89B-7805DE38D9F4}" type="presParOf" srcId="{79A7DE57-5836-4940-B0C5-EF4EAB3F8713}" destId="{ACF9E586-E093-4E4C-9803-D91D986B45BC}" srcOrd="11" destOrd="0" presId="urn:microsoft.com/office/officeart/2005/8/layout/target3"/>
    <dgm:cxn modelId="{9B7F893A-DBD4-411F-B16B-7F610C0A35CC}" type="presParOf" srcId="{79A7DE57-5836-4940-B0C5-EF4EAB3F8713}" destId="{DB71117F-40AE-4BA8-870C-1C389D9E2A00}" srcOrd="12" destOrd="0" presId="urn:microsoft.com/office/officeart/2005/8/layout/target3"/>
    <dgm:cxn modelId="{1B815A68-F244-415B-B0E5-3257ECCDECAA}" type="presParOf" srcId="{79A7DE57-5836-4940-B0C5-EF4EAB3F8713}" destId="{BC8E12EB-D1F1-46B5-AD69-AD90B8D71D55}" srcOrd="13" destOrd="0" presId="urn:microsoft.com/office/officeart/2005/8/layout/target3"/>
    <dgm:cxn modelId="{3ABFA1D0-42F6-4CAE-A2A4-C3140042BC3E}" type="presParOf" srcId="{79A7DE57-5836-4940-B0C5-EF4EAB3F8713}" destId="{D6770688-2255-4D16-8BEA-DEC4BAF564DD}" srcOrd="14" destOrd="0" presId="urn:microsoft.com/office/officeart/2005/8/layout/target3"/>
    <dgm:cxn modelId="{74FC6294-B0ED-44D3-A494-9F5A174EF9FF}" type="presParOf" srcId="{79A7DE57-5836-4940-B0C5-EF4EAB3F8713}" destId="{6042B259-EF53-44D7-BD02-69AFC7FDA1BF}" srcOrd="15" destOrd="0" presId="urn:microsoft.com/office/officeart/2005/8/layout/target3"/>
    <dgm:cxn modelId="{807C5446-12B8-41DC-AA67-27D622B38919}" type="presParOf" srcId="{79A7DE57-5836-4940-B0C5-EF4EAB3F8713}" destId="{13B697B9-5DD3-4743-928C-F9F08526015D}" srcOrd="16" destOrd="0" presId="urn:microsoft.com/office/officeart/2005/8/layout/target3"/>
    <dgm:cxn modelId="{429DD807-99C0-4D7A-81BF-4A367B98ECFF}" type="presParOf" srcId="{79A7DE57-5836-4940-B0C5-EF4EAB3F8713}" destId="{D5011CA0-7620-4B7A-852A-70AF19CA0BB4}" srcOrd="17" destOrd="0" presId="urn:microsoft.com/office/officeart/2005/8/layout/target3"/>
    <dgm:cxn modelId="{556A8FA8-F839-4134-8A3F-7C0D4B83E426}" type="presParOf" srcId="{79A7DE57-5836-4940-B0C5-EF4EAB3F8713}" destId="{85166122-0D87-4098-B408-5D011238FA95}" srcOrd="18" destOrd="0" presId="urn:microsoft.com/office/officeart/2005/8/layout/target3"/>
    <dgm:cxn modelId="{354E9168-4F3B-4EDD-99B3-C2AE29B5BB18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C00000"/>
              </a:solidFill>
            </a:rPr>
            <a:t>Przykłady dumy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Lucyfer</a:t>
          </a:r>
          <a:endParaRPr lang="es-ES" sz="2000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Uczniowie Jezusa</a:t>
          </a:r>
          <a:endParaRPr lang="es-ES" sz="2000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accent4">
                  <a:lumMod val="75000"/>
                </a:schemeClr>
              </a:solidFill>
            </a:rPr>
            <a:t>Przykłady pokory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Celnik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Mojżesz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Jezus, doskonały wzór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accent2">
                  <a:lumMod val="50000"/>
                </a:schemeClr>
              </a:solidFill>
            </a:rPr>
            <a:t>Nie będziemy traktować innych jako gorszych (</a:t>
          </a:r>
          <a:r>
            <a:rPr lang="pl-PL" sz="2000" b="1" kern="1200" dirty="0" err="1">
              <a:solidFill>
                <a:schemeClr val="accent2">
                  <a:lumMod val="50000"/>
                </a:schemeClr>
              </a:solidFill>
            </a:rPr>
            <a:t>Flp</a:t>
          </a:r>
          <a:r>
            <a:rPr lang="pl-PL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sz="2000" b="1" kern="1200" dirty="0" smtClean="0">
              <a:solidFill>
                <a:schemeClr val="accent2">
                  <a:lumMod val="50000"/>
                </a:schemeClr>
              </a:solidFill>
            </a:rPr>
            <a:t>2,3</a:t>
          </a:r>
          <a:r>
            <a:rPr lang="pl-PL" sz="2000" b="1" kern="1200" dirty="0">
              <a:solidFill>
                <a:schemeClr val="accent2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rgbClr val="7D7A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rgbClr val="7D7A00"/>
              </a:solidFill>
            </a:rPr>
            <a:t>Nie będziemy zabiegać o publiczne uznanie (</a:t>
          </a:r>
          <a:r>
            <a:rPr lang="pl-PL" sz="2000" b="1" kern="1200" dirty="0" err="1">
              <a:solidFill>
                <a:srgbClr val="7D7A00"/>
              </a:solidFill>
            </a:rPr>
            <a:t>Łk</a:t>
          </a:r>
          <a:r>
            <a:rPr lang="pl-PL" sz="2000" b="1" kern="1200" dirty="0">
              <a:solidFill>
                <a:srgbClr val="7D7A00"/>
              </a:solidFill>
            </a:rPr>
            <a:t> 14,7–11)
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accent4">
                  <a:lumMod val="50000"/>
                </a:schemeClr>
              </a:solidFill>
            </a:rPr>
            <a:t>Pozwolimy innym, by nas doceniali (</a:t>
          </a:r>
          <a:r>
            <a:rPr lang="pl-PL" sz="2000" b="1" kern="1200" dirty="0" err="1">
              <a:solidFill>
                <a:schemeClr val="accent4">
                  <a:lumMod val="50000"/>
                </a:schemeClr>
              </a:solidFill>
            </a:rPr>
            <a:t>Prz</a:t>
          </a:r>
          <a:r>
            <a:rPr lang="pl-PL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pl-PL" sz="2000" b="1" kern="1200" dirty="0" smtClean="0">
              <a:solidFill>
                <a:schemeClr val="accent4">
                  <a:lumMod val="50000"/>
                </a:schemeClr>
              </a:solidFill>
            </a:rPr>
            <a:t>27,2</a:t>
          </a:r>
          <a:r>
            <a:rPr lang="pl-PL" sz="2000" b="1" kern="1200" dirty="0">
              <a:solidFill>
                <a:schemeClr val="accent4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accent5">
                  <a:lumMod val="50000"/>
                </a:schemeClr>
              </a:solidFill>
            </a:rPr>
            <a:t>Otrzymamy łaskę Bożą </a:t>
          </a:r>
          <a:r>
            <a:rPr lang="pl-PL" sz="2000" b="1" kern="1200" dirty="0" smtClean="0">
              <a:solidFill>
                <a:schemeClr val="accent5">
                  <a:lumMod val="50000"/>
                </a:schemeClr>
              </a:solidFill>
            </a:rPr>
            <a:t>(Jakuba 4,6</a:t>
          </a:r>
          <a:r>
            <a:rPr lang="pl-PL" sz="2000" b="1" kern="1200" dirty="0">
              <a:solidFill>
                <a:schemeClr val="accent5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chemeClr val="accent6">
                <a:lumMod val="50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accent6">
                  <a:lumMod val="50000"/>
                </a:schemeClr>
              </a:solidFill>
            </a:rPr>
            <a:t>Będziemy dzielić się tą łaską z innymi (1 </a:t>
          </a:r>
          <a:r>
            <a:rPr lang="pl-PL" sz="2000" b="1" kern="1200" dirty="0" smtClean="0">
              <a:solidFill>
                <a:schemeClr val="accent6">
                  <a:lumMod val="50000"/>
                </a:schemeClr>
              </a:solidFill>
            </a:rPr>
            <a:t>Piotra 4,10</a:t>
          </a:r>
          <a:r>
            <a:rPr lang="pl-PL" sz="2000" b="1" kern="1200" dirty="0">
              <a:solidFill>
                <a:schemeClr val="accent6">
                  <a:lumMod val="50000"/>
                </a:schemeClr>
              </a:solidFill>
            </a:rPr>
            <a:t>)
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0014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981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690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395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24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439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416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771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547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32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228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152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292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29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019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14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52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93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48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50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16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6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8993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68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05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1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90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3948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3450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016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26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468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1005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pPr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1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16/04/2026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3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2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79630B-0F0B-446E-A637-38FA8F61D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437C99-FC8E-4311-B48A-F0C4C329B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AF962D5-EF8A-8E36-8CFA-F0EF505C19E7}"/>
              </a:ext>
            </a:extLst>
          </p:cNvPr>
          <p:cNvSpPr txBox="1"/>
          <p:nvPr/>
        </p:nvSpPr>
        <p:spPr>
          <a:xfrm>
            <a:off x="159519" y="506814"/>
            <a:ext cx="4629150" cy="4662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pl-PL" sz="6600" b="1" dirty="0" smtClean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PYCHA KONTRA POKORA</a:t>
            </a:r>
            <a:endParaRPr lang="en" sz="66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D2C8BF"/>
                </a:solidFill>
              </a:rPr>
              <a:t>Lekcja 3 na 18. kwietnia </a:t>
            </a:r>
            <a:r>
              <a:rPr lang="en" sz="1600" b="1" dirty="0" smtClean="0">
                <a:solidFill>
                  <a:srgbClr val="D2C8BF"/>
                </a:solidFill>
              </a:rPr>
              <a:t>2026</a:t>
            </a:r>
            <a:endParaRPr lang="en" sz="1600" b="1" dirty="0">
              <a:solidFill>
                <a:srgbClr val="D2C8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47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9525">
                  <a:solidFill>
                    <a:srgbClr val="FF9900">
                      <a:lumMod val="50000"/>
                    </a:srgbClr>
                  </a:solidFill>
                  <a:prstDash val="solid"/>
                </a:ln>
                <a:solidFill>
                  <a:srgbClr val="FFFF66">
                    <a:lumMod val="75000"/>
                  </a:srgbClr>
                </a:solidFill>
                <a:effectLst>
                  <a:outerShdw blurRad="12700" dist="25400" dir="2700000" algn="tl" rotWithShape="0">
                    <a:srgbClr val="FF9900">
                      <a:lumMod val="60000"/>
                      <a:lumOff val="40000"/>
                    </a:srgbClr>
                  </a:outerShdw>
                </a:effectLst>
              </a:rPr>
              <a:t>JEZUS, DOSKONAŁY WZÓR</a:t>
            </a:r>
            <a:endParaRPr lang="en" sz="4400" b="1" dirty="0">
              <a:ln w="9525">
                <a:solidFill>
                  <a:srgbClr val="FF9900">
                    <a:lumMod val="50000"/>
                  </a:srgbClr>
                </a:solidFill>
                <a:prstDash val="solid"/>
              </a:ln>
              <a:solidFill>
                <a:srgbClr val="FFFF66">
                  <a:lumMod val="75000"/>
                </a:srgbClr>
              </a:solidFill>
              <a:effectLst>
                <a:outerShdw blurRad="12700" dist="25400" dir="2700000" algn="tl" rotWithShape="0">
                  <a:srgbClr val="FF9900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„Uniżył </a:t>
            </a:r>
            <a:r>
              <a:rPr lang="pl-PL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samego siebie i był posłuszny aż do śmierci i to do śmierci krzyżowej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Filipian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pl-PL" sz="1400" b="1" dirty="0" smtClean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3B7F708-20E4-0E6E-D7D7-22D63A725370}"/>
              </a:ext>
            </a:extLst>
          </p:cNvPr>
          <p:cNvSpPr txBox="1"/>
          <p:nvPr/>
        </p:nvSpPr>
        <p:spPr>
          <a:xfrm>
            <a:off x="286719" y="1276894"/>
            <a:ext cx="8093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Nikt na tym świecie nigdy nie posiadał – ani nigdy nie będzie posiadał – takiej wielkości, jaką Jezus miał przed swoim wcieleniem. A jednak z miłości do nas zrezygnował ze wszystkiego. W obliczu takiego upokorzenia wszystko, co mamy, wszystko, czym jesteśmy, i wszystko, czym kiedykolwiek moglibyśmy się stać, blednie w porównaniu z tym.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B17841F7-F4CE-FA54-29E8-6395DE861301}"/>
              </a:ext>
            </a:extLst>
          </p:cNvPr>
          <p:cNvSpPr txBox="1"/>
          <p:nvPr/>
        </p:nvSpPr>
        <p:spPr>
          <a:xfrm>
            <a:off x="2200760" y="4435933"/>
            <a:ext cx="6042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„Niech będzie w was to samo nastawienie, jakie było w Chrystusie Jezusie”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2, 5).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0589" y="4548753"/>
            <a:ext cx="1775351" cy="2200848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xmlns="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xmlns="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F4C8D0F-F3E8-BCDA-EE18-A6560B749613}"/>
              </a:ext>
            </a:extLst>
          </p:cNvPr>
          <p:cNvSpPr txBox="1"/>
          <p:nvPr/>
        </p:nvSpPr>
        <p:spPr>
          <a:xfrm>
            <a:off x="224724" y="3100674"/>
            <a:ext cx="81435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Jezus zrezygnował z nieba, aby umrzeć za ludzkość w nadziei, że zrozumiemy Jego akt łaski i odpowiemy na Jego zaproszenie do nawiązania z Nim relacji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2,5-8). Jest On bez wątpienia doskonałym przykładem pokory.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068DD2E-0717-1CDD-9AFA-2EA050483519}"/>
              </a:ext>
            </a:extLst>
          </p:cNvPr>
          <p:cNvSpPr txBox="1"/>
          <p:nvPr/>
        </p:nvSpPr>
        <p:spPr>
          <a:xfrm>
            <a:off x="2224007" y="5133794"/>
            <a:ext cx="60425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Naśladujmy Jego przykład: „Niech nic nie wynika z rywalizacji czy pychy, ale w pokorze niech każdy uważa innych za lepszych od siebie. Niech każdy z was dba nie tylko o swoje sprawy, ale także o sprawy innych”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2,3–4).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71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8FEE114-BF10-DAB2-7917-01BA993FF25A}"/>
              </a:ext>
            </a:extLst>
          </p:cNvPr>
          <p:cNvSpPr txBox="1"/>
          <p:nvPr/>
        </p:nvSpPr>
        <p:spPr>
          <a:xfrm>
            <a:off x="253931" y="108969"/>
            <a:ext cx="8296682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Wysławiam cię, Panie, z całego serca mego, Śpiewam ci wobec bogów.</a:t>
            </a:r>
          </a:p>
          <a:p>
            <a:pPr marL="542925" indent="-542925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Oddaję pokłon przybytkowi twemu świętemu I wysławiam imię twoje Za łaskę i za wierność twoją, Bo nad wszystko wywyższyłeś imię i słowo swoje.</a:t>
            </a:r>
          </a:p>
          <a:p>
            <a:pPr marL="542925" indent="-542925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 dniu, gdy cię wzywałem, wysłuchałeś mnie, Dodałeś mocy duszy mojej.</a:t>
            </a:r>
          </a:p>
          <a:p>
            <a:pPr marL="542925" indent="-542925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Wysławiać cię będą, Panie, wszyscy królowie ziemi, Gdy usłyszą słowa ust twoich.</a:t>
            </a:r>
          </a:p>
          <a:p>
            <a:pPr marL="542925" indent="-542925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Będą opiewali drogi Pańskie, Gdyż wielka jest chwała Pana.</a:t>
            </a:r>
          </a:p>
          <a:p>
            <a:pPr marL="542925" indent="-542925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Zaiste, wzniosły jest Pan, a jednak spogląda na uniżonego, </a:t>
            </a:r>
            <a:b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A dumnego z daleka poznaje.</a:t>
            </a:r>
          </a:p>
          <a:p>
            <a:pPr marL="542925" indent="-542925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Choćbym się znalazł w niedoli, Ty mnie zachowasz przy życiu. Przeciwko złości nieprzyjaciół moich wyciągniesz rękę, </a:t>
            </a:r>
            <a:b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A prawica twoja wybawi mnie.</a:t>
            </a:r>
          </a:p>
          <a:p>
            <a:pPr marL="542925" indent="-542925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Pan dokona tego dla mnie. Panie, łaska twoja trwa na wieki, Nie zaniechaj dzieła rąk twoich!</a:t>
            </a:r>
            <a:endParaRPr lang="en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Psalm 138 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21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4F21242-2E3C-266F-7983-2472A3D2F919}"/>
              </a:ext>
            </a:extLst>
          </p:cNvPr>
          <p:cNvSpPr txBox="1"/>
          <p:nvPr/>
        </p:nvSpPr>
        <p:spPr>
          <a:xfrm>
            <a:off x="1880275" y="823232"/>
            <a:ext cx="88549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„W miłości własnej, wywyższaniu siebie i pysze kryje się wielka słabość; natomiast w pokorze jest wielka siła. Nasza prawdziwa godność nie polega na tym, że myślimy o sobie najwięcej, lecz na tym, że Bóg jest obecny we wszystkich naszych myślach, a nasze serca płoną miłością do naszego Odkupiciela i miłością do innych ludzi. Prostota charakteru i pokora serca przynoszą szczęście, podczas gdy zarozumiałość prowadzi do niezadowolenia, narzekania i ciągłego rozczarowania. To właśnie uczenie się myślenia mniej o sobie, a bardziej o uszczęśliwianiu innych, przynosi nam Bożą siłę.”</a:t>
            </a:r>
            <a:endParaRPr lang="en" sz="26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1A710B8-254F-C1D6-A67F-813F8889A797}"/>
              </a:ext>
            </a:extLst>
          </p:cNvPr>
          <p:cNvSpPr txBox="1"/>
          <p:nvPr/>
        </p:nvSpPr>
        <p:spPr>
          <a:xfrm>
            <a:off x="6631224" y="5960741"/>
            <a:ext cx="4104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Świadectwa dla zboru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t</a:t>
            </a:r>
            <a:r>
              <a:rPr lang="en" sz="1600" b="1" dirty="0">
                <a:solidFill>
                  <a:prstClr val="black"/>
                </a:solidFill>
              </a:rPr>
              <a:t>. 3,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" sz="1600" b="1" dirty="0">
                <a:solidFill>
                  <a:prstClr val="black"/>
                </a:solidFill>
              </a:rPr>
              <a:t>. 476)</a:t>
            </a:r>
          </a:p>
        </p:txBody>
      </p:sp>
    </p:spTree>
    <p:extLst>
      <p:ext uri="{BB962C8B-B14F-4D97-AF65-F5344CB8AC3E}">
        <p14:creationId xmlns:p14="http://schemas.microsoft.com/office/powerpoint/2010/main" xmlns="" val="192383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0DFF88-45FD-925C-F2EF-06A30B7FB7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=""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658035"/>
            <a:ext cx="30772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„Każdy bowiem, kto się wywyższa, będzie poniżony, a kto się poniża, będzie wywyższony</a:t>
            </a:r>
            <a:r>
              <a:rPr lang="es-ES" sz="3200" b="1" dirty="0" smtClean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s-ES" sz="3200" b="1" dirty="0">
              <a:ln w="12700" cmpd="sng">
                <a:solidFill>
                  <a:srgbClr val="5E4138"/>
                </a:solidFill>
                <a:prstDash val="solid"/>
              </a:ln>
              <a:gradFill>
                <a:gsLst>
                  <a:gs pos="35000">
                    <a:srgbClr val="FFFF00"/>
                  </a:gs>
                  <a:gs pos="74000">
                    <a:srgbClr val="8064A2">
                      <a:lumMod val="60000"/>
                      <a:lumOff val="40000"/>
                    </a:srgbClr>
                  </a:gs>
                  <a:gs pos="100000">
                    <a:srgbClr val="AF6A82"/>
                  </a:gs>
                </a:gsLst>
                <a:lin ang="5400000"/>
              </a:gradFill>
              <a:effectLst>
                <a:outerShdw blurRad="38100" dist="38100" dir="2700000" algn="tl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es-ES" sz="2000" b="1" dirty="0" smtClean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2000" b="1" dirty="0" smtClean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Łukasz</a:t>
            </a:r>
            <a:r>
              <a:rPr lang="es-ES" sz="2000" b="1" dirty="0" smtClean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14</a:t>
            </a:r>
            <a:r>
              <a:rPr lang="pl-PL" sz="2000" b="1" dirty="0" smtClean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2000" b="1" dirty="0" smtClean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11)</a:t>
            </a:r>
            <a:endParaRPr lang="es-ES" sz="2000" b="1" dirty="0">
              <a:ln w="12700" cmpd="sng">
                <a:solidFill>
                  <a:srgbClr val="5E4138"/>
                </a:solidFill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591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12802200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19E104B-5783-09EC-24D8-D3BC8DE4AA92}"/>
              </a:ext>
            </a:extLst>
          </p:cNvPr>
          <p:cNvSpPr txBox="1"/>
          <p:nvPr/>
        </p:nvSpPr>
        <p:spPr>
          <a:xfrm>
            <a:off x="0" y="0"/>
            <a:ext cx="722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Co jest we mnie wartościowego? Trudno odpowiedzieć na to pytanie.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39FDAA4-6DA1-ADE1-0A2F-389EDDB594B2}"/>
              </a:ext>
            </a:extLst>
          </p:cNvPr>
          <p:cNvSpPr txBox="1"/>
          <p:nvPr/>
        </p:nvSpPr>
        <p:spPr>
          <a:xfrm>
            <a:off x="0" y="2496949"/>
            <a:ext cx="7338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 co, jeśli nic nie powiem, bo brakuje mi pewności siebie?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7EE68D5-67A0-9991-0C20-9CE8F3A82E9B}"/>
              </a:ext>
            </a:extLst>
          </p:cNvPr>
          <p:cNvSpPr txBox="1"/>
          <p:nvPr/>
        </p:nvSpPr>
        <p:spPr>
          <a:xfrm>
            <a:off x="0" y="1793556"/>
            <a:ext cx="6811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Jeśli milczę (okazując pokorę), przyznaję, że wszystko, czym jestem i co posiadam, pochodzi od Boga.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A789C93-394B-E70F-72ED-0D3679FC3233}"/>
              </a:ext>
            </a:extLst>
          </p:cNvPr>
          <p:cNvSpPr txBox="1"/>
          <p:nvPr/>
        </p:nvSpPr>
        <p:spPr>
          <a:xfrm>
            <a:off x="0" y="1196459"/>
            <a:ext cx="6416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 co, jeśli mówię tak często, bo Bóg uważa mnie za swojego syna?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1A9A84C-041F-2D78-87C0-1BE6CE203CBC}"/>
              </a:ext>
            </a:extLst>
          </p:cNvPr>
          <p:cNvSpPr txBox="1"/>
          <p:nvPr/>
        </p:nvSpPr>
        <p:spPr>
          <a:xfrm>
            <a:off x="0" y="593804"/>
            <a:ext cx="7268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Jeśli powiem „wiele” (z dumą), to przyznaję, że wszystko, czym jestem i co posiadam, osiągnąłem samodzielnie.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0531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PRZYKŁADY DUMY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83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spc="600" dirty="0" smtClean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LUCYFER</a:t>
            </a:r>
            <a:endParaRPr lang="en" sz="5400" b="1" spc="600" dirty="0">
              <a:ln w="1016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„Bo </a:t>
            </a:r>
            <a:r>
              <a:rPr lang="pl-PL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wszystko, co jest na świecie, pożądliwość ciała i pożądliwość oczu, i pycha życia, nie jest z Ojca, ale ze świata</a:t>
            </a:r>
            <a:r>
              <a:rPr lang="en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pl-PL" sz="1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Jana</a:t>
            </a:r>
            <a:r>
              <a:rPr lang="en" sz="1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1367AFD-59EE-398E-84CB-056B71066577}"/>
              </a:ext>
            </a:extLst>
          </p:cNvPr>
          <p:cNvSpPr txBox="1"/>
          <p:nvPr/>
        </p:nvSpPr>
        <p:spPr>
          <a:xfrm>
            <a:off x="0" y="1532731"/>
            <a:ext cx="8264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Jeśli mówimy o pysze, musimy wspomnieć o tym, w kim to uczucie zrodziło się jako pierwsze: o Lucyferze. Postanowił on nie zadowalać się swoją pozycją, lecz pragnął wznieść się na wyższą. Z czasem zapragnął tak wielkiej chwały, że marzył o zajęciu samego tronu Boga (Izajasz </a:t>
            </a:r>
            <a:r>
              <a:rPr lang="pl-PL" sz="2000" b="1" dirty="0" smtClean="0"/>
              <a:t>14,12-14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82BF7FA-D550-4EF7-3CC2-0345CCA98638}"/>
              </a:ext>
            </a:extLst>
          </p:cNvPr>
          <p:cNvSpPr txBox="1"/>
          <p:nvPr/>
        </p:nvSpPr>
        <p:spPr>
          <a:xfrm>
            <a:off x="2407402" y="4367612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Nie każda jednak ambicja jest przejawem pychy. Satysfakcja płynąca z sukcesu dziecka lub z własnych osiągnięć niekoniecznie jest przejawem niezdrowej pychy.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3136" y="4479009"/>
            <a:ext cx="2021591" cy="2212625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6751F80-2E5B-DA27-F6B8-1D29CAE44C07}"/>
              </a:ext>
            </a:extLst>
          </p:cNvPr>
          <p:cNvSpPr txBox="1"/>
          <p:nvPr/>
        </p:nvSpPr>
        <p:spPr>
          <a:xfrm>
            <a:off x="0" y="3119558"/>
            <a:ext cx="84197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„Odziedziczyliśmy” pragnienie, by robić to, co nam się podoba, posiadać wszystko, czego zapragniemy, oraz zdobywać pozycje, które pozwolą nam osiągnąć sławę lub bogactwo. Właśnie to oferuje nam świat! (1 </a:t>
            </a:r>
            <a:r>
              <a:rPr lang="pl-PL" sz="2000" b="1" dirty="0" smtClean="0">
                <a:solidFill>
                  <a:prstClr val="black"/>
                </a:solidFill>
              </a:rPr>
              <a:t>Jana 2,16</a:t>
            </a:r>
            <a:r>
              <a:rPr lang="pl-PL" sz="2000" b="1" dirty="0" smtClean="0">
                <a:solidFill>
                  <a:prstClr val="black"/>
                </a:solidFill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E8DEAA5-5C3A-2562-532D-691EE33408E2}"/>
              </a:ext>
            </a:extLst>
          </p:cNvPr>
          <p:cNvSpPr txBox="1"/>
          <p:nvPr/>
        </p:nvSpPr>
        <p:spPr>
          <a:xfrm>
            <a:off x="2438398" y="5437437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Należy pamiętać, że to, co posiadamy, nasze umiejętności </a:t>
            </a:r>
            <a:r>
              <a:rPr lang="pl-PL" sz="2000" b="1" dirty="0" smtClean="0">
                <a:solidFill>
                  <a:prstClr val="black"/>
                </a:solidFill>
              </a:rPr>
              <a:t>    i </a:t>
            </a:r>
            <a:r>
              <a:rPr lang="pl-PL" sz="2000" b="1" dirty="0" smtClean="0">
                <a:solidFill>
                  <a:prstClr val="black"/>
                </a:solidFill>
              </a:rPr>
              <a:t>osiągnięcia nie decydują o naszej wartości. Pycha polega na tym, że nie oddajemy Bogu chwały za to, co On </a:t>
            </a:r>
            <a:r>
              <a:rPr lang="pl-PL" sz="2000" b="1" dirty="0" smtClean="0">
                <a:solidFill>
                  <a:prstClr val="black"/>
                </a:solidFill>
              </a:rPr>
              <a:t>czyni      </a:t>
            </a:r>
            <a:r>
              <a:rPr lang="pl-PL" sz="2000" b="1" dirty="0" smtClean="0">
                <a:solidFill>
                  <a:prstClr val="black"/>
                </a:solidFill>
              </a:rPr>
              <a:t>w naszym życiu.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50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pl-PL" sz="4400" b="1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JEZUSA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„Powstał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też spór między nimi o to, kto z nich ma uchodzić za największego</a:t>
            </a:r>
            <a:r>
              <a:rPr lang="en" sz="1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Łukasz</a:t>
            </a:r>
            <a:r>
              <a:rPr lang="en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22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24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Spędzili z Jezusem ponad trzy lata. Właśnie umył im nogi i opowiedział o swojej krwi przelanej za wszystkich. A jednak podczas kolacji ich rozmowa nie miała z tym wszystkim nic wspólnego: który z nich jest największy? (</a:t>
            </a:r>
            <a:r>
              <a:rPr lang="pl-PL" sz="2000" b="1" dirty="0" err="1" smtClean="0"/>
              <a:t>Łk</a:t>
            </a:r>
            <a:r>
              <a:rPr lang="pl-PL" sz="2000" b="1" dirty="0" smtClean="0"/>
              <a:t> </a:t>
            </a:r>
            <a:r>
              <a:rPr lang="pl-PL" sz="2000" b="1" dirty="0" smtClean="0"/>
              <a:t>22,24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49A770A-8354-858C-10A3-A9DA696F6D88}"/>
              </a:ext>
            </a:extLst>
          </p:cNvPr>
          <p:cNvSpPr txBox="1"/>
          <p:nvPr/>
        </p:nvSpPr>
        <p:spPr>
          <a:xfrm>
            <a:off x="4731398" y="2431706"/>
            <a:ext cx="38222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Ich duma sprawiła, że uwierzyli, iż zasługują na pierwsze miejsce. Nie zdawali sobie sprawy z powagi swoich uczuć. Ze względu na swoją dumę odsuwali Boga od swoich serc.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5EAD3B0-D898-7713-756C-F411100F5B1B}"/>
              </a:ext>
            </a:extLst>
          </p:cNvPr>
          <p:cNvSpPr txBox="1"/>
          <p:nvPr/>
        </p:nvSpPr>
        <p:spPr>
          <a:xfrm>
            <a:off x="4746894" y="463500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Jezus przeszedł od razu do sedna: „Ja jestem wśród was jako ten, który służy” (</a:t>
            </a:r>
            <a:r>
              <a:rPr lang="pl-PL" sz="2000" b="1" dirty="0" err="1" smtClean="0"/>
              <a:t>Łk</a:t>
            </a:r>
            <a:r>
              <a:rPr lang="pl-PL" sz="2000" b="1" dirty="0" smtClean="0"/>
              <a:t> </a:t>
            </a:r>
            <a:r>
              <a:rPr lang="pl-PL" sz="2000" b="1" dirty="0" smtClean="0"/>
              <a:t>22,27</a:t>
            </a:r>
            <a:r>
              <a:rPr lang="pl-PL" sz="2000" b="1" dirty="0" smtClean="0"/>
              <a:t>). Innymi słowy: jeśli chcesz być wielki jak twój Mistrz, służ innym.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4115281A-C33C-3242-B03B-7CF7AA57823B}"/>
              </a:ext>
            </a:extLst>
          </p:cNvPr>
          <p:cNvSpPr txBox="1"/>
          <p:nvPr/>
        </p:nvSpPr>
        <p:spPr>
          <a:xfrm>
            <a:off x="4746896" y="5721237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Nasza duma podpowiada nam, że zasługujemy na to, by inni nam służyli (jesteśmy od nich lepsi). Potrzebujemy Bożej łaski, aby stać się pokornymi sługami.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25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6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00CC00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</a:rPr>
              <a:t>PRZYKŁADY POKORY</a:t>
            </a:r>
            <a:endParaRPr lang="en" sz="66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00CC00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61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spc="6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POBORCA PODATKOWY</a:t>
            </a:r>
            <a:endParaRPr lang="en" sz="4800" b="1" spc="60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00665A"/>
                </a:solidFill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00665A"/>
                </a:solidFill>
                <a:latin typeface="Comic Sans MS" panose="030F0702030302020204" pitchFamily="66" charset="0"/>
              </a:rPr>
              <a:t>celnik stanął z daleka i nie śmiał nawet oczu podnieść ku niebu, lecz bił się w pierś swoją, mówiąc: Boże, bądź miłościw mnie grzesznemu.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Łukasz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79DE154-4174-2219-6223-8A6824B2521F}"/>
              </a:ext>
            </a:extLst>
          </p:cNvPr>
          <p:cNvSpPr txBox="1"/>
          <p:nvPr/>
        </p:nvSpPr>
        <p:spPr>
          <a:xfrm>
            <a:off x="187300" y="1339028"/>
            <a:ext cx="3690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Pewien faryzeusz opowiadał Bogu o swoich dobrych uczynkach i zasługach</a:t>
            </a:r>
            <a:r>
              <a:rPr lang="pl-PL" sz="2000" b="1" dirty="0" smtClean="0">
                <a:solidFill>
                  <a:prstClr val="black"/>
                </a:solidFill>
              </a:rPr>
              <a:t>. Jednak </a:t>
            </a:r>
            <a:r>
              <a:rPr lang="pl-PL" sz="2000" b="1" dirty="0">
                <a:solidFill>
                  <a:prstClr val="black"/>
                </a:solidFill>
              </a:rPr>
              <a:t>Jezus powiedział, że „modlił się do siebie”, a nie do Boga (</a:t>
            </a:r>
            <a:r>
              <a:rPr lang="pl-PL" sz="2000" b="1" dirty="0" err="1">
                <a:solidFill>
                  <a:prstClr val="black"/>
                </a:solidFill>
              </a:rPr>
              <a:t>Łk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18,11–12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To doskonały przykład pychy.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66304826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C639692-CFF3-4561-D6CE-2778F034D0A0}"/>
              </a:ext>
            </a:extLst>
          </p:cNvPr>
          <p:cNvSpPr txBox="1"/>
          <p:nvPr/>
        </p:nvSpPr>
        <p:spPr>
          <a:xfrm>
            <a:off x="7586420" y="1379150"/>
            <a:ext cx="46055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Celnik prosił Boga o pomoc, gdyż był grzesznikiem (</a:t>
            </a:r>
            <a:r>
              <a:rPr lang="pl-PL" sz="2000" b="1" dirty="0" err="1">
                <a:solidFill>
                  <a:prstClr val="black"/>
                </a:solidFill>
              </a:rPr>
              <a:t>Łk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18,13</a:t>
            </a:r>
            <a:r>
              <a:rPr lang="pl-PL" sz="2000" b="1" dirty="0">
                <a:solidFill>
                  <a:prstClr val="black"/>
                </a:solidFill>
              </a:rPr>
              <a:t>).                          </a:t>
            </a:r>
            <a:r>
              <a:rPr lang="pl-PL" sz="2000" b="1" dirty="0">
                <a:solidFill>
                  <a:prstClr val="black"/>
                </a:solidFill>
              </a:rPr>
              <a:t>Pokornie stając przed Bogiem, „wrócił do domu usprawiedliwiony”, ponieważ „każdy, kto się wywyższa, będzie poniżony, a kto się poniża, będzie wywyższony” (</a:t>
            </a:r>
            <a:r>
              <a:rPr lang="pl-PL" sz="2000" b="1" dirty="0" err="1">
                <a:solidFill>
                  <a:prstClr val="black"/>
                </a:solidFill>
              </a:rPr>
              <a:t>Łk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18,14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Prawdziwa pokora zaczyna się wtedy, gdy uznajemy swoje grzechy i prosimy Chrystusa o pomoc. Wtedy…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036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3462">
                  <a:solidFill>
                    <a:srgbClr val="00CC00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rgbClr val="FFFF66">
                      <a:lumMod val="60000"/>
                      <a:lumOff val="40000"/>
                    </a:srgbClr>
                  </a:outerShdw>
                </a:effectLst>
              </a:rPr>
              <a:t>MOJŻESZ</a:t>
            </a:r>
            <a:endParaRPr lang="en" sz="4400" b="1" dirty="0">
              <a:ln w="13462">
                <a:solidFill>
                  <a:srgbClr val="00CC00">
                    <a:lumMod val="40000"/>
                    <a:lumOff val="60000"/>
                  </a:srgbClr>
                </a:solidFill>
                <a:prstDash val="solid"/>
              </a:ln>
              <a:solidFill>
                <a:srgbClr val="BE4F35"/>
              </a:solidFill>
              <a:effectLst>
                <a:outerShdw dist="38100" dir="2700000" algn="bl" rotWithShape="0">
                  <a:srgbClr val="FFFF66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8639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„Przez </a:t>
            </a:r>
            <a:r>
              <a:rPr lang="pl-PL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wiarę Mojżesz, kiedy dorósł, nie zgodził się, by go zwano synem córki faraona</a:t>
            </a:r>
            <a:r>
              <a:rPr lang="pl-PL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wolał </a:t>
            </a:r>
            <a:r>
              <a:rPr lang="pl-PL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raczej znosić uciski wespół z ludem Bożym, aniżeli zażywać przemijającej rozkoszy </a:t>
            </a:r>
            <a:r>
              <a:rPr lang="pl-PL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grzechu</a:t>
            </a:r>
            <a:r>
              <a:rPr lang="en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Hebrajczyków</a:t>
            </a:r>
            <a:r>
              <a:rPr lang="en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pl-PL" sz="1400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24-25</a:t>
            </a:r>
            <a:r>
              <a:rPr lang="en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E458120-0E61-F815-FEDE-1D02AB1B8501}"/>
              </a:ext>
            </a:extLst>
          </p:cNvPr>
          <p:cNvSpPr txBox="1"/>
          <p:nvPr/>
        </p:nvSpPr>
        <p:spPr>
          <a:xfrm>
            <a:off x="3363131" y="1039701"/>
            <a:ext cx="5354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Mojżesz był przygotowywany do objęcia stanowiska faraona Egiptu. Był znakomitym strategiem i odznaczał się wielką inteligencją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7,22</a:t>
            </a:r>
            <a:r>
              <a:rPr lang="pl-PL" sz="2000" b="1" dirty="0">
                <a:solidFill>
                  <a:prstClr val="black"/>
                </a:solidFill>
              </a:rPr>
              <a:t>). W wieku 40 lat postanowił porzucić to </a:t>
            </a:r>
            <a:r>
              <a:rPr lang="pl-PL" sz="2000" b="1" dirty="0" smtClean="0">
                <a:solidFill>
                  <a:prstClr val="black"/>
                </a:solidFill>
              </a:rPr>
              <a:t>wszystko </a:t>
            </a:r>
            <a:r>
              <a:rPr lang="pl-PL" sz="2000" b="1" dirty="0">
                <a:solidFill>
                  <a:prstClr val="black"/>
                </a:solidFill>
              </a:rPr>
              <a:t>i dołączyć do swojego ludu (</a:t>
            </a:r>
            <a:r>
              <a:rPr lang="pl-PL" sz="2000" b="1" dirty="0" err="1">
                <a:solidFill>
                  <a:prstClr val="black"/>
                </a:solidFill>
              </a:rPr>
              <a:t>Hbr</a:t>
            </a:r>
            <a:r>
              <a:rPr lang="pl-PL" sz="2000" b="1" dirty="0">
                <a:solidFill>
                  <a:prstClr val="black"/>
                </a:solidFill>
              </a:rPr>
              <a:t> 11, 24–25).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68078" y="1110615"/>
            <a:ext cx="1616727" cy="228351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47607" y="1133862"/>
            <a:ext cx="1506845" cy="226026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6F4D748-7752-9B02-FD27-46870F54B34F}"/>
              </a:ext>
            </a:extLst>
          </p:cNvPr>
          <p:cNvSpPr txBox="1"/>
          <p:nvPr/>
        </p:nvSpPr>
        <p:spPr>
          <a:xfrm>
            <a:off x="3339887" y="4186158"/>
            <a:ext cx="88521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Kolejne 40 lat spędzonych w jedności z Bogiem na pustyni uczyniło </a:t>
            </a:r>
            <a:r>
              <a:rPr lang="pl-PL" sz="2000" b="1" dirty="0" smtClean="0">
                <a:solidFill>
                  <a:prstClr val="black"/>
                </a:solidFill>
              </a:rPr>
              <a:t>     z </a:t>
            </a:r>
            <a:r>
              <a:rPr lang="pl-PL" sz="2000" b="1" dirty="0">
                <a:solidFill>
                  <a:prstClr val="black"/>
                </a:solidFill>
              </a:rPr>
              <a:t>niego człowieka niezwykle pokornego (</a:t>
            </a:r>
            <a:r>
              <a:rPr lang="pl-PL" sz="2000" b="1" dirty="0" err="1">
                <a:solidFill>
                  <a:prstClr val="black"/>
                </a:solidFill>
              </a:rPr>
              <a:t>Lb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12,3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Teraz mógł służyć Bogu, zsyłając plagi, przekraczając morze, przyjmując Dziesięć Przykazań, rozmawiając bezpośrednio z Bogiem, uderzając w skałę… Był nawet w stanie z pokorą przyjąć karę za swój akt pychy, gdy przypisał sobie zasługi za to, co uczynił (</a:t>
            </a:r>
            <a:r>
              <a:rPr lang="pl-PL" sz="2000" b="1" dirty="0" err="1">
                <a:solidFill>
                  <a:prstClr val="black"/>
                </a:solidFill>
              </a:rPr>
              <a:t>Lb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20,10–12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9741807-8EBD-661E-53B8-5EA81E1F5B03}"/>
              </a:ext>
            </a:extLst>
          </p:cNvPr>
          <p:cNvSpPr txBox="1"/>
          <p:nvPr/>
        </p:nvSpPr>
        <p:spPr>
          <a:xfrm>
            <a:off x="3332134" y="2916762"/>
            <a:ext cx="54709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Był wyzwolicielem! Jego potężne ramię miało wyzwolić jego braci! To był poważny błąd. Bóg nie mógł go wykorzystać, dopóki żywił w sobie taką dumę.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361" y="1146021"/>
            <a:ext cx="1492154" cy="11032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89600" y="1146022"/>
            <a:ext cx="1470989" cy="1103241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361" y="2593508"/>
            <a:ext cx="1316900" cy="1741315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636104" cy="1739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175276" cy="1821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4C74731-753B-73DF-4F13-013BD811985F}"/>
              </a:ext>
            </a:extLst>
          </p:cNvPr>
          <p:cNvSpPr txBox="1"/>
          <p:nvPr/>
        </p:nvSpPr>
        <p:spPr>
          <a:xfrm>
            <a:off x="3339888" y="6049375"/>
            <a:ext cx="8852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Przykład Mojżesza pokazuje nam, że pokora nie pojawia się w nas sama z siebie, lecz musimy codziennie prosić Boga, by nas nią napełniał.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23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1305</Words>
  <Application>Microsoft Office PowerPoint</Application>
  <PresentationFormat>Niestandardowy</PresentationFormat>
  <Paragraphs>65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146</cp:revision>
  <dcterms:created xsi:type="dcterms:W3CDTF">2026-03-07T07:45:25Z</dcterms:created>
  <dcterms:modified xsi:type="dcterms:W3CDTF">2026-04-16T20:32:27Z</dcterms:modified>
</cp:coreProperties>
</file>