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91" r:id="rId4"/>
    <p:sldId id="300" r:id="rId5"/>
    <p:sldId id="292" r:id="rId6"/>
    <p:sldId id="293" r:id="rId7"/>
    <p:sldId id="259" r:id="rId8"/>
    <p:sldId id="260" r:id="rId9"/>
    <p:sldId id="301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„Ojcze nasz, który jesteś w niebie”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Musimy uświadomić sobie naszą osobistą więź z Ojcem wszystkich ludzi</a:t>
          </a:r>
          <a:endParaRPr lang="es-ES" sz="16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„Niech będzie święte imię Twoje”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Uświadomienie sobie świętości Boga zbliża nas do Niego z </a:t>
          </a:r>
          <a:r>
            <a:rPr lang="pl-PL" sz="1600" b="1" dirty="0" smtClean="0"/>
            <a:t>czcią                  </a:t>
          </a:r>
          <a:r>
            <a:rPr lang="pl-PL" sz="1600" b="1" dirty="0"/>
            <a:t>i szacunkiem</a:t>
          </a:r>
          <a:endParaRPr lang="es-ES" sz="16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„Niech przyjdzie królestwo Twoje”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Tęsknijmy za powrotem Jezusa</a:t>
          </a:r>
          <a:endParaRPr lang="es-ES" sz="16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„Niech się stanie Twoja wola, tak na ziemi, jak i w niebie”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Przyjmijmy boską władzę i prośmy, by wola Boża spełniła </a:t>
          </a:r>
          <a:r>
            <a:rPr lang="pl-PL" sz="1600" b="1" dirty="0" smtClean="0"/>
            <a:t>się                    w </a:t>
          </a:r>
          <a:r>
            <a:rPr lang="pl-PL" sz="1600" b="1" dirty="0"/>
            <a:t>naszym życiu i na świecie</a:t>
          </a:r>
          <a:endParaRPr lang="es-ES" sz="16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„Chleba naszego powszedniego daj nam dzisiaj”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Prośmy o to, czego potrzebujemy do życia, zarówno fizycznego, </a:t>
          </a:r>
          <a:r>
            <a:rPr lang="pl-PL" sz="1600" b="1" dirty="0" smtClean="0"/>
            <a:t>jak          </a:t>
          </a:r>
          <a:r>
            <a:rPr lang="pl-PL" sz="1600" b="1" dirty="0"/>
            <a:t>i duchowego</a:t>
          </a:r>
          <a:endParaRPr lang="es-ES" sz="16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„I odpuść nam nasze winy, jak i my odpuszczamy naszym winowajcom”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Musimy okazać skruchę, prosić o przebaczenie i przebaczać tym, którzy nas skrzywdzili, tak jak Bóg nam przebacza</a:t>
          </a:r>
          <a:endParaRPr lang="es-ES" sz="16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„I nie wódź nas na pokuszenie, ale nas zbaw od złego”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pl-PL" sz="1600" b="1" dirty="0"/>
            <a:t>Prośmy o ochronę i schronienie przed złem obecnym w tym świecie</a:t>
          </a:r>
          <a:endParaRPr lang="es-ES" sz="16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„Albowiem Twoje jest królestwo, i moc</a:t>
          </a:r>
          <a:r>
            <a:rPr lang="pl-PL" sz="18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,  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 chwała na wieki. Amen”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pl-PL" sz="1600" b="1" dirty="0"/>
            <a:t>Uświadommy sobie, że wszystko, czym jesteśmy, co </a:t>
          </a:r>
          <a:r>
            <a:rPr lang="pl-PL" sz="1600" b="1" dirty="0" smtClean="0"/>
            <a:t>posiadamy  </a:t>
          </a:r>
          <a:r>
            <a:rPr lang="pl-PL" sz="1600" b="1" dirty="0"/>
            <a:t>i co czynimy, należy do Boga. Tylko On zasługuje na chwałę i uwielbienie</a:t>
          </a:r>
          <a:endParaRPr lang="es-ES" sz="16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63A296E-FB44-491D-A26F-312435F97F14}" type="presOf" srcId="{E341E577-92AD-42B4-BF00-BFEC1D85C420}" destId="{D661369E-9600-4298-86D9-34710FC12B4E}" srcOrd="0" destOrd="0" presId="urn:microsoft.com/office/officeart/2005/8/layout/vList5"/>
    <dgm:cxn modelId="{CF649689-E693-41FA-B7B6-381508D149E2}" type="presOf" srcId="{DFE54A75-DE7A-4994-A8A0-9B2007D18F6A}" destId="{165ADFCA-F309-4452-86A1-8B3D58BCB9D5}" srcOrd="0" destOrd="0" presId="urn:microsoft.com/office/officeart/2005/8/layout/vList5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69F77B2B-6E4B-445F-AFD8-BEB1A49FA6A8}" type="presOf" srcId="{6D9EE124-E4D8-404B-9191-A52A11C75025}" destId="{6C64146B-A178-42B2-8E33-0EE58C6BB227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FA7649E7-9226-42EE-9E9D-E6012AE9C87A}" type="presOf" srcId="{1E95A8F6-9CE4-4FF2-BD93-5332BC5F4E88}" destId="{05DFCB04-2362-43FA-A832-4D0DCE828689}" srcOrd="0" destOrd="0" presId="urn:microsoft.com/office/officeart/2005/8/layout/vList5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7AB65A3A-1725-4C8E-8FB4-7DFBC402283D}" type="presOf" srcId="{55470505-3071-4925-A970-9C41B8B5E6B1}" destId="{25E3D2A5-61A3-432C-977D-2244C06B491A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2C13F17A-D145-4CCD-A4CF-07A4C483C2F4}" type="presOf" srcId="{21886BCD-B425-47AB-950D-0807FB172021}" destId="{8CF57451-50D0-4FB1-B117-44DE815E5846}" srcOrd="0" destOrd="0" presId="urn:microsoft.com/office/officeart/2005/8/layout/vList5"/>
    <dgm:cxn modelId="{127D3BB9-0A42-4020-B07C-972AE1D18D47}" type="presOf" srcId="{0ED2CE85-8EFD-4543-B9D9-11094B4AD7E2}" destId="{F18E7AD8-A842-4F6F-BD87-55C3E70305BC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503E834B-3339-436C-92BF-438BDD6AAF04}" type="presOf" srcId="{F17BEF1A-6894-4CD4-8BB8-645778C8765C}" destId="{485945A0-8944-473E-B2B2-6F0037DB0AF3}" srcOrd="0" destOrd="0" presId="urn:microsoft.com/office/officeart/2005/8/layout/vList5"/>
    <dgm:cxn modelId="{497C6A22-2EC8-42DC-B6CA-B45F9DB2E5D4}" type="presOf" srcId="{A55CFB38-004F-4C5B-81A0-113F2B9004C8}" destId="{4DC6DA22-CDAF-4395-958D-693B3F4B3FDF}" srcOrd="0" destOrd="0" presId="urn:microsoft.com/office/officeart/2005/8/layout/vList5"/>
    <dgm:cxn modelId="{2AC8AF58-5DDA-4F7A-B8FA-F206B46D53F7}" type="presOf" srcId="{93050166-E110-47E5-BDE4-3ADFB1E7E242}" destId="{597556D2-27A3-4DC2-8AA5-CBC8416048E8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00BAC486-16A6-428C-AD98-D3B139103D45}" type="presOf" srcId="{10BF533D-1A4F-4F09-BA94-1E6D7148ABEA}" destId="{C94D50CB-DDCC-4494-816D-473222C2E0DA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BFAA5745-8E20-4DDA-A348-DF2E1DAE539E}" type="presOf" srcId="{06724E4B-A796-4E5A-A1D7-555E70213630}" destId="{035CB03A-1615-450A-A54B-4021A44361B1}" srcOrd="0" destOrd="0" presId="urn:microsoft.com/office/officeart/2005/8/layout/vList5"/>
    <dgm:cxn modelId="{0E5ECA5B-29E8-4EB9-A39D-0B35FD27E0FA}" type="presOf" srcId="{C43ED332-4187-41EF-9D11-2A54D904806B}" destId="{11DBA616-025B-4811-B16A-E9649261AEC1}" srcOrd="0" destOrd="0" presId="urn:microsoft.com/office/officeart/2005/8/layout/vList5"/>
    <dgm:cxn modelId="{54794D62-C472-46E5-9D71-12E7634DE68E}" type="presOf" srcId="{C0F38571-F9E3-4B57-8D0D-231C9497BBFD}" destId="{A11CFE61-61D4-4B65-8D27-4D429967B2A6}" srcOrd="0" destOrd="0" presId="urn:microsoft.com/office/officeart/2005/8/layout/vList5"/>
    <dgm:cxn modelId="{363AD2E3-275C-4B59-B4A6-7C7623ECFDBE}" type="presOf" srcId="{126087EA-267E-4645-8C82-1E95E9C7B7ED}" destId="{AA0E4C6E-796A-406B-97E4-8CF5C38EED04}" srcOrd="0" destOrd="0" presId="urn:microsoft.com/office/officeart/2005/8/layout/vList5"/>
    <dgm:cxn modelId="{034C8068-4FC9-49A3-83EE-2B5C15BA5D1E}" type="presOf" srcId="{A79C9ECC-93C6-4190-85A6-946A9608FB2F}" destId="{F8A564A9-1CDF-4F83-A37B-9D6BAD3D6F22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3C3397B2-4DE2-4754-AD7E-C041F587B914}" type="presOf" srcId="{8B4B0CFE-0834-4F2D-8F8D-E546CEFB9C10}" destId="{6DF09527-8DB9-40A8-9591-6310EF6848D3}" srcOrd="0" destOrd="0" presId="urn:microsoft.com/office/officeart/2005/8/layout/vList5"/>
    <dgm:cxn modelId="{077639A6-2D68-42F6-8BD0-AA68D48587F2}" type="presParOf" srcId="{25E3D2A5-61A3-432C-977D-2244C06B491A}" destId="{8A8E6974-8EA7-436F-BD24-D954D41043AD}" srcOrd="0" destOrd="0" presId="urn:microsoft.com/office/officeart/2005/8/layout/vList5"/>
    <dgm:cxn modelId="{E8AC158A-EB1A-4D4D-9096-3E62EE0B9C6D}" type="presParOf" srcId="{8A8E6974-8EA7-436F-BD24-D954D41043AD}" destId="{165ADFCA-F309-4452-86A1-8B3D58BCB9D5}" srcOrd="0" destOrd="0" presId="urn:microsoft.com/office/officeart/2005/8/layout/vList5"/>
    <dgm:cxn modelId="{8431B706-1AA1-4FA2-B8DE-518E20B74D8D}" type="presParOf" srcId="{8A8E6974-8EA7-436F-BD24-D954D41043AD}" destId="{D661369E-9600-4298-86D9-34710FC12B4E}" srcOrd="1" destOrd="0" presId="urn:microsoft.com/office/officeart/2005/8/layout/vList5"/>
    <dgm:cxn modelId="{CA24802C-F9AC-4D2B-9F37-93448F14CAEB}" type="presParOf" srcId="{25E3D2A5-61A3-432C-977D-2244C06B491A}" destId="{AC07CC93-5878-49E1-B92A-57F828127320}" srcOrd="1" destOrd="0" presId="urn:microsoft.com/office/officeart/2005/8/layout/vList5"/>
    <dgm:cxn modelId="{AF2B4ECB-45C9-41F3-B6F2-2F6D3FEC9AC1}" type="presParOf" srcId="{25E3D2A5-61A3-432C-977D-2244C06B491A}" destId="{26CB2954-961E-4AFC-8F88-9FEB0988E2A6}" srcOrd="2" destOrd="0" presId="urn:microsoft.com/office/officeart/2005/8/layout/vList5"/>
    <dgm:cxn modelId="{550645F4-6779-4F7D-A948-8BD658D92345}" type="presParOf" srcId="{26CB2954-961E-4AFC-8F88-9FEB0988E2A6}" destId="{035CB03A-1615-450A-A54B-4021A44361B1}" srcOrd="0" destOrd="0" presId="urn:microsoft.com/office/officeart/2005/8/layout/vList5"/>
    <dgm:cxn modelId="{FA8417A0-516D-4F96-BA03-E1DFCD4F4198}" type="presParOf" srcId="{26CB2954-961E-4AFC-8F88-9FEB0988E2A6}" destId="{C94D50CB-DDCC-4494-816D-473222C2E0DA}" srcOrd="1" destOrd="0" presId="urn:microsoft.com/office/officeart/2005/8/layout/vList5"/>
    <dgm:cxn modelId="{46791B9C-B7CE-4F01-B2BF-663DBF37C4E2}" type="presParOf" srcId="{25E3D2A5-61A3-432C-977D-2244C06B491A}" destId="{26B50317-8A00-496C-B86B-40C0E947E124}" srcOrd="3" destOrd="0" presId="urn:microsoft.com/office/officeart/2005/8/layout/vList5"/>
    <dgm:cxn modelId="{0EAB4C1A-5954-4A34-BD8E-CF076C9B4C98}" type="presParOf" srcId="{25E3D2A5-61A3-432C-977D-2244C06B491A}" destId="{B9930B4C-BD45-4602-B78F-15EEF8C3E31B}" srcOrd="4" destOrd="0" presId="urn:microsoft.com/office/officeart/2005/8/layout/vList5"/>
    <dgm:cxn modelId="{FA54A7C2-48B5-4D37-88FF-C773F00F4123}" type="presParOf" srcId="{B9930B4C-BD45-4602-B78F-15EEF8C3E31B}" destId="{4DC6DA22-CDAF-4395-958D-693B3F4B3FDF}" srcOrd="0" destOrd="0" presId="urn:microsoft.com/office/officeart/2005/8/layout/vList5"/>
    <dgm:cxn modelId="{BAC5AA35-E15A-4303-9343-C99A520C77B8}" type="presParOf" srcId="{B9930B4C-BD45-4602-B78F-15EEF8C3E31B}" destId="{AA0E4C6E-796A-406B-97E4-8CF5C38EED04}" srcOrd="1" destOrd="0" presId="urn:microsoft.com/office/officeart/2005/8/layout/vList5"/>
    <dgm:cxn modelId="{589BCBFA-7DEA-4D1E-AC17-C058FE9EAD7E}" type="presParOf" srcId="{25E3D2A5-61A3-432C-977D-2244C06B491A}" destId="{700ADBA7-8C6A-4A21-B78B-FC3B1DB6B6B5}" srcOrd="5" destOrd="0" presId="urn:microsoft.com/office/officeart/2005/8/layout/vList5"/>
    <dgm:cxn modelId="{C57B0AD5-8FB3-4DCB-9020-1C0AABF26E9C}" type="presParOf" srcId="{25E3D2A5-61A3-432C-977D-2244C06B491A}" destId="{3490117A-61D0-4319-9478-49DA82AC0C5C}" srcOrd="6" destOrd="0" presId="urn:microsoft.com/office/officeart/2005/8/layout/vList5"/>
    <dgm:cxn modelId="{4CFCD308-DF6C-43D0-BC51-229198C6B47F}" type="presParOf" srcId="{3490117A-61D0-4319-9478-49DA82AC0C5C}" destId="{8CF57451-50D0-4FB1-B117-44DE815E5846}" srcOrd="0" destOrd="0" presId="urn:microsoft.com/office/officeart/2005/8/layout/vList5"/>
    <dgm:cxn modelId="{6D4BF2F7-971B-4E3A-B439-31732677794F}" type="presParOf" srcId="{3490117A-61D0-4319-9478-49DA82AC0C5C}" destId="{F18E7AD8-A842-4F6F-BD87-55C3E70305BC}" srcOrd="1" destOrd="0" presId="urn:microsoft.com/office/officeart/2005/8/layout/vList5"/>
    <dgm:cxn modelId="{F9C5AEEE-6424-41C0-8DB1-E8AF6CE1E12E}" type="presParOf" srcId="{25E3D2A5-61A3-432C-977D-2244C06B491A}" destId="{02E822EB-382F-4883-A467-CCBF61D6218A}" srcOrd="7" destOrd="0" presId="urn:microsoft.com/office/officeart/2005/8/layout/vList5"/>
    <dgm:cxn modelId="{1134B5C8-7EF8-4D31-B42A-BE66BEFF1BF1}" type="presParOf" srcId="{25E3D2A5-61A3-432C-977D-2244C06B491A}" destId="{4EAA33AE-2F2B-4260-9BDF-0AC72AAEE0A7}" srcOrd="8" destOrd="0" presId="urn:microsoft.com/office/officeart/2005/8/layout/vList5"/>
    <dgm:cxn modelId="{80AF84AC-C304-4122-BC03-C4C105F9F719}" type="presParOf" srcId="{4EAA33AE-2F2B-4260-9BDF-0AC72AAEE0A7}" destId="{11DBA616-025B-4811-B16A-E9649261AEC1}" srcOrd="0" destOrd="0" presId="urn:microsoft.com/office/officeart/2005/8/layout/vList5"/>
    <dgm:cxn modelId="{C6047B93-E9CC-474C-9FF5-EB297345BA1E}" type="presParOf" srcId="{4EAA33AE-2F2B-4260-9BDF-0AC72AAEE0A7}" destId="{597556D2-27A3-4DC2-8AA5-CBC8416048E8}" srcOrd="1" destOrd="0" presId="urn:microsoft.com/office/officeart/2005/8/layout/vList5"/>
    <dgm:cxn modelId="{7DCA33FE-817D-4DE5-A56C-9E9E2CF33B38}" type="presParOf" srcId="{25E3D2A5-61A3-432C-977D-2244C06B491A}" destId="{5E100BBC-2594-4785-A9EE-F61D8885E92D}" srcOrd="9" destOrd="0" presId="urn:microsoft.com/office/officeart/2005/8/layout/vList5"/>
    <dgm:cxn modelId="{A4CC2390-17D2-46E7-BD32-809C841E8E25}" type="presParOf" srcId="{25E3D2A5-61A3-432C-977D-2244C06B491A}" destId="{F9B21B44-36C6-4068-997C-F957C6D74815}" srcOrd="10" destOrd="0" presId="urn:microsoft.com/office/officeart/2005/8/layout/vList5"/>
    <dgm:cxn modelId="{31266720-11A2-4245-9A98-7BDE817A640E}" type="presParOf" srcId="{F9B21B44-36C6-4068-997C-F957C6D74815}" destId="{05DFCB04-2362-43FA-A832-4D0DCE828689}" srcOrd="0" destOrd="0" presId="urn:microsoft.com/office/officeart/2005/8/layout/vList5"/>
    <dgm:cxn modelId="{D5600BFA-4D17-40E2-B78A-18F9D533260F}" type="presParOf" srcId="{F9B21B44-36C6-4068-997C-F957C6D74815}" destId="{F8A564A9-1CDF-4F83-A37B-9D6BAD3D6F22}" srcOrd="1" destOrd="0" presId="urn:microsoft.com/office/officeart/2005/8/layout/vList5"/>
    <dgm:cxn modelId="{F45364DA-34F9-4525-82ED-C65FEE409C19}" type="presParOf" srcId="{25E3D2A5-61A3-432C-977D-2244C06B491A}" destId="{794205C0-64C8-4648-B81B-03D16A90DB09}" srcOrd="11" destOrd="0" presId="urn:microsoft.com/office/officeart/2005/8/layout/vList5"/>
    <dgm:cxn modelId="{A8BC9EDB-E02A-4B47-BAE3-4F7A3C73E7C1}" type="presParOf" srcId="{25E3D2A5-61A3-432C-977D-2244C06B491A}" destId="{BA99545F-5208-4697-8F5B-857E7CE76E88}" srcOrd="12" destOrd="0" presId="urn:microsoft.com/office/officeart/2005/8/layout/vList5"/>
    <dgm:cxn modelId="{C2CF8514-13A3-4931-B9D2-24E69B961B94}" type="presParOf" srcId="{BA99545F-5208-4697-8F5B-857E7CE76E88}" destId="{A11CFE61-61D4-4B65-8D27-4D429967B2A6}" srcOrd="0" destOrd="0" presId="urn:microsoft.com/office/officeart/2005/8/layout/vList5"/>
    <dgm:cxn modelId="{3401C207-DDF0-43EF-8B6C-E40B36E5E8A4}" type="presParOf" srcId="{BA99545F-5208-4697-8F5B-857E7CE76E88}" destId="{485945A0-8944-473E-B2B2-6F0037DB0AF3}" srcOrd="1" destOrd="0" presId="urn:microsoft.com/office/officeart/2005/8/layout/vList5"/>
    <dgm:cxn modelId="{22480612-67E7-43C7-B752-6344AB704391}" type="presParOf" srcId="{25E3D2A5-61A3-432C-977D-2244C06B491A}" destId="{011D881B-4DBF-40C6-90D4-D5382D9FA993}" srcOrd="13" destOrd="0" presId="urn:microsoft.com/office/officeart/2005/8/layout/vList5"/>
    <dgm:cxn modelId="{E7F31DFC-1890-45D9-A4FF-7ACFBD8845BE}" type="presParOf" srcId="{25E3D2A5-61A3-432C-977D-2244C06B491A}" destId="{0DD8AF2C-02CC-4998-96D4-F02F47045954}" srcOrd="14" destOrd="0" presId="urn:microsoft.com/office/officeart/2005/8/layout/vList5"/>
    <dgm:cxn modelId="{8FAA2E3E-7B57-4EA6-AD35-FDD5C1A7225F}" type="presParOf" srcId="{0DD8AF2C-02CC-4998-96D4-F02F47045954}" destId="{6DF09527-8DB9-40A8-9591-6310EF6848D3}" srcOrd="0" destOrd="0" presId="urn:microsoft.com/office/officeart/2005/8/layout/vList5"/>
    <dgm:cxn modelId="{32592CC6-8611-4A51-9D01-3ECA6520907D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Chwała (</a:t>
          </a:r>
          <a:r>
            <a:rPr lang="pl-PL" sz="2000" b="1" dirty="0" err="1">
              <a:solidFill>
                <a:schemeClr val="tx1"/>
              </a:solidFill>
            </a:rPr>
            <a:t>Dn</a:t>
          </a:r>
          <a:r>
            <a:rPr lang="pl-PL" sz="2000" b="1" dirty="0">
              <a:solidFill>
                <a:schemeClr val="tx1"/>
              </a:solidFill>
            </a:rPr>
            <a:t> 9,4)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Wyznanie </a:t>
          </a:r>
          <a:r>
            <a:rPr lang="pl-PL" sz="2000" b="1" dirty="0" smtClean="0">
              <a:solidFill>
                <a:schemeClr val="tx1"/>
              </a:solidFill>
            </a:rPr>
            <a:t>             i przebaczenie   </a:t>
          </a:r>
          <a:r>
            <a:rPr lang="en" sz="2000" b="1" dirty="0" smtClean="0">
              <a:solidFill>
                <a:schemeClr val="tx1"/>
              </a:solidFill>
            </a:rPr>
            <a:t>(Dn 9</a:t>
          </a:r>
          <a:r>
            <a:rPr lang="pl-PL" sz="2000" b="1" dirty="0" smtClean="0">
              <a:solidFill>
                <a:schemeClr val="tx1"/>
              </a:solidFill>
            </a:rPr>
            <a:t>,</a:t>
          </a:r>
          <a:r>
            <a:rPr lang="en" sz="2000" b="1" dirty="0" smtClean="0">
              <a:solidFill>
                <a:schemeClr val="tx1"/>
              </a:solidFill>
            </a:rPr>
            <a:t>5-15</a:t>
          </a:r>
          <a:r>
            <a:rPr lang="en" sz="2000" b="1" dirty="0">
              <a:solidFill>
                <a:schemeClr val="tx1"/>
              </a:solidFill>
            </a:rPr>
            <a:t>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Błaganie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s-ES" sz="2000" b="1" dirty="0">
              <a:solidFill>
                <a:schemeClr val="tx1"/>
              </a:solidFill>
            </a:rPr>
            <a:t/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en" sz="2000" b="1" dirty="0" smtClean="0">
              <a:solidFill>
                <a:schemeClr val="tx1"/>
              </a:solidFill>
            </a:rPr>
            <a:t>Dn 9</a:t>
          </a:r>
          <a:r>
            <a:rPr lang="pl-PL" sz="2000" b="1" dirty="0" smtClean="0">
              <a:solidFill>
                <a:schemeClr val="tx1"/>
              </a:solidFill>
            </a:rPr>
            <a:t>,</a:t>
          </a:r>
          <a:r>
            <a:rPr lang="en" sz="2000" b="1" dirty="0" smtClean="0">
              <a:solidFill>
                <a:schemeClr val="tx1"/>
              </a:solidFill>
            </a:rPr>
            <a:t>16-19</a:t>
          </a:r>
          <a:r>
            <a:rPr lang="en" sz="2000" b="1" dirty="0">
              <a:solidFill>
                <a:schemeClr val="tx1"/>
              </a:solidFill>
            </a:rPr>
            <a:t>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Dziękczynienie</a:t>
          </a:r>
          <a:r>
            <a:rPr lang="en" sz="2000" b="1" dirty="0">
              <a:solidFill>
                <a:schemeClr val="tx1"/>
              </a:solidFill>
            </a:rPr>
            <a:t>                (</a:t>
          </a:r>
          <a:r>
            <a:rPr lang="pl-PL" sz="2000" b="1" dirty="0" err="1" smtClean="0">
              <a:solidFill>
                <a:schemeClr val="tx1"/>
              </a:solidFill>
            </a:rPr>
            <a:t>Flp</a:t>
          </a:r>
          <a:r>
            <a:rPr lang="en" sz="2000" b="1" dirty="0" smtClean="0">
              <a:solidFill>
                <a:schemeClr val="tx1"/>
              </a:solidFill>
            </a:rPr>
            <a:t> 4</a:t>
          </a:r>
          <a:r>
            <a:rPr lang="pl-PL" sz="2000" b="1" dirty="0" smtClean="0">
              <a:solidFill>
                <a:schemeClr val="tx1"/>
              </a:solidFill>
            </a:rPr>
            <a:t>,</a:t>
          </a:r>
          <a:r>
            <a:rPr lang="en" sz="2000" b="1" dirty="0" smtClean="0">
              <a:solidFill>
                <a:schemeClr val="tx1"/>
              </a:solidFill>
            </a:rPr>
            <a:t>6</a:t>
          </a:r>
          <a:r>
            <a:rPr lang="en" sz="2000" b="1" dirty="0">
              <a:solidFill>
                <a:schemeClr val="tx1"/>
              </a:solidFill>
            </a:rPr>
            <a:t>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BE79A6BA-26DE-4F90-98B8-3F781D57E4E6}" type="presOf" srcId="{E8AF9322-CF00-488D-B65E-1A0DD2142904}" destId="{5810A717-0D90-4C06-8D22-55633640A0FD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7A8F6F26-B32F-48F4-B64D-71B1A3F4DFAB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4E9AD1AA-E940-43A1-9206-DC9E20197DCA}" type="presOf" srcId="{20FA4401-1DC4-4523-9B6D-45EE1B3387A8}" destId="{6A9A1EE4-F59D-45D2-A75E-17BD95A7D3E7}" srcOrd="0" destOrd="0" presId="urn:microsoft.com/office/officeart/2005/8/layout/matrix3"/>
    <dgm:cxn modelId="{5C1BD68A-E53B-4569-B8FF-861103EEFAF2}" type="presOf" srcId="{E3465A56-B938-48A5-AF88-3F9DA54D00EB}" destId="{53BCF369-612C-4677-87D9-37545E106659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AD1997-7213-44CD-AF26-56E547A0CED2}" type="presOf" srcId="{E8D3EBBE-3BB1-4BF5-8D20-67C612467C80}" destId="{B84DBE54-B637-4116-BC08-3140180187E5}" srcOrd="0" destOrd="0" presId="urn:microsoft.com/office/officeart/2005/8/layout/matrix3"/>
    <dgm:cxn modelId="{E611F95F-E5CA-4811-8E50-0CCD26F63CC6}" type="presParOf" srcId="{5810A717-0D90-4C06-8D22-55633640A0FD}" destId="{036F359D-0D6E-4B33-9B34-9CA629BD20A9}" srcOrd="0" destOrd="0" presId="urn:microsoft.com/office/officeart/2005/8/layout/matrix3"/>
    <dgm:cxn modelId="{E62FE1B4-CF60-45C1-B11B-4238C414E1DB}" type="presParOf" srcId="{5810A717-0D90-4C06-8D22-55633640A0FD}" destId="{53BCF369-612C-4677-87D9-37545E106659}" srcOrd="1" destOrd="0" presId="urn:microsoft.com/office/officeart/2005/8/layout/matrix3"/>
    <dgm:cxn modelId="{6ADA99F2-C538-4E46-B02F-652AFAC05CE3}" type="presParOf" srcId="{5810A717-0D90-4C06-8D22-55633640A0FD}" destId="{6A9A1EE4-F59D-45D2-A75E-17BD95A7D3E7}" srcOrd="2" destOrd="0" presId="urn:microsoft.com/office/officeart/2005/8/layout/matrix3"/>
    <dgm:cxn modelId="{82339287-36ED-4D7F-A1F4-7B565581F930}" type="presParOf" srcId="{5810A717-0D90-4C06-8D22-55633640A0FD}" destId="{F61C4A4F-D520-4F03-847E-7856DC21CFD1}" srcOrd="3" destOrd="0" presId="urn:microsoft.com/office/officeart/2005/8/layout/matrix3"/>
    <dgm:cxn modelId="{A759A0D6-CBB5-4CEA-ABA8-EBD0E310A42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Musimy uświadomić sobie naszą osobistą więź z Ojcem wszystkich ludzi</a:t>
          </a:r>
          <a:endParaRPr lang="es-ES" sz="1600" kern="1200" dirty="0"/>
        </a:p>
      </dsp:txBody>
      <dsp:txXfrm rot="5400000">
        <a:off x="8062969" y="-3389944"/>
        <a:ext cx="486506" cy="7388424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„Ojcze nasz, który jesteś w niebie”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201"/>
        <a:ext cx="4610944" cy="608132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Uświadomienie sobie świętości Boga zbliża nas do Niego z </a:t>
          </a:r>
          <a:r>
            <a:rPr lang="pl-PL" sz="1600" b="1" kern="1200" dirty="0" smtClean="0"/>
            <a:t>czcią                  </a:t>
          </a:r>
          <a:r>
            <a:rPr lang="pl-PL" sz="1600" b="1" kern="1200" dirty="0"/>
            <a:t>i szacunkiem</a:t>
          </a:r>
          <a:endParaRPr lang="es-ES" sz="1600" kern="1200" dirty="0"/>
        </a:p>
      </dsp:txBody>
      <dsp:txXfrm rot="5400000">
        <a:off x="8062969" y="-2751404"/>
        <a:ext cx="486506" cy="7388424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„Niech będzie święte imię Twoje”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638741"/>
        <a:ext cx="4610944" cy="608132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Tęsknijmy za powrotem Jezusa</a:t>
          </a:r>
          <a:endParaRPr lang="es-ES" sz="1600" kern="1200" dirty="0"/>
        </a:p>
      </dsp:txBody>
      <dsp:txXfrm rot="5400000">
        <a:off x="8062969" y="-2112864"/>
        <a:ext cx="486506" cy="7388424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„Niech przyjdzie królestwo Twoje”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1277280"/>
        <a:ext cx="4610944" cy="608132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Przyjmijmy boską władzę i prośmy, by wola Boża spełniła </a:t>
          </a:r>
          <a:r>
            <a:rPr lang="pl-PL" sz="1600" b="1" kern="1200" dirty="0" smtClean="0"/>
            <a:t>się                    w </a:t>
          </a:r>
          <a:r>
            <a:rPr lang="pl-PL" sz="1600" b="1" kern="1200" dirty="0"/>
            <a:t>naszym życiu i na świecie</a:t>
          </a:r>
          <a:endParaRPr lang="es-ES" sz="1600" kern="1200" dirty="0"/>
        </a:p>
      </dsp:txBody>
      <dsp:txXfrm rot="5400000">
        <a:off x="8062969" y="-1474325"/>
        <a:ext cx="486506" cy="7388424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„Niech się stanie Twoja wola, tak na ziemi, jak i w niebie”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1915820"/>
        <a:ext cx="4610944" cy="608132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Prośmy o to, czego potrzebujemy do życia, zarówno fizycznego, </a:t>
          </a:r>
          <a:r>
            <a:rPr lang="pl-PL" sz="1600" b="1" kern="1200" dirty="0" smtClean="0"/>
            <a:t>jak          </a:t>
          </a:r>
          <a:r>
            <a:rPr lang="pl-PL" sz="1600" b="1" kern="1200" dirty="0"/>
            <a:t>i duchowego</a:t>
          </a:r>
          <a:endParaRPr lang="es-ES" sz="1600" kern="1200" dirty="0"/>
        </a:p>
      </dsp:txBody>
      <dsp:txXfrm rot="5400000">
        <a:off x="8062969" y="-835785"/>
        <a:ext cx="486506" cy="7388424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„Chleba naszego powszedniego daj nam dzisiaj”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2554359"/>
        <a:ext cx="4610944" cy="608132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Musimy okazać skruchę, prosić o przebaczenie i przebaczać tym, którzy nas skrzywdzili, tak jak Bóg nam przebacza</a:t>
          </a:r>
          <a:endParaRPr lang="es-ES" sz="1600" kern="1200" dirty="0"/>
        </a:p>
      </dsp:txBody>
      <dsp:txXfrm rot="5400000">
        <a:off x="8062969" y="-197246"/>
        <a:ext cx="486506" cy="7388424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„I odpuść nam nasze winy, jak i my odpuszczamy naszym winowajcom”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3192899"/>
        <a:ext cx="4610944" cy="608132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Prośmy o ochronę i schronienie przed złem obecnym w tym świecie</a:t>
          </a:r>
          <a:endParaRPr lang="es-ES" sz="1600" kern="1200" dirty="0"/>
        </a:p>
      </dsp:txBody>
      <dsp:txXfrm rot="5400000">
        <a:off x="8062969" y="441293"/>
        <a:ext cx="486506" cy="7388424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„I nie wódź nas na pokuszenie, ale nas zbaw od złego”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3831438"/>
        <a:ext cx="4610944" cy="608132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600" b="1" kern="1200" dirty="0"/>
            <a:t>Uświadommy sobie, że wszystko, czym jesteśmy, co </a:t>
          </a:r>
          <a:r>
            <a:rPr lang="pl-PL" sz="1600" b="1" kern="1200" dirty="0" smtClean="0"/>
            <a:t>posiadamy  </a:t>
          </a:r>
          <a:r>
            <a:rPr lang="pl-PL" sz="1600" b="1" kern="1200" dirty="0"/>
            <a:t>i co czynimy, należy do Boga. Tylko On zasługuje na chwałę i uwielbienie</a:t>
          </a:r>
          <a:endParaRPr lang="es-ES" sz="1600" kern="1200" dirty="0"/>
        </a:p>
      </dsp:txBody>
      <dsp:txXfrm rot="5400000">
        <a:off x="8062969" y="1079833"/>
        <a:ext cx="486506" cy="7388424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„Albowiem Twoje jest królestwo, i moc</a:t>
          </a:r>
          <a:r>
            <a:rPr lang="pl-PL" sz="18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,  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chwała na wieki. Amen”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" y="4469978"/>
        <a:ext cx="4610944" cy="608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Chwała (</a:t>
          </a:r>
          <a:r>
            <a:rPr lang="pl-PL" sz="2000" b="1" kern="1200" dirty="0" err="1">
              <a:solidFill>
                <a:schemeClr val="tx1"/>
              </a:solidFill>
            </a:rPr>
            <a:t>Dn</a:t>
          </a:r>
          <a:r>
            <a:rPr lang="pl-PL" sz="2000" b="1" kern="1200" dirty="0">
              <a:solidFill>
                <a:schemeClr val="tx1"/>
              </a:solidFill>
            </a:rPr>
            <a:t> 9,4)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0" y="198250"/>
        <a:ext cx="2448002" cy="81387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Wyznanie </a:t>
          </a:r>
          <a:r>
            <a:rPr lang="pl-PL" sz="2000" b="1" kern="1200" dirty="0" smtClean="0">
              <a:solidFill>
                <a:schemeClr val="tx1"/>
              </a:solidFill>
            </a:rPr>
            <a:t>             i przebaczenie   </a:t>
          </a:r>
          <a:r>
            <a:rPr lang="en" sz="2000" b="1" kern="1200" dirty="0" smtClean="0">
              <a:solidFill>
                <a:schemeClr val="tx1"/>
              </a:solidFill>
            </a:rPr>
            <a:t>(Dn 9</a:t>
          </a:r>
          <a:r>
            <a:rPr lang="pl-PL" sz="2000" b="1" kern="1200" dirty="0" smtClean="0">
              <a:solidFill>
                <a:schemeClr val="tx1"/>
              </a:solidFill>
            </a:rPr>
            <a:t>,</a:t>
          </a:r>
          <a:r>
            <a:rPr lang="en" sz="2000" b="1" kern="1200" dirty="0" smtClean="0">
              <a:solidFill>
                <a:schemeClr val="tx1"/>
              </a:solidFill>
            </a:rPr>
            <a:t>5-15</a:t>
          </a:r>
          <a:r>
            <a:rPr lang="en" sz="2000" b="1" kern="1200" dirty="0">
              <a:solidFill>
                <a:schemeClr val="tx1"/>
              </a:solidFill>
            </a:rPr>
            <a:t>)</a:t>
          </a:r>
        </a:p>
      </dsp:txBody>
      <dsp:txXfrm>
        <a:off x="5437494" y="198250"/>
        <a:ext cx="2448002" cy="81387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Błaganie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s-ES" sz="2000" b="1" kern="1200" dirty="0">
              <a:solidFill>
                <a:schemeClr val="tx1"/>
              </a:solidFill>
            </a:rPr>
            <a:t/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en" sz="2000" b="1" kern="1200" dirty="0" smtClean="0">
              <a:solidFill>
                <a:schemeClr val="tx1"/>
              </a:solidFill>
            </a:rPr>
            <a:t>Dn 9</a:t>
          </a:r>
          <a:r>
            <a:rPr lang="pl-PL" sz="2000" b="1" kern="1200" dirty="0" smtClean="0">
              <a:solidFill>
                <a:schemeClr val="tx1"/>
              </a:solidFill>
            </a:rPr>
            <a:t>,</a:t>
          </a:r>
          <a:r>
            <a:rPr lang="en" sz="2000" b="1" kern="1200" dirty="0" smtClean="0">
              <a:solidFill>
                <a:schemeClr val="tx1"/>
              </a:solidFill>
            </a:rPr>
            <a:t>16-19</a:t>
          </a:r>
          <a:r>
            <a:rPr lang="en" sz="2000" b="1" kern="1200" dirty="0">
              <a:solidFill>
                <a:schemeClr val="tx1"/>
              </a:solidFill>
            </a:rPr>
            <a:t>)</a:t>
          </a:r>
        </a:p>
      </dsp:txBody>
      <dsp:txXfrm>
        <a:off x="0" y="1074727"/>
        <a:ext cx="2448002" cy="81387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Dziękczynienie</a:t>
          </a:r>
          <a:r>
            <a:rPr lang="en" sz="2000" b="1" kern="1200" dirty="0">
              <a:solidFill>
                <a:schemeClr val="tx1"/>
              </a:solidFill>
            </a:rPr>
            <a:t>                (</a:t>
          </a:r>
          <a:r>
            <a:rPr lang="pl-PL" sz="2000" b="1" kern="1200" dirty="0" err="1" smtClean="0">
              <a:solidFill>
                <a:schemeClr val="tx1"/>
              </a:solidFill>
            </a:rPr>
            <a:t>Flp</a:t>
          </a:r>
          <a:r>
            <a:rPr lang="en" sz="2000" b="1" kern="1200" dirty="0" smtClean="0">
              <a:solidFill>
                <a:schemeClr val="tx1"/>
              </a:solidFill>
            </a:rPr>
            <a:t> 4</a:t>
          </a:r>
          <a:r>
            <a:rPr lang="pl-PL" sz="2000" b="1" kern="1200" dirty="0" smtClean="0">
              <a:solidFill>
                <a:schemeClr val="tx1"/>
              </a:solidFill>
            </a:rPr>
            <a:t>,</a:t>
          </a:r>
          <a:r>
            <a:rPr lang="en" sz="2000" b="1" kern="1200" dirty="0" smtClean="0">
              <a:solidFill>
                <a:schemeClr val="tx1"/>
              </a:solidFill>
            </a:rPr>
            <a:t>6</a:t>
          </a:r>
          <a:r>
            <a:rPr lang="en" sz="2000" b="1" kern="1200" dirty="0">
              <a:solidFill>
                <a:schemeClr val="tx1"/>
              </a:solidFill>
            </a:rPr>
            <a:t>)</a:t>
          </a:r>
        </a:p>
      </dsp:txBody>
      <dsp:txXfrm>
        <a:off x="5437494" y="1074727"/>
        <a:ext cx="2448002" cy="81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2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43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41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77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54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2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2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29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01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03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57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85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89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80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04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1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8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12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3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pPr/>
              <a:t>14/05/2026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14/05/2026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8805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pl-PL" sz="36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PRAKTYCZNA MODLITWA</a:t>
            </a:r>
            <a:endParaRPr lang="en" sz="3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Lekcja 7 na 16. maja</a:t>
            </a:r>
            <a:r>
              <a:rPr lang="en" sz="1600" b="1" dirty="0" smtClean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=""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STRUKTURA MODLITWY</a:t>
            </a:r>
            <a:endParaRPr lang="en" sz="4400" b="1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„zwróciłem </a:t>
            </a:r>
            <a:r>
              <a:rPr lang="pl-PL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swoje oblicze na Pana, Boga, aby się modlić, błagać, w poście, we włosiennicy i </a:t>
            </a:r>
            <a:r>
              <a:rPr lang="pl-PL" sz="1600" b="1" dirty="0" smtClean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popiele</a:t>
            </a:r>
            <a:r>
              <a:rPr lang="en-US" sz="1600" b="1" dirty="0" smtClean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</a:t>
            </a:r>
            <a:r>
              <a:rPr lang="en-US" sz="1400" b="1" dirty="0" smtClean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pl-PL" sz="1400" b="1" dirty="0" smtClean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 smtClean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Modlitwa zapisana w Księdze Daniela </a:t>
            </a:r>
            <a:r>
              <a:rPr lang="pl-PL" sz="2000" b="1" dirty="0" smtClean="0">
                <a:solidFill>
                  <a:prstClr val="black"/>
                </a:solidFill>
              </a:rPr>
              <a:t>9,4-19 </a:t>
            </a:r>
            <a:r>
              <a:rPr lang="pl-PL" sz="2000" b="1" dirty="0">
                <a:solidFill>
                  <a:prstClr val="black"/>
                </a:solidFill>
              </a:rPr>
              <a:t>przedstawia nam cztery podstawowe elementy modlitwy: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61422378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B0AB434-8FED-6BC9-80E4-6AF6848A1106}"/>
              </a:ext>
            </a:extLst>
          </p:cNvPr>
          <p:cNvSpPr txBox="1"/>
          <p:nvPr/>
        </p:nvSpPr>
        <p:spPr>
          <a:xfrm>
            <a:off x="1471931" y="4041840"/>
            <a:ext cx="6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Danielowi przerwano modlitwę (dziękczynienie), zanim zdołał ją zakończyć, ponieważ pojawił się Gabriel.</a:t>
            </a:r>
            <a:endParaRPr lang="en" b="1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EE66B40-60B8-658E-2C0E-F9C1D83A2E29}"/>
              </a:ext>
            </a:extLst>
          </p:cNvPr>
          <p:cNvSpPr txBox="1"/>
          <p:nvPr/>
        </p:nvSpPr>
        <p:spPr>
          <a:xfrm>
            <a:off x="1485693" y="4684047"/>
            <a:ext cx="6906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Ten schemat ma zastosowanie zarówno do naszych modlitw prywatnych, jak i publicznych. Oczywiście część dotycząca „wyznania grzechów i przebaczenia” powinna być odpowiednio dostosowana do kontekstu danej modlitwy.</a:t>
            </a:r>
            <a:endParaRPr lang="en" b="1" dirty="0">
              <a:solidFill>
                <a:prstClr val="black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D7FF88-B97F-770D-97C8-5C98CC782001}"/>
              </a:ext>
            </a:extLst>
          </p:cNvPr>
          <p:cNvSpPr txBox="1"/>
          <p:nvPr/>
        </p:nvSpPr>
        <p:spPr>
          <a:xfrm>
            <a:off x="1462446" y="5822457"/>
            <a:ext cx="6949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b="1" dirty="0">
                <a:solidFill>
                  <a:prstClr val="black"/>
                </a:solidFill>
              </a:rPr>
              <a:t>Ta struktura pomaga nam skoncentrować modlitwę na Bogu, dzięki czemu nie staje się ona jedynie rodzajem „listy zakupów” składanej w Bożym magazynie.</a:t>
            </a:r>
            <a:endParaRPr lang="e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0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6758099-64A5-4976-F3C4-3ABF3618C68F}"/>
              </a:ext>
            </a:extLst>
          </p:cNvPr>
          <p:cNvSpPr txBox="1"/>
          <p:nvPr/>
        </p:nvSpPr>
        <p:spPr>
          <a:xfrm>
            <a:off x="3873909" y="2172633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l-PL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CZTERY PYTANIA DOTYCZĄCE MODLITWY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2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Dlaczego powinniśmy się modlić, skoro </a:t>
            </a:r>
            <a:r>
              <a:rPr lang="pl-PL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Bóg wszystko </a:t>
            </a:r>
            <a:r>
              <a:rPr lang="pl-P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wie?</a:t>
            </a:r>
            <a:endParaRPr lang="en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Dlaczego modlić się, gdy wszystko układa </a:t>
            </a:r>
            <a:r>
              <a:rPr lang="pl-PL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się dobrze</a:t>
            </a:r>
            <a:r>
              <a:rPr lang="pl-P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kim powinienem się modlić?</a:t>
            </a:r>
            <a:endParaRPr lang="en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 mam słuchać?</a:t>
            </a:r>
            <a:endParaRPr lang="en" sz="1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Modlitwa podnosi nas przed tron Boga i skłania do codziennego badania samych siebie oraz ponownego przemyślenia naszej relacji z Nim.</a:t>
            </a:r>
            <a:endParaRPr lang="en" b="1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Aniołowie, którzy nigdy nie zgrzeszyli, nieustannie oddają Bogu cześć. O ileż bardziej my powinniśmy to czynić!</a:t>
            </a:r>
            <a:endParaRPr lang="en" b="1" dirty="0">
              <a:solidFill>
                <a:prstClr val="black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W zależności od sytuacji:</a:t>
            </a:r>
            <a:endParaRPr lang="en" b="1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solidFill>
                  <a:prstClr val="black"/>
                </a:solidFill>
              </a:rPr>
              <a:t>Najbardziej jasnym </a:t>
            </a:r>
            <a:r>
              <a:rPr lang="pl-PL" sz="1600" b="1" dirty="0" smtClean="0">
                <a:solidFill>
                  <a:prstClr val="black"/>
                </a:solidFill>
              </a:rPr>
              <a:t>               i </a:t>
            </a:r>
            <a:r>
              <a:rPr lang="pl-PL" sz="1600" b="1" dirty="0">
                <a:solidFill>
                  <a:prstClr val="black"/>
                </a:solidFill>
              </a:rPr>
              <a:t>bezpiecznym sposobem, by tego doświadczać, jest łączenie modlitwy ze studiowaniem Biblii </a:t>
            </a:r>
            <a:r>
              <a:rPr lang="pl-PL" sz="1600" b="1" dirty="0" smtClean="0">
                <a:solidFill>
                  <a:prstClr val="black"/>
                </a:solidFill>
              </a:rPr>
              <a:t>              w </a:t>
            </a:r>
            <a:r>
              <a:rPr lang="pl-PL" sz="1600" b="1" dirty="0">
                <a:solidFill>
                  <a:prstClr val="black"/>
                </a:solidFill>
              </a:rPr>
              <a:t>ramach osobistego nabożeństwa. </a:t>
            </a:r>
            <a:r>
              <a:rPr lang="pl-PL" sz="1600" b="1" dirty="0">
                <a:solidFill>
                  <a:prstClr val="black"/>
                </a:solidFill>
              </a:rPr>
              <a:t>Dzięki temu unikamy „opróżniania umysłu” lub jedynie wsłuchiwania się we własne myśli.</a:t>
            </a:r>
            <a:endParaRPr lang="en" sz="1600" b="1" dirty="0">
              <a:solidFill>
                <a:prstClr val="black"/>
              </a:solidFill>
            </a:endParaRPr>
          </a:p>
        </p:txBody>
      </p:sp>
      <p:grpSp>
        <p:nvGrpSpPr>
          <p:cNvPr id="2" name="Grupo 7">
            <a:extLst>
              <a:ext uri="{FF2B5EF4-FFF2-40B4-BE49-F238E27FC236}">
                <a16:creationId xmlns:a16="http://schemas.microsoft.com/office/drawing/2014/main" xmlns="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EEAFF04-6A09-E75C-F302-2F2D13543D5B}"/>
              </a:ext>
            </a:extLst>
          </p:cNvPr>
          <p:cNvSpPr txBox="1"/>
          <p:nvPr/>
        </p:nvSpPr>
        <p:spPr>
          <a:xfrm>
            <a:off x="93847" y="2076065"/>
            <a:ext cx="3295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b="1" dirty="0">
                <a:solidFill>
                  <a:prstClr val="black"/>
                </a:solidFill>
              </a:rPr>
              <a:t>Nawet jeśli nie wiemy, co powiedzieć, Duch Święty wspiera nas w modlitwie (List do Rzymian 8,26).</a:t>
            </a:r>
            <a:endParaRPr lang="en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05C9AC1-18CE-14B3-08CA-100F137B018F}"/>
              </a:ext>
            </a:extLst>
          </p:cNvPr>
          <p:cNvSpPr txBox="1"/>
          <p:nvPr/>
        </p:nvSpPr>
        <p:spPr>
          <a:xfrm>
            <a:off x="9086850" y="1824900"/>
            <a:ext cx="3105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b="1" dirty="0">
                <a:solidFill>
                  <a:prstClr val="black"/>
                </a:solidFill>
              </a:rPr>
              <a:t>Myślenie, że nie potrzebujemy Boga tylko dlatego, że wszystko układa się po naszej myśli, jest przejawem pychy.</a:t>
            </a:r>
            <a:endParaRPr lang="en" b="1" dirty="0">
              <a:solidFill>
                <a:prstClr val="black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798B8FB3-AC86-FF4D-68C3-D368777AFF27}"/>
              </a:ext>
            </a:extLst>
          </p:cNvPr>
          <p:cNvSpPr txBox="1"/>
          <p:nvPr/>
        </p:nvSpPr>
        <p:spPr>
          <a:xfrm>
            <a:off x="-10603" y="4288324"/>
            <a:ext cx="32400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400" b="1" dirty="0">
                <a:solidFill>
                  <a:prstClr val="black"/>
                </a:solidFill>
              </a:rPr>
              <a:t>W samotności – wtedy nasza modlitwa staje się najbardziej osobista i intymna.</a:t>
            </a:r>
          </a:p>
          <a:p>
            <a:pPr marL="26670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400" b="1" dirty="0">
                <a:solidFill>
                  <a:prstClr val="black"/>
                </a:solidFill>
              </a:rPr>
              <a:t>W gronie rodziny lub w małych grupach – wspólna modlitwa umacnia więzi i buduje wiarę.</a:t>
            </a:r>
          </a:p>
          <a:p>
            <a:pPr marL="26670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400" b="1" dirty="0">
                <a:solidFill>
                  <a:prstClr val="black"/>
                </a:solidFill>
              </a:rPr>
              <a:t>W kościele – gdzie jako wspólnota wierzących oddajemy Bogu cześć i zanosimy wspólne prośby.</a:t>
            </a:r>
            <a:endParaRPr lang="en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51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„Nasze modlitwy muszą cechować się głębokim poczuciem własnej potrzeby oraz gorącym pragnieniem otrzymania tego, o co prosimy, inaczej nie będą wysłuchane. Nie powinniśmy jednak zniechęcać się ani przestawać zanosić próśb tylko dlatego, że odpowiedź nie przychodzi natychmiast. «Królestwo niebios doznaje gwałtu, a gwałtownicy zdobywają je» (Ewangelia Mateusza 11,12). Ten „gwałt” oznacza świętą gorliwość, jaką okazał Jakub. Nie musimy wzbudzać w sobie gwałtownych emocji, lecz spokojnie i wytrwale przedstawiać nasze prośby przed tronem łaski. Naszym zadaniem jest uniżyć się przed Bogiem, wyznać swoje grzechy i z wiarą zbliżyć się do Niego.”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654EBCC-D7B2-9148-0328-B633491A194D}"/>
              </a:ext>
            </a:extLst>
          </p:cNvPr>
          <p:cNvSpPr txBox="1"/>
          <p:nvPr/>
        </p:nvSpPr>
        <p:spPr>
          <a:xfrm>
            <a:off x="4796725" y="838273"/>
            <a:ext cx="73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</a:rPr>
              <a:t>E. G. White, </a:t>
            </a:r>
            <a:r>
              <a:rPr lang="pl-PL" sz="1600" b="1" dirty="0" err="1">
                <a:solidFill>
                  <a:prstClr val="black"/>
                </a:solidFill>
              </a:rPr>
              <a:t>Our</a:t>
            </a:r>
            <a:r>
              <a:rPr lang="pl-PL" sz="1600" b="1" dirty="0">
                <a:solidFill>
                  <a:prstClr val="black"/>
                </a:solidFill>
              </a:rPr>
              <a:t> </a:t>
            </a:r>
            <a:r>
              <a:rPr lang="pl-PL" sz="1600" b="1" dirty="0" err="1">
                <a:solidFill>
                  <a:prstClr val="black"/>
                </a:solidFill>
              </a:rPr>
              <a:t>Father</a:t>
            </a:r>
            <a:r>
              <a:rPr lang="pl-PL" sz="1600" b="1" dirty="0">
                <a:solidFill>
                  <a:prstClr val="black"/>
                </a:solidFill>
              </a:rPr>
              <a:t> </a:t>
            </a:r>
            <a:r>
              <a:rPr lang="pl-PL" sz="1600" b="1" dirty="0" err="1">
                <a:solidFill>
                  <a:prstClr val="black"/>
                </a:solidFill>
              </a:rPr>
              <a:t>Cares</a:t>
            </a:r>
            <a:r>
              <a:rPr lang="pl-PL" sz="1600" b="1" dirty="0">
                <a:solidFill>
                  <a:prstClr val="black"/>
                </a:solidFill>
              </a:rPr>
              <a:t> („</a:t>
            </a:r>
            <a:r>
              <a:rPr lang="pl-PL" sz="1600" b="1" i="1" dirty="0">
                <a:solidFill>
                  <a:prstClr val="black"/>
                </a:solidFill>
              </a:rPr>
              <a:t>Nasz Ojciec troszczy się o nas</a:t>
            </a:r>
            <a:r>
              <a:rPr lang="pl-PL" sz="1600" b="1" dirty="0">
                <a:solidFill>
                  <a:prstClr val="black"/>
                </a:solidFill>
              </a:rPr>
              <a:t>”), 25 maja.</a:t>
            </a:r>
            <a:endParaRPr lang="en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66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xmlns="" id="{06B17354-4F48-0032-BAAB-2E8E9E38C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xmlns="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679667" cy="54168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4400" b="1" dirty="0" smtClean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„Ufaj mu, narodzie, w każdym czasie, Wylewajcie przed nim serca wasze: Bóg jest ucieczką naszą!</a:t>
            </a:r>
            <a:r>
              <a:rPr lang="es-ES" sz="4400" b="1" dirty="0" smtClean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”</a:t>
            </a:r>
            <a:endParaRPr lang="es-ES" sz="4400" b="1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s-E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(Psalm </a:t>
            </a:r>
            <a:r>
              <a:rPr lang="es-ES" sz="2800" b="1" dirty="0" smtClean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62</a:t>
            </a:r>
            <a:r>
              <a:rPr lang="pl-PL" sz="2800" b="1" dirty="0" smtClean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,9</a:t>
            </a:r>
            <a:r>
              <a:rPr lang="es-ES" sz="2800" b="1" dirty="0" smtClean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)</a:t>
            </a:r>
            <a:endParaRPr lang="es-ES" sz="3600" b="1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93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30648" y="3551534"/>
            <a:ext cx="513397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931A7C"/>
                </a:solidFill>
              </a:rPr>
              <a:t>Modlitwy w trudnych chwilach</a:t>
            </a:r>
            <a:r>
              <a:rPr lang="en" sz="2000" b="1" dirty="0" smtClean="0">
                <a:solidFill>
                  <a:srgbClr val="931A7C"/>
                </a:solidFill>
              </a:rPr>
              <a:t>:</a:t>
            </a:r>
            <a:endParaRPr lang="en" sz="2000" b="1" dirty="0">
              <a:solidFill>
                <a:srgbClr val="931A7C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>
                <a:solidFill>
                  <a:srgbClr val="084A9C"/>
                </a:solidFill>
              </a:rPr>
              <a:t>Eliasz</a:t>
            </a:r>
            <a:r>
              <a:rPr lang="en" sz="2000" b="1" dirty="0" smtClean="0">
                <a:solidFill>
                  <a:srgbClr val="084A9C"/>
                </a:solidFill>
              </a:rPr>
              <a:t>: </a:t>
            </a:r>
            <a:r>
              <a:rPr lang="pl-PL" sz="2000" b="1" dirty="0" smtClean="0"/>
              <a:t>Modlitwa w obliczu kryzysu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>
                <a:solidFill>
                  <a:srgbClr val="B4366B"/>
                </a:solidFill>
              </a:rPr>
              <a:t>Anna</a:t>
            </a:r>
            <a:r>
              <a:rPr lang="en" sz="2000" b="1" dirty="0" smtClean="0">
                <a:solidFill>
                  <a:srgbClr val="B4366B"/>
                </a:solidFill>
              </a:rPr>
              <a:t>: </a:t>
            </a:r>
            <a:r>
              <a:rPr lang="pl-PL" sz="2000" b="1" dirty="0" smtClean="0"/>
              <a:t>Odpowiedź, która nie nadchodzi</a:t>
            </a:r>
            <a:endParaRPr lang="pl-PL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>
                <a:solidFill>
                  <a:srgbClr val="4A1982"/>
                </a:solidFill>
              </a:rPr>
              <a:t>Wzory modlitw</a:t>
            </a:r>
            <a:r>
              <a:rPr lang="en" sz="2000" b="1" dirty="0" smtClean="0">
                <a:solidFill>
                  <a:srgbClr val="4A1982"/>
                </a:solidFill>
              </a:rPr>
              <a:t>:</a:t>
            </a:r>
            <a:endParaRPr lang="en" sz="2000" b="1" dirty="0">
              <a:solidFill>
                <a:srgbClr val="4A1982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>
                <a:solidFill>
                  <a:srgbClr val="08665D"/>
                </a:solidFill>
              </a:rPr>
              <a:t>Jezus</a:t>
            </a:r>
            <a:r>
              <a:rPr lang="en" sz="2000" b="1" dirty="0" smtClean="0">
                <a:solidFill>
                  <a:srgbClr val="08665D"/>
                </a:solidFill>
              </a:rPr>
              <a:t>: </a:t>
            </a:r>
            <a:r>
              <a:rPr lang="pl-PL" sz="2000" b="1" dirty="0" smtClean="0"/>
              <a:t>Treść modlitwy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pl-PL" sz="2000" b="1" dirty="0" smtClean="0"/>
              <a:t>Struktura modlitwy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415F00"/>
                </a:solidFill>
              </a:rPr>
              <a:t>Cztery pytania dotyczące modlitwy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3" y="247100"/>
            <a:ext cx="7446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napomina nas, byśmy „nieustannie się modlili”       (Ef 6,18), nawet jeśli nasz świat się rozpada; nawet jeśli mija czas, a my nie widzimy odpowiedzi na nasze modlitwy.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816046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440513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623" y="39847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622" y="4379285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506639" y="504252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568488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75643" y="6307364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=""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7671661" y="286718"/>
            <a:ext cx="2130598" cy="2851690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=""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935501" y="287622"/>
            <a:ext cx="2001135" cy="2851690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=""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=""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0" y="1984435"/>
            <a:ext cx="7207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Ale jak powinniśmy się modlić? O co powinniśmy prosić? Czy powinniśmy modlić się samotnie, czy w gronie innych? Czy modlitwa pozwala nam tylko rozmawiać        z Bogiem, czy też umożliwia nam słuchanie Go?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W takich sytuacjach modlitwy Eliasza i Anny będą dla nas wsparciem i otuchą.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1855727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l-PL" sz="6600" spc="300" dirty="0" smtClean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MODLITWY      W TRUDNYCH CHWILACH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ELIASZ: MODLITWA W OBLICZU KRYZYSU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 on odpowiedział: Gorliwie stawałem w obronie Pana, Boga Zastępów, gdyż synowie izraelscy porzucili przymierze z tobą, poburzyli twoje ołtarze, a twoich proroków wybili mieczem. Pozostałem tylko ja sam, lecz i tak nastają na moje życie, aby mi je odebrać</a:t>
            </a:r>
            <a:r>
              <a:rPr lang="en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pl-PL" sz="1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rl</a:t>
            </a:r>
            <a:r>
              <a:rPr lang="en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19</a:t>
            </a: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06657" y="1745242"/>
            <a:ext cx="813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 smtClean="0"/>
              <a:t>W jaki sposób Bóg odpowiada na nasze modlitwy w obliczu kryzysu?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148" y="2150525"/>
            <a:ext cx="1666972" cy="23837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647" y="1775243"/>
            <a:ext cx="3474714" cy="181261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6" y="3878467"/>
            <a:ext cx="2055354" cy="2569193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0529" y="4988759"/>
            <a:ext cx="3011084" cy="162634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06658" y="2163103"/>
            <a:ext cx="6391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 smtClean="0"/>
              <a:t>Po krótkiej modlitwie Eliasza Bóg natychmiast odpowiedział ogniem (1 </a:t>
            </a:r>
            <a:r>
              <a:rPr lang="pl-PL" b="1" dirty="0" err="1" smtClean="0"/>
              <a:t>Krl</a:t>
            </a:r>
            <a:r>
              <a:rPr lang="pl-PL" b="1" dirty="0" smtClean="0"/>
              <a:t> 18,36-38).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689677"/>
            <a:ext cx="6466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 smtClean="0"/>
              <a:t>Kiedy Eliasz prosił o śmierć, Bóg milczał, ale posłał swojego anioła, aby go nakarmił (1 </a:t>
            </a:r>
            <a:r>
              <a:rPr lang="pl-PL" b="1" dirty="0" err="1" smtClean="0"/>
              <a:t>Krl</a:t>
            </a:r>
            <a:r>
              <a:rPr lang="pl-PL" b="1" dirty="0" smtClean="0"/>
              <a:t> 19,4-8).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5106" y="3557646"/>
            <a:ext cx="1198330" cy="967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891160" y="2772501"/>
            <a:ext cx="6136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b="1" dirty="0" smtClean="0">
                <a:solidFill>
                  <a:prstClr val="black"/>
                </a:solidFill>
              </a:rPr>
              <a:t>Po siedmiu modlitwach o deszcz Bóg zesłał niewielką chmurkę, która przerodziła się w potężną burzę          (1 </a:t>
            </a:r>
            <a:r>
              <a:rPr lang="pl-PL" b="1" dirty="0" err="1" smtClean="0">
                <a:solidFill>
                  <a:prstClr val="black"/>
                </a:solidFill>
              </a:rPr>
              <a:t>Krl</a:t>
            </a:r>
            <a:r>
              <a:rPr lang="pl-PL" b="1" dirty="0" smtClean="0">
                <a:solidFill>
                  <a:prstClr val="black"/>
                </a:solidFill>
              </a:rPr>
              <a:t> 18,42-45).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59482" y="4939472"/>
            <a:ext cx="6298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b="1" dirty="0" smtClean="0">
                <a:solidFill>
                  <a:prstClr val="black"/>
                </a:solidFill>
              </a:rPr>
              <a:t>Jedna odpowiedź nadeszła natychmiast i była cudowna. Druga, po siedmiu okresach modlitwy, przyniosła upragniony deszcz. W końcu, po 40 dniach, otrzymaliśmy ustną i dodającą otuchy odpowiedź. Bóg wie, jak i kiedy odpowiedzieć w każdej z naszych sytuacji.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59482" y="4314576"/>
            <a:ext cx="7063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b="1" dirty="0" smtClean="0">
                <a:solidFill>
                  <a:prstClr val="black"/>
                </a:solidFill>
              </a:rPr>
              <a:t>Zrozpaczony w jaskini Eliasz w końcu usłyszał głos Boga, który odpowiedział na jego desperacką modlitwę (1 </a:t>
            </a:r>
            <a:r>
              <a:rPr lang="pl-PL" b="1" dirty="0" err="1" smtClean="0">
                <a:solidFill>
                  <a:prstClr val="black"/>
                </a:solidFill>
              </a:rPr>
              <a:t>Krl</a:t>
            </a:r>
            <a:r>
              <a:rPr lang="pl-PL" b="1" dirty="0" smtClean="0">
                <a:solidFill>
                  <a:prstClr val="black"/>
                </a:solidFill>
              </a:rPr>
              <a:t> 19,9-18)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ANNA</a:t>
            </a:r>
            <a:r>
              <a:rPr lang="en" sz="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</a:t>
            </a:r>
            <a:r>
              <a:rPr lang="pl-PL" sz="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ODPOWIEDŹ, KTÓRA NIE NADCHODZI</a:t>
            </a:r>
            <a:endParaRPr lang="en" sz="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„O tego chłopca się modliłam, a Pan spełnił moją prośbę, jaką do niego zaniosłam</a:t>
            </a:r>
            <a:r>
              <a:rPr lang="en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</a:t>
            </a:r>
            <a:r>
              <a:rPr lang="en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27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60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Modlitwa Anny o dziecko wydaje się być modlitwą, na którą Bóg szybko odpowiedział (oczywiście po dziewięciu miesiącach radosnego oczekiwania) (1 Sm 1,9-20).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5" y="1502963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14" y="1900664"/>
            <a:ext cx="3487256" cy="2237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837" y="396990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3719593" y="1733828"/>
            <a:ext cx="6647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Gdy jednak przeczytamy poprzednie wersety, zauważymy, że odpowiedź ta nadeszła dopiero po bardzo długim czasie (1 Sm 1,1-8).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80590" y="4239795"/>
            <a:ext cx="74254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Czasami milczenie Boga może wynikać z naszego egoizmu                           (</a:t>
            </a:r>
            <a:r>
              <a:rPr lang="pl-PL" sz="2000" b="1" dirty="0" err="1" smtClean="0"/>
              <a:t>Jk</a:t>
            </a:r>
            <a:r>
              <a:rPr lang="pl-PL" sz="2000" b="1" dirty="0" smtClean="0"/>
              <a:t> 4,3); z grzechu, którego się trzymamy (Psalm 66,18);      z braku wiary (</a:t>
            </a:r>
            <a:r>
              <a:rPr lang="pl-PL" sz="2000" b="1" dirty="0" err="1" smtClean="0"/>
              <a:t>Jk</a:t>
            </a:r>
            <a:r>
              <a:rPr lang="pl-PL" sz="2000" b="1" dirty="0" smtClean="0"/>
              <a:t> 1,6); albo po prostu dlatego, że nie jest to odpowiedni moment.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3711843" y="3618136"/>
            <a:ext cx="6633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tego punktu widzenia, ile lat Ana spędziła, prosząc o dziecko, nie otrzymując żadnej odpowiedzi?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3727343" y="2657704"/>
            <a:ext cx="6639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err="1" smtClean="0">
                <a:solidFill>
                  <a:prstClr val="black"/>
                </a:solidFill>
              </a:rPr>
              <a:t>Penina</a:t>
            </a:r>
            <a:r>
              <a:rPr lang="pl-PL" sz="2000" b="1" dirty="0" smtClean="0">
                <a:solidFill>
                  <a:prstClr val="black"/>
                </a:solidFill>
              </a:rPr>
              <a:t>, druga żona </a:t>
            </a:r>
            <a:r>
              <a:rPr lang="pl-PL" sz="2000" b="1" dirty="0" err="1" smtClean="0">
                <a:solidFill>
                  <a:prstClr val="black"/>
                </a:solidFill>
              </a:rPr>
              <a:t>Elkany</a:t>
            </a:r>
            <a:r>
              <a:rPr lang="pl-PL" sz="2000" b="1" dirty="0" smtClean="0">
                <a:solidFill>
                  <a:prstClr val="black"/>
                </a:solidFill>
              </a:rPr>
              <a:t>, miała „dzieci” – to znaczy więcej niż jednego syna – i „rok po roku” drażniła Hannę, ponieważ Bóg nie obdarzył jej potomstwem.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489133"/>
            <a:ext cx="7306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W każdym razie Bóg widzi całość sytuacji i wie, co jest dla nas najlepsze (</a:t>
            </a:r>
            <a:r>
              <a:rPr lang="pl-PL" sz="2000" b="1" dirty="0" err="1" smtClean="0">
                <a:solidFill>
                  <a:prstClr val="black"/>
                </a:solidFill>
              </a:rPr>
              <a:t>Jr</a:t>
            </a:r>
            <a:r>
              <a:rPr lang="pl-PL" sz="2000" b="1" dirty="0" smtClean="0">
                <a:solidFill>
                  <a:prstClr val="black"/>
                </a:solidFill>
              </a:rPr>
              <a:t> 29,11). On zawsze odpowie – w swoim czasie i na swój sposób – na modlitwę wypowiedzianą       z wiarą (1 J 5,14-15).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EA921B-C65D-C2C5-7A12-BD764452B7AE}"/>
              </a:ext>
            </a:extLst>
          </p:cNvPr>
          <p:cNvSpPr txBox="1"/>
          <p:nvPr/>
        </p:nvSpPr>
        <p:spPr>
          <a:xfrm>
            <a:off x="767165" y="2313584"/>
            <a:ext cx="7845393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l-PL" sz="6600" spc="600" dirty="0">
                <a:ln w="0"/>
                <a:gradFill>
                  <a:gsLst>
                    <a:gs pos="0">
                      <a:srgbClr val="8D30F4">
                        <a:lumMod val="50000"/>
                      </a:srgbClr>
                    </a:gs>
                    <a:gs pos="50000">
                      <a:srgbClr val="8D30F4"/>
                    </a:gs>
                    <a:gs pos="100000">
                      <a:srgbClr val="8D30F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PRZYKŁADOWE MODLITWY</a:t>
            </a:r>
            <a:endParaRPr lang="en" sz="6600" spc="600" dirty="0">
              <a:ln w="0"/>
              <a:gradFill>
                <a:gsLst>
                  <a:gs pos="0">
                    <a:srgbClr val="8D30F4">
                      <a:lumMod val="50000"/>
                    </a:srgbClr>
                  </a:gs>
                  <a:gs pos="50000">
                    <a:srgbClr val="8D30F4"/>
                  </a:gs>
                  <a:gs pos="100000">
                    <a:srgbClr val="8D30F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03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CC0066"/>
                </a:solidFill>
              </a:rPr>
              <a:t>JEZUS: ISTOTA MODLITWY</a:t>
            </a:r>
            <a:endParaRPr lang="en" sz="4400" b="1" dirty="0">
              <a:ln/>
              <a:solidFill>
                <a:srgbClr val="CC006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wy tak się módlcie: Ojcze nasz, któryś jest w niebie, Święć się imię </a:t>
            </a:r>
            <a:r>
              <a:rPr lang="pl-PL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twoje</a:t>
            </a:r>
            <a:r>
              <a:rPr lang="en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</a:t>
            </a:r>
            <a:r>
              <a:rPr lang="pl-PL" sz="1400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</a:t>
            </a:r>
            <a:r>
              <a:rPr lang="en" sz="1400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6</a:t>
            </a:r>
            <a:r>
              <a:rPr lang="pl-PL" sz="1400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9</a:t>
            </a:r>
            <a:r>
              <a:rPr lang="en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854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Wygłaszanie </a:t>
            </a:r>
            <a:r>
              <a:rPr lang="pl-PL" sz="2000" b="1" dirty="0" smtClean="0">
                <a:solidFill>
                  <a:prstClr val="black"/>
                </a:solidFill>
              </a:rPr>
              <a:t>długich                 </a:t>
            </a:r>
            <a:r>
              <a:rPr lang="pl-PL" sz="2000" b="1" dirty="0">
                <a:solidFill>
                  <a:prstClr val="black"/>
                </a:solidFill>
              </a:rPr>
              <a:t>i wyszukanych modlitw, by zaimponować </a:t>
            </a:r>
            <a:r>
              <a:rPr lang="pl-PL" sz="2000" b="1" dirty="0" smtClean="0">
                <a:solidFill>
                  <a:prstClr val="black"/>
                </a:solidFill>
              </a:rPr>
              <a:t>słuchaczom      </a:t>
            </a:r>
            <a:r>
              <a:rPr lang="pl-PL" sz="2000" b="1" dirty="0">
                <a:solidFill>
                  <a:prstClr val="black"/>
                </a:solidFill>
              </a:rPr>
              <a:t>i zdobyć ich uznanie, nie jest stylem modlitwy, którego nauczył nas Jezus (</a:t>
            </a:r>
            <a:r>
              <a:rPr lang="pl-PL" sz="2000" b="1" dirty="0">
                <a:solidFill>
                  <a:prstClr val="black"/>
                </a:solidFill>
              </a:rPr>
              <a:t>Mt 6,5-8).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EC6925E-3156-58BF-9C7A-4025E2CEE601}"/>
              </a:ext>
            </a:extLst>
          </p:cNvPr>
          <p:cNvSpPr txBox="1"/>
          <p:nvPr/>
        </p:nvSpPr>
        <p:spPr>
          <a:xfrm>
            <a:off x="105072" y="4787272"/>
            <a:ext cx="682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„Naucz się modlić krótko i konkretnie, prosząc tylko o to, czego potrzebujesz. Naucz się modlić na głos tam, gdzie słyszy cię tylko Bóg. </a:t>
            </a:r>
            <a:r>
              <a:rPr lang="pl-PL" sz="2000" b="1" dirty="0">
                <a:solidFill>
                  <a:prstClr val="black"/>
                </a:solidFill>
              </a:rPr>
              <a:t>Nie składaj modlitw z przymusu, lecz szczere, płynące z serca prośby, wyrażające głód duszy na Chleb </a:t>
            </a:r>
            <a:r>
              <a:rPr lang="pl-PL" sz="2000" b="1" dirty="0" smtClean="0">
                <a:solidFill>
                  <a:prstClr val="black"/>
                </a:solidFill>
              </a:rPr>
              <a:t>Życia” </a:t>
            </a:r>
            <a:r>
              <a:rPr lang="pl-PL" sz="2000" b="1" dirty="0">
                <a:solidFill>
                  <a:prstClr val="black"/>
                </a:solidFill>
              </a:rPr>
              <a:t>(E.G.W., „</a:t>
            </a:r>
            <a:r>
              <a:rPr lang="pl-PL" sz="2000" b="1" i="1" dirty="0">
                <a:solidFill>
                  <a:prstClr val="black"/>
                </a:solidFill>
              </a:rPr>
              <a:t>Nasze wysokie powołanie</a:t>
            </a:r>
            <a:r>
              <a:rPr lang="pl-PL" sz="2000" b="1" dirty="0">
                <a:solidFill>
                  <a:prstClr val="black"/>
                </a:solidFill>
              </a:rPr>
              <a:t>”, 4 maja)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8F0FD0-7251-9900-A5AB-7D5CBDFAD746}"/>
              </a:ext>
            </a:extLst>
          </p:cNvPr>
          <p:cNvSpPr txBox="1"/>
          <p:nvPr/>
        </p:nvSpPr>
        <p:spPr>
          <a:xfrm>
            <a:off x="128318" y="3198318"/>
            <a:ext cx="3862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Nasze modlitwy powinny być szczere i proste, wyrażone codziennym językiem. Modlitwa stanowi istotną część naszego życia.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06156" y="1454549"/>
            <a:ext cx="4494074" cy="507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98843" y="3146806"/>
            <a:ext cx="2466167" cy="1542172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7437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DCF81D5-81B0-DBD0-ADB6-A5E73637BB75}"/>
              </a:ext>
            </a:extLst>
          </p:cNvPr>
          <p:cNvSpPr txBox="1"/>
          <p:nvPr/>
        </p:nvSpPr>
        <p:spPr>
          <a:xfrm>
            <a:off x="2471979" y="-20454"/>
            <a:ext cx="6935491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pl-P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JEZUS: TREŚĆ MODLITWY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8936032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 wzór modlitwy, który przekazał nam Jezus:</a:t>
            </a:r>
            <a:endParaRPr lang="en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6001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1399</Words>
  <Application>Microsoft Office PowerPoint</Application>
  <PresentationFormat>Niestandardowy</PresentationFormat>
  <Paragraphs>81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127</cp:revision>
  <dcterms:created xsi:type="dcterms:W3CDTF">2026-03-28T16:46:47Z</dcterms:created>
  <dcterms:modified xsi:type="dcterms:W3CDTF">2026-05-14T21:32:21Z</dcterms:modified>
</cp:coreProperties>
</file>