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257" r:id="rId4"/>
    <p:sldId id="273" r:id="rId5"/>
    <p:sldId id="258" r:id="rId6"/>
    <p:sldId id="259" r:id="rId7"/>
    <p:sldId id="260" r:id="rId8"/>
    <p:sldId id="270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Niedojrzali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Są jak dzieci
(1 </a:t>
          </a:r>
          <a:r>
            <a:rPr lang="en" sz="2000" b="1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1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Karmią się mlekiem
(1 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2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Są cieleśni
(1 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3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Dają się chwiać opiniom innych
(1 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4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1656835-61B9-4924-AABC-B10E8755C75B}" type="presOf" srcId="{164ED7EF-891E-4ABF-98E8-E6BA7D7E4D78}" destId="{A28C0F7E-2C35-4733-B9B7-518F5F4CE207}" srcOrd="0" destOrd="0" presId="urn:microsoft.com/office/officeart/2008/layout/PictureAccentList"/>
    <dgm:cxn modelId="{870034EE-9E76-41FF-9265-0DF2E3B4CFC9}" type="presOf" srcId="{B244C300-1830-4D16-A5B8-84EABA245E7C}" destId="{FA8E0FB4-A277-4A92-81BD-BD9A3E41C821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07F48F75-0416-4BE5-A993-7F559E0B2631}" type="presOf" srcId="{710460B7-D9B1-486B-88DA-23F9FB91895E}" destId="{A6EDFBF9-0B8B-4B63-AB4F-FEAD2023A5FF}" srcOrd="0" destOrd="0" presId="urn:microsoft.com/office/officeart/2008/layout/PictureAccentList"/>
    <dgm:cxn modelId="{6906C769-A490-4AD2-AB4B-49ADC6E4C474}" type="presOf" srcId="{98F70E7D-5D0E-4E8F-BB9A-FF6B6E2049A7}" destId="{AD2E9A82-0BD4-4B68-A9E9-409860694607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E396E238-4B7F-45EB-A374-271C8F24B791}" type="presOf" srcId="{C719C8CF-2A79-4AD0-B7C9-4BF90C286AF5}" destId="{E82BFC15-9864-4E4A-A62D-828FE8496F17}" srcOrd="0" destOrd="0" presId="urn:microsoft.com/office/officeart/2008/layout/PictureAccentList"/>
    <dgm:cxn modelId="{2BC768E0-6170-42B4-B980-CE7C854071E0}" type="presOf" srcId="{33981300-ED52-4903-AD79-9A87CB0D1532}" destId="{C05C37D8-282B-4B47-8E92-AB3C4AF2656B}" srcOrd="0" destOrd="0" presId="urn:microsoft.com/office/officeart/2008/layout/PictureAccentList"/>
    <dgm:cxn modelId="{86A7FE60-3E91-4DB6-AE3C-CB73F0012B7F}" type="presParOf" srcId="{AD2E9A82-0BD4-4B68-A9E9-409860694607}" destId="{874AB370-EEC2-4BA3-B643-D927EA6533CD}" srcOrd="0" destOrd="0" presId="urn:microsoft.com/office/officeart/2008/layout/PictureAccentList"/>
    <dgm:cxn modelId="{52F967F3-FB0A-458D-8563-7768D9E59F40}" type="presParOf" srcId="{874AB370-EEC2-4BA3-B643-D927EA6533CD}" destId="{9FF75FD2-3843-4B1B-80CB-E63329377D3C}" srcOrd="0" destOrd="0" presId="urn:microsoft.com/office/officeart/2008/layout/PictureAccentList"/>
    <dgm:cxn modelId="{338044AB-FE5A-45A1-A6D8-DB66012E6D59}" type="presParOf" srcId="{9FF75FD2-3843-4B1B-80CB-E63329377D3C}" destId="{A6EDFBF9-0B8B-4B63-AB4F-FEAD2023A5FF}" srcOrd="0" destOrd="0" presId="urn:microsoft.com/office/officeart/2008/layout/PictureAccentList"/>
    <dgm:cxn modelId="{399E6BEC-3B9C-4860-AE00-AEAC0940D0EB}" type="presParOf" srcId="{874AB370-EEC2-4BA3-B643-D927EA6533CD}" destId="{14AA4B5C-59B3-458B-990E-A2412026C69E}" srcOrd="1" destOrd="0" presId="urn:microsoft.com/office/officeart/2008/layout/PictureAccentList"/>
    <dgm:cxn modelId="{600CFFB4-0B0C-43A7-AD3E-F8C6BDAD9AEB}" type="presParOf" srcId="{14AA4B5C-59B3-458B-990E-A2412026C69E}" destId="{0AC7807E-754B-468F-B890-1971E792E47D}" srcOrd="0" destOrd="0" presId="urn:microsoft.com/office/officeart/2008/layout/PictureAccentList"/>
    <dgm:cxn modelId="{7D85AEB8-2C63-4008-B0D7-C37FDF1456FB}" type="presParOf" srcId="{0AC7807E-754B-468F-B890-1971E792E47D}" destId="{20B9B435-A79F-4DAA-9A8D-B0D8EB58FFF0}" srcOrd="0" destOrd="0" presId="urn:microsoft.com/office/officeart/2008/layout/PictureAccentList"/>
    <dgm:cxn modelId="{4A04EA26-13DD-439E-8FD8-9FC46BA0C8DC}" type="presParOf" srcId="{0AC7807E-754B-468F-B890-1971E792E47D}" destId="{A28C0F7E-2C35-4733-B9B7-518F5F4CE207}" srcOrd="1" destOrd="0" presId="urn:microsoft.com/office/officeart/2008/layout/PictureAccentList"/>
    <dgm:cxn modelId="{31D125FD-29DA-40AB-A00B-2BB82090F8A6}" type="presParOf" srcId="{14AA4B5C-59B3-458B-990E-A2412026C69E}" destId="{6EC53C32-D185-4686-A551-FDDD0ED27894}" srcOrd="1" destOrd="0" presId="urn:microsoft.com/office/officeart/2008/layout/PictureAccentList"/>
    <dgm:cxn modelId="{5E2CE09E-E81E-4278-A852-4A5745C6F6C3}" type="presParOf" srcId="{6EC53C32-D185-4686-A551-FDDD0ED27894}" destId="{CC805A5F-E0A3-498A-BE8A-4478F8482781}" srcOrd="0" destOrd="0" presId="urn:microsoft.com/office/officeart/2008/layout/PictureAccentList"/>
    <dgm:cxn modelId="{09B031F0-9A6D-42F3-A79C-832B8A234B4D}" type="presParOf" srcId="{6EC53C32-D185-4686-A551-FDDD0ED27894}" destId="{C05C37D8-282B-4B47-8E92-AB3C4AF2656B}" srcOrd="1" destOrd="0" presId="urn:microsoft.com/office/officeart/2008/layout/PictureAccentList"/>
    <dgm:cxn modelId="{0BFEEC39-46A2-465F-BD78-9B22BE396EFF}" type="presParOf" srcId="{14AA4B5C-59B3-458B-990E-A2412026C69E}" destId="{67C0D85D-B9D1-4E1F-AED7-0F27D4DB0D9B}" srcOrd="2" destOrd="0" presId="urn:microsoft.com/office/officeart/2008/layout/PictureAccentList"/>
    <dgm:cxn modelId="{C3D39068-5FA4-4AC2-ADD8-AD01DE32F9EB}" type="presParOf" srcId="{67C0D85D-B9D1-4E1F-AED7-0F27D4DB0D9B}" destId="{544E29A7-1583-4A92-AD88-E60A4EEAC632}" srcOrd="0" destOrd="0" presId="urn:microsoft.com/office/officeart/2008/layout/PictureAccentList"/>
    <dgm:cxn modelId="{E5EB1440-B847-49B6-A29B-5680735CE50B}" type="presParOf" srcId="{67C0D85D-B9D1-4E1F-AED7-0F27D4DB0D9B}" destId="{E82BFC15-9864-4E4A-A62D-828FE8496F17}" srcOrd="1" destOrd="0" presId="urn:microsoft.com/office/officeart/2008/layout/PictureAccentList"/>
    <dgm:cxn modelId="{109E3E35-DE13-452F-801B-20E90C5C5449}" type="presParOf" srcId="{14AA4B5C-59B3-458B-990E-A2412026C69E}" destId="{1D4C80D3-0155-4D7B-941D-58488DE27F94}" srcOrd="3" destOrd="0" presId="urn:microsoft.com/office/officeart/2008/layout/PictureAccentList"/>
    <dgm:cxn modelId="{991514E2-5F4C-48C5-ADBD-657DC3860E8D}" type="presParOf" srcId="{1D4C80D3-0155-4D7B-941D-58488DE27F94}" destId="{410E2F05-E06F-4707-8316-DA974A0D1AF9}" srcOrd="0" destOrd="0" presId="urn:microsoft.com/office/officeart/2008/layout/PictureAccentList"/>
    <dgm:cxn modelId="{FC60723B-BB35-4244-B8F3-232A7C89883A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Dojrzali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Są dorośli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" sz="2000" b="1" noProof="0" dirty="0" smtClean="0">
              <a:solidFill>
                <a:schemeClr val="tx1"/>
              </a:solidFill>
            </a:rPr>
            <a:t>Kor 14</a:t>
          </a:r>
          <a:r>
            <a:rPr lang="pl-PL" sz="2000" b="1" noProof="0" dirty="0" smtClean="0">
              <a:solidFill>
                <a:schemeClr val="tx1"/>
              </a:solidFill>
            </a:rPr>
            <a:t>,</a:t>
          </a:r>
          <a:r>
            <a:rPr lang="en" sz="2000" b="1" noProof="0" dirty="0" smtClean="0">
              <a:solidFill>
                <a:schemeClr val="tx1"/>
              </a:solidFill>
            </a:rPr>
            <a:t>20</a:t>
          </a:r>
          <a:r>
            <a:rPr lang="en" sz="2000" b="1" noProof="0" dirty="0">
              <a:solidFill>
                <a:schemeClr val="tx1"/>
              </a:solidFill>
            </a:rPr>
            <a:t>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Jedzą stały pokarm
(</a:t>
          </a:r>
          <a:r>
            <a:rPr lang="en" sz="2000" b="1" noProof="0" dirty="0" smtClean="0">
              <a:solidFill>
                <a:schemeClr val="tx1"/>
              </a:solidFill>
            </a:rPr>
            <a:t>Hbr 5</a:t>
          </a:r>
          <a:r>
            <a:rPr lang="pl-PL" sz="2000" b="1" noProof="0" dirty="0" smtClean="0">
              <a:solidFill>
                <a:schemeClr val="tx1"/>
              </a:solidFill>
            </a:rPr>
            <a:t>,</a:t>
          </a:r>
          <a:r>
            <a:rPr lang="en" sz="2000" b="1" noProof="0" dirty="0" smtClean="0">
              <a:solidFill>
                <a:schemeClr val="tx1"/>
              </a:solidFill>
            </a:rPr>
            <a:t>14</a:t>
          </a:r>
          <a:r>
            <a:rPr lang="en" sz="2000" b="1" noProof="0" dirty="0">
              <a:solidFill>
                <a:schemeClr val="tx1"/>
              </a:solidFill>
            </a:rPr>
            <a:t>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Są duchowi
(1 </a:t>
          </a:r>
          <a:r>
            <a:rPr lang="en" sz="2000" b="1" noProof="0" dirty="0" smtClean="0">
              <a:solidFill>
                <a:schemeClr val="tx1"/>
              </a:solidFill>
            </a:rPr>
            <a:t>Kor 2</a:t>
          </a:r>
          <a:r>
            <a:rPr lang="pl-PL" sz="2000" b="1" noProof="0" dirty="0" smtClean="0">
              <a:solidFill>
                <a:schemeClr val="tx1"/>
              </a:solidFill>
            </a:rPr>
            <a:t>,</a:t>
          </a:r>
          <a:r>
            <a:rPr lang="en" sz="2000" b="1" noProof="0" dirty="0" smtClean="0">
              <a:solidFill>
                <a:schemeClr val="tx1"/>
              </a:solidFill>
            </a:rPr>
            <a:t>13</a:t>
          </a:r>
          <a:r>
            <a:rPr lang="en" sz="2000" b="1" noProof="0" dirty="0">
              <a:solidFill>
                <a:schemeClr val="tx1"/>
              </a:solidFill>
            </a:rPr>
            <a:t>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Mają duchowe rozeznanie
(1 </a:t>
          </a:r>
          <a:r>
            <a:rPr lang="en" sz="2000" b="1" noProof="0" dirty="0" smtClean="0">
              <a:solidFill>
                <a:schemeClr val="tx1"/>
              </a:solidFill>
            </a:rPr>
            <a:t>Kor 2</a:t>
          </a:r>
          <a:r>
            <a:rPr lang="pl-PL" sz="2000" b="1" noProof="0" dirty="0" smtClean="0">
              <a:solidFill>
                <a:schemeClr val="tx1"/>
              </a:solidFill>
            </a:rPr>
            <a:t>,</a:t>
          </a:r>
          <a:r>
            <a:rPr lang="en" sz="2000" b="1" noProof="0" dirty="0" smtClean="0">
              <a:solidFill>
                <a:schemeClr val="tx1"/>
              </a:solidFill>
            </a:rPr>
            <a:t>14</a:t>
          </a:r>
          <a:r>
            <a:rPr lang="en" sz="2000" b="1" noProof="0" dirty="0">
              <a:solidFill>
                <a:schemeClr val="tx1"/>
              </a:solidFill>
            </a:rPr>
            <a:t>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8D381DDB-E6B3-4C1F-913C-0783CDEF70D1}" type="presOf" srcId="{B9C2CBDC-DDA0-4354-92BF-3D8FBE9B058D}" destId="{77EB49FE-AE66-4DCD-A044-77945FD71376}" srcOrd="0" destOrd="0" presId="urn:microsoft.com/office/officeart/2008/layout/PictureAccentList"/>
    <dgm:cxn modelId="{FD52570A-543C-470A-9599-1FA14BAEB25F}" type="presOf" srcId="{16159B1A-7107-41E3-B984-4B739417DE0A}" destId="{14D5DE0B-838A-4655-B6A5-58C027ACB164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D4139481-B725-41DF-B2D2-BCBE9EB7980E}" type="presOf" srcId="{0E22E987-C45B-47F1-BA9B-CD3BB32BB224}" destId="{0C78EE7E-64C5-4FE5-B4FC-9C612B2224AA}" srcOrd="0" destOrd="0" presId="urn:microsoft.com/office/officeart/2008/layout/PictureAccentList"/>
    <dgm:cxn modelId="{57C99BDA-6A39-4916-9F5F-F1C1A42E4AFF}" type="presOf" srcId="{AEA2FC9E-131E-4FBC-8FAF-047EAC004D91}" destId="{7DC70FBC-0A1D-4094-9303-7522C2FA25DB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BD0588DA-C0B8-4AB7-915C-BF44B38EB807}" type="presOf" srcId="{98F70E7D-5D0E-4E8F-BB9A-FF6B6E2049A7}" destId="{F6617EE8-CC3C-4217-9F24-9F715955611F}" srcOrd="0" destOrd="0" presId="urn:microsoft.com/office/officeart/2008/layout/PictureAccentList"/>
    <dgm:cxn modelId="{3CB2856A-10E8-4C19-81D1-788B739853A6}" type="presOf" srcId="{EDBDB666-1AD5-4A2C-BB22-B4BF48A0F44D}" destId="{77470709-A4BF-49FC-8D92-CE27CC9DD2EE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515FD49F-DF0D-4E60-BBD5-ABDD1B3879F1}" type="presParOf" srcId="{F6617EE8-CC3C-4217-9F24-9F715955611F}" destId="{2ED6F242-6291-4704-853A-AE5A45BA3A53}" srcOrd="0" destOrd="0" presId="urn:microsoft.com/office/officeart/2008/layout/PictureAccentList"/>
    <dgm:cxn modelId="{B36BFFEA-4E59-415A-BB93-0151CF429A78}" type="presParOf" srcId="{2ED6F242-6291-4704-853A-AE5A45BA3A53}" destId="{CE1F048F-485F-4BE1-A929-241E0F1317EE}" srcOrd="0" destOrd="0" presId="urn:microsoft.com/office/officeart/2008/layout/PictureAccentList"/>
    <dgm:cxn modelId="{641362BA-03BD-48B3-BF4E-2507B5978AB9}" type="presParOf" srcId="{CE1F048F-485F-4BE1-A929-241E0F1317EE}" destId="{0C78EE7E-64C5-4FE5-B4FC-9C612B2224AA}" srcOrd="0" destOrd="0" presId="urn:microsoft.com/office/officeart/2008/layout/PictureAccentList"/>
    <dgm:cxn modelId="{7E77DEC4-56E0-48E1-95FE-4636E0BE77F2}" type="presParOf" srcId="{2ED6F242-6291-4704-853A-AE5A45BA3A53}" destId="{302E7B70-0AA3-4345-8FF0-0AB18CC61B99}" srcOrd="1" destOrd="0" presId="urn:microsoft.com/office/officeart/2008/layout/PictureAccentList"/>
    <dgm:cxn modelId="{61D0052C-31A6-41D3-AC65-B4A5985B32D4}" type="presParOf" srcId="{302E7B70-0AA3-4345-8FF0-0AB18CC61B99}" destId="{08B61F44-9A3B-4570-8078-12356C0B0A20}" srcOrd="0" destOrd="0" presId="urn:microsoft.com/office/officeart/2008/layout/PictureAccentList"/>
    <dgm:cxn modelId="{0249D4B2-09A9-43EA-880B-FC9C6393C2C5}" type="presParOf" srcId="{08B61F44-9A3B-4570-8078-12356C0B0A20}" destId="{4AFB3FCF-D3AF-47CC-9C64-79E7D6E5B9C4}" srcOrd="0" destOrd="0" presId="urn:microsoft.com/office/officeart/2008/layout/PictureAccentList"/>
    <dgm:cxn modelId="{F2B3AA25-BC32-4F07-BF2E-6249B94B7ED8}" type="presParOf" srcId="{08B61F44-9A3B-4570-8078-12356C0B0A20}" destId="{7DC70FBC-0A1D-4094-9303-7522C2FA25DB}" srcOrd="1" destOrd="0" presId="urn:microsoft.com/office/officeart/2008/layout/PictureAccentList"/>
    <dgm:cxn modelId="{62D6D888-9521-4CAA-8355-85A049DDF7BB}" type="presParOf" srcId="{302E7B70-0AA3-4345-8FF0-0AB18CC61B99}" destId="{8EBF0E7A-3FB9-4125-912E-0B164808F509}" srcOrd="1" destOrd="0" presId="urn:microsoft.com/office/officeart/2008/layout/PictureAccentList"/>
    <dgm:cxn modelId="{07C6EFE5-B17C-4D53-8860-C491673F6E09}" type="presParOf" srcId="{8EBF0E7A-3FB9-4125-912E-0B164808F509}" destId="{76C86819-371B-4EE7-A4A8-69934EF8EED2}" srcOrd="0" destOrd="0" presId="urn:microsoft.com/office/officeart/2008/layout/PictureAccentList"/>
    <dgm:cxn modelId="{7985DB52-A31F-4DD7-B1C6-16A60B5EE43E}" type="presParOf" srcId="{8EBF0E7A-3FB9-4125-912E-0B164808F509}" destId="{14D5DE0B-838A-4655-B6A5-58C027ACB164}" srcOrd="1" destOrd="0" presId="urn:microsoft.com/office/officeart/2008/layout/PictureAccentList"/>
    <dgm:cxn modelId="{8B3E267D-510A-4772-A935-B1831677C930}" type="presParOf" srcId="{302E7B70-0AA3-4345-8FF0-0AB18CC61B99}" destId="{0871FC64-FC49-4D54-86F5-FB295CDEE321}" srcOrd="2" destOrd="0" presId="urn:microsoft.com/office/officeart/2008/layout/PictureAccentList"/>
    <dgm:cxn modelId="{DB105BBD-2418-4622-B2DF-E699C179FB98}" type="presParOf" srcId="{0871FC64-FC49-4D54-86F5-FB295CDEE321}" destId="{3C7A11C8-C8DC-4CA4-BE55-2851ADBDAA1E}" srcOrd="0" destOrd="0" presId="urn:microsoft.com/office/officeart/2008/layout/PictureAccentList"/>
    <dgm:cxn modelId="{62628C3A-F3AD-47EF-BA31-2389179DA33A}" type="presParOf" srcId="{0871FC64-FC49-4D54-86F5-FB295CDEE321}" destId="{77470709-A4BF-49FC-8D92-CE27CC9DD2EE}" srcOrd="1" destOrd="0" presId="urn:microsoft.com/office/officeart/2008/layout/PictureAccentList"/>
    <dgm:cxn modelId="{4C2480BD-7C11-4318-8ACA-1FED492C1D33}" type="presParOf" srcId="{302E7B70-0AA3-4345-8FF0-0AB18CC61B99}" destId="{8A235C67-1F5D-4C2D-811F-3D1D65E126F4}" srcOrd="3" destOrd="0" presId="urn:microsoft.com/office/officeart/2008/layout/PictureAccentList"/>
    <dgm:cxn modelId="{6C27E310-7493-485C-BF28-882D947E03C6}" type="presParOf" srcId="{8A235C67-1F5D-4C2D-811F-3D1D65E126F4}" destId="{197EFFD2-2C53-4D7E-AC20-EA12D8D5879A}" srcOrd="0" destOrd="0" presId="urn:microsoft.com/office/officeart/2008/layout/PictureAccentList"/>
    <dgm:cxn modelId="{C23490AB-A9AC-416F-A9B9-D84A847D5AD7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5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Niedojrzali</a:t>
          </a:r>
        </a:p>
      </dsp:txBody>
      <dsp:txXfrm>
        <a:off x="19662" y="1227"/>
        <a:ext cx="3913242" cy="934950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Są jak dzieci
(1 </a:t>
          </a:r>
          <a:r>
            <a:rPr lang="en" sz="2000" b="1" kern="1200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kern="1200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kern="1200" noProof="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1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sp:txBody>
      <dsp:txXfrm>
        <a:off x="1443327" y="1104468"/>
        <a:ext cx="2509240" cy="934950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Karmią się mlekiem
(1 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2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sp:txBody>
      <dsp:txXfrm>
        <a:off x="1443327" y="2151613"/>
        <a:ext cx="2509240" cy="934950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Są cieleśni
(1 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3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sp:txBody>
      <dsp:txXfrm>
        <a:off x="1443327" y="3198758"/>
        <a:ext cx="2509240" cy="934950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Dają się chwiać opiniom innych
(1 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Kor 3</a:t>
          </a:r>
          <a:r>
            <a:rPr lang="pl-PL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,</a:t>
          </a:r>
          <a:r>
            <a:rPr lang="en" sz="2000" b="1" kern="1200" noProof="0" dirty="0" smtClean="0">
              <a:effectLst>
                <a:outerShdw blurRad="50800" dist="50800" dir="5400000" algn="ctr" rotWithShape="0">
                  <a:schemeClr val="tx1"/>
                </a:outerShdw>
              </a:effectLst>
            </a:rPr>
            <a:t>4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)</a:t>
          </a:r>
        </a:p>
      </dsp:txBody>
      <dsp:txXfrm>
        <a:off x="1443327" y="4245903"/>
        <a:ext cx="2509240" cy="9349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56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Dojrzali</a:t>
          </a:r>
        </a:p>
      </dsp:txBody>
      <dsp:txXfrm>
        <a:off x="3061" y="4731"/>
        <a:ext cx="4528083" cy="933685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solidFill>
                <a:schemeClr val="tx1"/>
              </a:solidFill>
            </a:rPr>
            <a:t>Są dorośli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" sz="2000" b="1" kern="1200" noProof="0" dirty="0" smtClean="0">
              <a:solidFill>
                <a:schemeClr val="tx1"/>
              </a:solidFill>
            </a:rPr>
            <a:t>Kor 14</a:t>
          </a:r>
          <a:r>
            <a:rPr lang="pl-PL" sz="2000" b="1" kern="1200" noProof="0" dirty="0" smtClean="0">
              <a:solidFill>
                <a:schemeClr val="tx1"/>
              </a:solidFill>
            </a:rPr>
            <a:t>,</a:t>
          </a:r>
          <a:r>
            <a:rPr lang="en" sz="2000" b="1" kern="1200" noProof="0" dirty="0" smtClean="0">
              <a:solidFill>
                <a:schemeClr val="tx1"/>
              </a:solidFill>
            </a:rPr>
            <a:t>20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</a:p>
      </dsp:txBody>
      <dsp:txXfrm>
        <a:off x="1684837" y="1106480"/>
        <a:ext cx="2849369" cy="933685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solidFill>
                <a:schemeClr val="tx1"/>
              </a:solidFill>
            </a:rPr>
            <a:t>Jedzą stały pokarm
(</a:t>
          </a:r>
          <a:r>
            <a:rPr lang="en" sz="2000" b="1" kern="1200" noProof="0" dirty="0" smtClean="0">
              <a:solidFill>
                <a:schemeClr val="tx1"/>
              </a:solidFill>
            </a:rPr>
            <a:t>Hbr 5</a:t>
          </a:r>
          <a:r>
            <a:rPr lang="pl-PL" sz="2000" b="1" kern="1200" noProof="0" dirty="0" smtClean="0">
              <a:solidFill>
                <a:schemeClr val="tx1"/>
              </a:solidFill>
            </a:rPr>
            <a:t>,</a:t>
          </a:r>
          <a:r>
            <a:rPr lang="en" sz="2000" b="1" kern="1200" noProof="0" dirty="0" smtClean="0">
              <a:solidFill>
                <a:schemeClr val="tx1"/>
              </a:solidFill>
            </a:rPr>
            <a:t>14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</a:p>
      </dsp:txBody>
      <dsp:txXfrm>
        <a:off x="1684837" y="2152208"/>
        <a:ext cx="2849369" cy="933685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solidFill>
                <a:schemeClr val="tx1"/>
              </a:solidFill>
            </a:rPr>
            <a:t>Są duchowi
(1 </a:t>
          </a:r>
          <a:r>
            <a:rPr lang="en" sz="2000" b="1" kern="1200" noProof="0" dirty="0" smtClean="0">
              <a:solidFill>
                <a:schemeClr val="tx1"/>
              </a:solidFill>
            </a:rPr>
            <a:t>Kor 2</a:t>
          </a:r>
          <a:r>
            <a:rPr lang="pl-PL" sz="2000" b="1" kern="1200" noProof="0" dirty="0" smtClean="0">
              <a:solidFill>
                <a:schemeClr val="tx1"/>
              </a:solidFill>
            </a:rPr>
            <a:t>,</a:t>
          </a:r>
          <a:r>
            <a:rPr lang="en" sz="2000" b="1" kern="1200" noProof="0" dirty="0" smtClean="0">
              <a:solidFill>
                <a:schemeClr val="tx1"/>
              </a:solidFill>
            </a:rPr>
            <a:t>13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</a:p>
      </dsp:txBody>
      <dsp:txXfrm>
        <a:off x="1684837" y="3197936"/>
        <a:ext cx="2849369" cy="933685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2000" b="1" kern="1200" noProof="0" dirty="0">
              <a:solidFill>
                <a:schemeClr val="tx1"/>
              </a:solidFill>
            </a:rPr>
            <a:t>Mają duchowe rozeznanie
(1 </a:t>
          </a:r>
          <a:r>
            <a:rPr lang="en" sz="2000" b="1" kern="1200" noProof="0" dirty="0" smtClean="0">
              <a:solidFill>
                <a:schemeClr val="tx1"/>
              </a:solidFill>
            </a:rPr>
            <a:t>Kor 2</a:t>
          </a:r>
          <a:r>
            <a:rPr lang="pl-PL" sz="2000" b="1" kern="1200" noProof="0" dirty="0" smtClean="0">
              <a:solidFill>
                <a:schemeClr val="tx1"/>
              </a:solidFill>
            </a:rPr>
            <a:t>,</a:t>
          </a:r>
          <a:r>
            <a:rPr lang="en" sz="2000" b="1" kern="1200" noProof="0" dirty="0" smtClean="0">
              <a:solidFill>
                <a:schemeClr val="tx1"/>
              </a:solidFill>
            </a:rPr>
            <a:t>14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</a:p>
      </dsp:txBody>
      <dsp:txXfrm>
        <a:off x="1684837" y="4243663"/>
        <a:ext cx="2849369" cy="93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53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0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46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88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11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2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9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24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72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58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25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45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75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9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7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83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12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18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6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2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25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pPr/>
              <a:t>17/07/2026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6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17/07/2026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26546B5-82CF-95EA-478E-ED94F93C2A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14287" y="5842337"/>
            <a:ext cx="121777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l-PL" sz="6000" b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JEDNOŚĆ W CHRYSTUSIE</a:t>
            </a:r>
            <a:endParaRPr lang="en" sz="60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noProof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Lekcja 3 na 18. lipca </a:t>
            </a:r>
            <a:r>
              <a:rPr lang="en" sz="1600" b="1" noProof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2026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trella: 7 puntas 7">
            <a:extLst>
              <a:ext uri="{FF2B5EF4-FFF2-40B4-BE49-F238E27FC236}">
                <a16:creationId xmlns=""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78723" y="6143689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=""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792445" y="6199420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=""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SZACUNEK DLA PRZYWÓDCÓW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„A od szafarzy wymaga się, aby każdy okazał się wierny</a:t>
            </a:r>
            <a:r>
              <a:rPr lang="en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Koryntian </a:t>
            </a:r>
            <a:r>
              <a:rPr lang="en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pl-PL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>
                <a:solidFill>
                  <a:prstClr val="black"/>
                </a:solidFill>
              </a:rPr>
              <a:t>Istnienie rywalizacji i stronnictw skupionych wokół przywódców nie oznacza, że powinniśmy ich odrzucać. </a:t>
            </a:r>
            <a:r>
              <a:rPr lang="en" sz="1700" b="1" dirty="0">
                <a:solidFill>
                  <a:prstClr val="black"/>
                </a:solidFill>
              </a:rPr>
              <a:t>Przeciwnie, Paweł wspierał i bronił służby Apollosa oraz jego pracy w Koryncie </a:t>
            </a:r>
            <a:r>
              <a:rPr lang="pl-PL" sz="1700" b="1" dirty="0" smtClean="0">
                <a:solidFill>
                  <a:prstClr val="black"/>
                </a:solidFill>
              </a:rPr>
              <a:t>         </a:t>
            </a:r>
            <a:r>
              <a:rPr lang="en" sz="1700" b="1" dirty="0" smtClean="0">
                <a:solidFill>
                  <a:prstClr val="black"/>
                </a:solidFill>
              </a:rPr>
              <a:t>(</a:t>
            </a:r>
            <a:r>
              <a:rPr lang="en" sz="1700" b="1" dirty="0">
                <a:solidFill>
                  <a:prstClr val="black"/>
                </a:solidFill>
              </a:rPr>
              <a:t>1 </a:t>
            </a:r>
            <a:r>
              <a:rPr lang="en" sz="1700" b="1" dirty="0" smtClean="0">
                <a:solidFill>
                  <a:prstClr val="black"/>
                </a:solidFill>
              </a:rPr>
              <a:t>Kor 3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5-6</a:t>
            </a:r>
            <a:r>
              <a:rPr lang="en" sz="1700" b="1" dirty="0">
                <a:solidFill>
                  <a:prstClr val="black"/>
                </a:solidFill>
              </a:rPr>
              <a:t>; </a:t>
            </a:r>
            <a:r>
              <a:rPr lang="en" sz="1700" b="1" dirty="0" smtClean="0">
                <a:solidFill>
                  <a:prstClr val="black"/>
                </a:solidFill>
              </a:rPr>
              <a:t>4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6</a:t>
            </a:r>
            <a:r>
              <a:rPr lang="en" sz="1700" b="1" dirty="0">
                <a:solidFill>
                  <a:prstClr val="black"/>
                </a:solidFill>
              </a:rPr>
              <a:t>; </a:t>
            </a:r>
            <a:r>
              <a:rPr lang="en" sz="1700" b="1" dirty="0" smtClean="0">
                <a:solidFill>
                  <a:prstClr val="black"/>
                </a:solidFill>
              </a:rPr>
              <a:t>16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12</a:t>
            </a:r>
            <a:r>
              <a:rPr lang="en" sz="1700" b="1" dirty="0">
                <a:solidFill>
                  <a:prstClr val="black"/>
                </a:solidFill>
              </a:rPr>
              <a:t>).</a:t>
            </a:r>
            <a:endParaRPr lang="en" sz="1700" b="1" dirty="0">
              <a:solidFill>
                <a:prstClr val="black"/>
              </a:solidFill>
            </a:endParaRPr>
          </a:p>
        </p:txBody>
      </p:sp>
      <p:grpSp>
        <p:nvGrpSpPr>
          <p:cNvPr id="2" name="Grupo 10">
            <a:extLst>
              <a:ext uri="{FF2B5EF4-FFF2-40B4-BE49-F238E27FC236}">
                <a16:creationId xmlns:a16="http://schemas.microsoft.com/office/drawing/2014/main" xmlns="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200" b="1" dirty="0">
                  <a:solidFill>
                    <a:prstClr val="black"/>
                  </a:solidFill>
                </a:rPr>
                <a:t>Frank i Walter Bond byli pierwszymi misjonarzami w Hiszpanii. Walter zmarł za swoją wiarę w Jaén w 1914 roku.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prstClr val="black"/>
                </a:solidFill>
              </a:rPr>
              <a:t>Chrześcijańscy przywódcy idą śladami Jezusa, będąc gotowi cierpieć za swoich braci i siostry, a nawet, jeśli to konieczne, umrzeć za swoją służbę (1 </a:t>
            </a:r>
            <a:r>
              <a:rPr lang="en" sz="1600" b="1" dirty="0" smtClean="0">
                <a:solidFill>
                  <a:prstClr val="black"/>
                </a:solidFill>
              </a:rPr>
              <a:t>Kor 4</a:t>
            </a:r>
            <a:r>
              <a:rPr lang="pl-PL" sz="1600" b="1" dirty="0" smtClean="0">
                <a:solidFill>
                  <a:prstClr val="black"/>
                </a:solidFill>
              </a:rPr>
              <a:t>,</a:t>
            </a:r>
            <a:r>
              <a:rPr lang="en" sz="1600" b="1" dirty="0" smtClean="0">
                <a:solidFill>
                  <a:prstClr val="black"/>
                </a:solidFill>
              </a:rPr>
              <a:t>11-13</a:t>
            </a:r>
            <a:r>
              <a:rPr lang="en" sz="1600" b="1" dirty="0">
                <a:solidFill>
                  <a:prstClr val="black"/>
                </a:solidFill>
              </a:rPr>
              <a:t>; 2 </a:t>
            </a:r>
            <a:r>
              <a:rPr lang="en" sz="1600" b="1" dirty="0" smtClean="0">
                <a:solidFill>
                  <a:prstClr val="black"/>
                </a:solidFill>
              </a:rPr>
              <a:t>Kor 11</a:t>
            </a:r>
            <a:r>
              <a:rPr lang="pl-PL" sz="1600" b="1" dirty="0" smtClean="0">
                <a:solidFill>
                  <a:prstClr val="black"/>
                </a:solidFill>
              </a:rPr>
              <a:t>,</a:t>
            </a:r>
            <a:r>
              <a:rPr lang="en" sz="1600" b="1" dirty="0" smtClean="0">
                <a:solidFill>
                  <a:prstClr val="black"/>
                </a:solidFill>
              </a:rPr>
              <a:t>23-28</a:t>
            </a:r>
            <a:r>
              <a:rPr lang="en" sz="1600" b="1" dirty="0">
                <a:solidFill>
                  <a:prstClr val="black"/>
                </a:solidFill>
              </a:rPr>
              <a:t>).</a:t>
            </a:r>
            <a:r>
              <a:rPr lang="en" sz="2000" b="1" dirty="0">
                <a:solidFill>
                  <a:prstClr val="black"/>
                </a:solidFill>
              </a:rPr>
              <a:t/>
            </a:r>
            <a:br>
              <a:rPr lang="en" sz="2000" b="1" dirty="0">
                <a:solidFill>
                  <a:prstClr val="black"/>
                </a:solidFill>
              </a:rPr>
            </a:b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A25BFE2-ADCD-67F9-46F6-AA89DC7FB257}"/>
              </a:ext>
            </a:extLst>
          </p:cNvPr>
          <p:cNvSpPr txBox="1"/>
          <p:nvPr/>
        </p:nvSpPr>
        <p:spPr>
          <a:xfrm>
            <a:off x="2031408" y="2437573"/>
            <a:ext cx="71150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Gdy przywódcy postępują wiernie, są godni szacunku (1 </a:t>
            </a:r>
            <a:r>
              <a:rPr lang="en" sz="1700" b="1" dirty="0" smtClean="0">
                <a:solidFill>
                  <a:prstClr val="black"/>
                </a:solidFill>
              </a:rPr>
              <a:t>Kor 4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2</a:t>
            </a:r>
            <a:r>
              <a:rPr lang="en" sz="1700" b="1" dirty="0">
                <a:solidFill>
                  <a:prstClr val="black"/>
                </a:solidFill>
              </a:rPr>
              <a:t>; </a:t>
            </a:r>
            <a:r>
              <a:rPr lang="pl-PL" sz="1700" b="1" dirty="0" smtClean="0">
                <a:solidFill>
                  <a:prstClr val="black"/>
                </a:solidFill>
              </a:rPr>
              <a:t>  </a:t>
            </a:r>
            <a:r>
              <a:rPr lang="en" sz="1700" b="1" dirty="0" smtClean="0">
                <a:solidFill>
                  <a:prstClr val="black"/>
                </a:solidFill>
              </a:rPr>
              <a:t>1 Tym 5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17</a:t>
            </a:r>
            <a:r>
              <a:rPr lang="en" sz="1700" b="1" dirty="0">
                <a:solidFill>
                  <a:prstClr val="black"/>
                </a:solidFill>
              </a:rPr>
              <a:t>). Ale nawet wtedy, gdy nie otrzymują tego szacunku, pozostają wierni, ponieważ wiedzą, że to sam Bóg, a nie ludzie, powinien ich osądzić (1 </a:t>
            </a:r>
            <a:r>
              <a:rPr lang="en" sz="1700" b="1" dirty="0" smtClean="0">
                <a:solidFill>
                  <a:prstClr val="black"/>
                </a:solidFill>
              </a:rPr>
              <a:t>Kor 4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3-4</a:t>
            </a:r>
            <a:r>
              <a:rPr lang="en" sz="1700" b="1" dirty="0">
                <a:solidFill>
                  <a:prstClr val="black"/>
                </a:solidFill>
              </a:rPr>
              <a:t>).</a:t>
            </a:r>
            <a:endParaRPr lang="en" sz="17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Ani przywódcy, ani członkowie nie są powołani do walki czy sporów między sobą, lecz do jednoczenia się w wielbieniu </a:t>
            </a:r>
            <a:r>
              <a:rPr lang="en" sz="1700" b="1" dirty="0" smtClean="0">
                <a:solidFill>
                  <a:prstClr val="black"/>
                </a:solidFill>
              </a:rPr>
              <a:t>Jezusa</a:t>
            </a:r>
            <a:r>
              <a:rPr lang="pl-PL" sz="1700" b="1" dirty="0" smtClean="0">
                <a:solidFill>
                  <a:prstClr val="black"/>
                </a:solidFill>
              </a:rPr>
              <a:t>                  </a:t>
            </a:r>
            <a:r>
              <a:rPr lang="en" sz="1700" b="1" dirty="0" smtClean="0">
                <a:solidFill>
                  <a:prstClr val="black"/>
                </a:solidFill>
              </a:rPr>
              <a:t> </a:t>
            </a:r>
            <a:r>
              <a:rPr lang="en" sz="1700" b="1" dirty="0">
                <a:solidFill>
                  <a:prstClr val="black"/>
                </a:solidFill>
              </a:rPr>
              <a:t>i głoszeniu poselstwa krzyża.</a:t>
            </a:r>
            <a:endParaRPr lang="en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64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„Nic nie może doprowadzić do doskonałej jedności w Kościele poza duchem chrystusowej wyrozumiałości. Szatan może siać niezgodę; tylko Chrystus może zharmonizować skłócone elementy. [...] Gdy wy, jako poszczególni pracownicy Kościoła, będziecie miłować Boga nade wszystko, a bliźniego swego jak siebie samego, wtedy nie będzie potrzeba mozolnych wysiłków, aby osiągnąć jedność; będzie jedność w Chrystusie, uszy zamkną się na doniesienia i nikt nie podejmie zarzutu przeciwko swemu bliźniemu. Członkowie Kościoła będą pielęgnować miłość i jedność i będą jak jedna wielka rodzina. </a:t>
            </a:r>
            <a:r>
              <a:rPr lang="en" sz="2000" b="1" dirty="0">
                <a:solidFill>
                  <a:prstClr val="black"/>
                </a:solidFill>
                <a:latin typeface="Constantia" panose="02030602050306030303" pitchFamily="18" charset="0"/>
              </a:rPr>
              <a:t>Wtedy będziemy mieć wobec świata dowód, który zaświadczy, że Bóg posłał swego Syna na </a:t>
            </a:r>
            <a:r>
              <a:rPr lang="en" sz="20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świat</a:t>
            </a:r>
            <a:r>
              <a:rPr lang="pl-PL" sz="20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lang="en" sz="20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”</a:t>
            </a:r>
            <a:endParaRPr lang="en" sz="20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DE34210-AE8D-5F78-8C77-08295CAE3C58}"/>
              </a:ext>
            </a:extLst>
          </p:cNvPr>
          <p:cNvSpPr txBox="1"/>
          <p:nvPr/>
        </p:nvSpPr>
        <p:spPr>
          <a:xfrm>
            <a:off x="6921585" y="5945012"/>
            <a:ext cx="2961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200" b="1" dirty="0">
                <a:solidFill>
                  <a:prstClr val="black"/>
                </a:solidFill>
              </a:rPr>
              <a:t>E. </a:t>
            </a:r>
            <a:r>
              <a:rPr lang="en" sz="1200" b="1" dirty="0">
                <a:solidFill>
                  <a:prstClr val="black"/>
                </a:solidFill>
              </a:rPr>
              <a:t>G. </a:t>
            </a:r>
            <a:r>
              <a:rPr lang="en" sz="1200" b="1" dirty="0" smtClean="0">
                <a:solidFill>
                  <a:prstClr val="black"/>
                </a:solidFill>
              </a:rPr>
              <a:t>White</a:t>
            </a:r>
            <a:r>
              <a:rPr lang="pl-PL" sz="1200" b="1" dirty="0" smtClean="0">
                <a:solidFill>
                  <a:prstClr val="black"/>
                </a:solidFill>
              </a:rPr>
              <a:t> </a:t>
            </a:r>
            <a:r>
              <a:rPr lang="en" sz="1200" b="1" dirty="0" smtClean="0">
                <a:solidFill>
                  <a:prstClr val="black"/>
                </a:solidFill>
              </a:rPr>
              <a:t>(</a:t>
            </a:r>
            <a:r>
              <a:rPr lang="en" sz="1200" b="1" i="1" dirty="0" smtClean="0">
                <a:solidFill>
                  <a:prstClr val="black"/>
                </a:solidFill>
              </a:rPr>
              <a:t>Reflecting </a:t>
            </a:r>
            <a:r>
              <a:rPr lang="en" sz="1200" b="1" i="1" dirty="0">
                <a:solidFill>
                  <a:prstClr val="black"/>
                </a:solidFill>
              </a:rPr>
              <a:t>Christ</a:t>
            </a:r>
            <a:r>
              <a:rPr lang="en" sz="1200" b="1" dirty="0">
                <a:solidFill>
                  <a:prstClr val="black"/>
                </a:solidFill>
              </a:rPr>
              <a:t>, 5 lipca)</a:t>
            </a:r>
          </a:p>
        </p:txBody>
      </p:sp>
    </p:spTree>
    <p:extLst>
      <p:ext uri="{BB962C8B-B14F-4D97-AF65-F5344CB8AC3E}">
        <p14:creationId xmlns:p14="http://schemas.microsoft.com/office/powerpoint/2010/main" xmlns="" val="192252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„</a:t>
            </a:r>
            <a:r>
              <a:rPr lang="en-US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A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proszę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was,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bracia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w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imieniu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Pana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naszego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Jezusa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Chrystusa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abyście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wszyscy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byli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993423"/>
                </a:solidFill>
                <a:latin typeface="Comic Sans MS" panose="030F0702030302020204" pitchFamily="66" charset="0"/>
              </a:rPr>
              <a:t>jednomyślni</a:t>
            </a:r>
            <a:r>
              <a:rPr lang="pl-PL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solidFill>
                  <a:srgbClr val="993423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aby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nie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było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między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wami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rozłamów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lecz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abyście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byli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zespoleni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jednością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myśli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pl-PL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    </a:t>
            </a:r>
            <a:r>
              <a:rPr lang="en-US" sz="2000" b="1" dirty="0" err="1" smtClean="0">
                <a:solidFill>
                  <a:srgbClr val="993423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jednością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993423"/>
                </a:solidFill>
                <a:latin typeface="Comic Sans MS" panose="030F0702030302020204" pitchFamily="66" charset="0"/>
              </a:rPr>
              <a:t>zdania</a:t>
            </a:r>
            <a:r>
              <a:rPr lang="en-US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”</a:t>
            </a:r>
            <a:r>
              <a:rPr lang="es-ES" sz="2000" b="1" dirty="0" smtClean="0">
                <a:solidFill>
                  <a:srgbClr val="993423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993423"/>
                </a:solidFill>
                <a:latin typeface="Comic Sans MS" panose="030F0702030302020204" pitchFamily="66" charset="0"/>
              </a:rPr>
              <a:t>(1 Koryntian 1,10)</a:t>
            </a:r>
            <a:endParaRPr lang="es-ES" sz="2000" b="1" dirty="0">
              <a:solidFill>
                <a:srgbClr val="99342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9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7649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noProof="0" dirty="0" smtClean="0"/>
              <a:t>Problemy powodujące brak jedności</a:t>
            </a:r>
            <a:r>
              <a:rPr lang="en" sz="2000" b="1" noProof="0" dirty="0" smtClean="0"/>
              <a:t>: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pl-PL" sz="2000" b="1" noProof="0" dirty="0" smtClean="0">
                <a:solidFill>
                  <a:srgbClr val="C53544"/>
                </a:solidFill>
              </a:rPr>
              <a:t>Podziały i spory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pl-PL" sz="2000" b="1" noProof="0" dirty="0" smtClean="0"/>
              <a:t>Jak zachować jedność</a:t>
            </a:r>
            <a:r>
              <a:rPr lang="en" sz="2000" b="1" noProof="0" dirty="0" smtClean="0"/>
              <a:t>: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pl-PL" sz="2000" b="1" noProof="0" dirty="0" smtClean="0">
                <a:solidFill>
                  <a:srgbClr val="55A14E"/>
                </a:solidFill>
              </a:rPr>
              <a:t>Jedność w Jezusie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>
                <a:solidFill>
                  <a:srgbClr val="3080B9"/>
                </a:solidFill>
              </a:rPr>
              <a:t>Mądrość i dojrzałość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>
                <a:solidFill>
                  <a:srgbClr val="C57035"/>
                </a:solidFill>
              </a:rPr>
              <a:t>Służba i pokora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>
                <a:solidFill>
                  <a:srgbClr val="BD2DB8"/>
                </a:solidFill>
              </a:rPr>
              <a:t>Szacunek dla przywódców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Po powitaniu Koryntian i pochwaleniu ich za duchowy rozwój Paweł przechodzi do omówienia pierwszego        z problemów dotykających ten kościół: braku jedności.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29" y="3809963"/>
            <a:ext cx="5105462" cy="29117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02213" y="2407761"/>
            <a:ext cx="6698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Jedno jest jasne od samego początku: jedności                   w Kościele nie da się osiągnąć ludzkimi wysiłkami. Jedynie skupiając się na Jezusie, możemy osiągnąć jedność.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02212" y="1139963"/>
            <a:ext cx="7019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W listach do Koryntian oraz w innych pismach Pawła widzimy, jak podaje on wskazówki dotyczące rozwiązania tego problemu, który może dotyczyć również dzisiejszych kościołów.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320950" y="2148827"/>
            <a:ext cx="1152991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l-PL" sz="6600" b="1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PROBLEMY POWODUJĄCE BRAK JEDNOŚCI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noProof="0" dirty="0" smtClean="0">
                <a:ln/>
                <a:solidFill>
                  <a:srgbClr val="FF0000"/>
                </a:solidFill>
              </a:rPr>
              <a:t>PODZIAŁY I SPORY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pl-PL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proszę was, bracia, w imieniu Pana naszego, Jezusa Chrystusa, abyście wszyscy byli jednomyślni i aby nie było między wami rozłamów, lecz abyście byli zespoleni jednością myśli i jednością zdania</a:t>
            </a:r>
            <a:r>
              <a:rPr lang="en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pl-PL" sz="1400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Koryntian</a:t>
            </a:r>
            <a:r>
              <a:rPr lang="en" sz="1400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1</a:t>
            </a:r>
            <a:r>
              <a:rPr lang="pl-PL" sz="1400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503450" y="1988581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Przez Korynt przewijało się wielu przywódców, a każdy wierzący miał swojego ulubionego kaznodzieję (Paweł, </a:t>
            </a:r>
            <a:r>
              <a:rPr lang="pl-PL" sz="2000" b="1" dirty="0" err="1" smtClean="0"/>
              <a:t>Apollos</a:t>
            </a:r>
            <a:r>
              <a:rPr lang="pl-PL" sz="2000" b="1" dirty="0" smtClean="0"/>
              <a:t>, Piotr…). Doszło to do tego stopnia, że zaczęły między nimi wybuchać spory (1 Kor 1,11).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61356" y="4884510"/>
            <a:ext cx="3172870" cy="17736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5272" y="4887539"/>
            <a:ext cx="2170816" cy="1780257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133224" y="4834229"/>
            <a:ext cx="60180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Stopniowo zaczęło to wpływać na życie wspólnoty kościelnej (1 Kor 3,3). Brak jedności zakłócił sprawowanie Wieczerzy Pańskiej          (1 Kor 11,33), a członkowie wspólnoty posunęli się nawet do tego, że pozywali się nawzajem przed sądem (1 Kor 6,1).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648837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Jakie podziały występowały w kościele w Koryncie (1 Kor 1,12)</a:t>
            </a:r>
            <a:r>
              <a:rPr lang="en" sz="2000" b="1" noProof="0" dirty="0" smtClean="0"/>
              <a:t>?</a:t>
            </a:r>
            <a:endParaRPr lang="en" sz="2000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1338" y="3856157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 smtClean="0">
                <a:solidFill>
                  <a:prstClr val="black"/>
                </a:solidFill>
              </a:rPr>
              <a:t>Nie zdając sobie sprawy, że wszyscy głosili to samo przesłanie, skupiali się na nieistotnych aspektach (1 Kor 3,5-8).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pl-PL" sz="6600" b="1" noProof="0" dirty="0" smtClean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JAK ZACHOWAĆ JEDNOŚĆ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3C8C44"/>
                </a:solidFill>
              </a:rPr>
              <a:t>JEDNOŚĆ W JEZUSIE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„Wierny jest Bóg, który powołał was do społeczności z Synem swoim, Jezusem Chrystusem, Panem naszym</a:t>
            </a:r>
            <a:r>
              <a:rPr lang="en" sz="1400" b="1" dirty="0" smtClean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(1 Koryntian </a:t>
            </a:r>
            <a:r>
              <a:rPr lang="en" sz="1400" b="1" dirty="0" smtClean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rgbClr val="FFFF66"/>
                </a:solidFill>
                <a:effectLst>
                  <a:glow rad="127000">
                    <a:srgbClr val="C985C1">
                      <a:lumMod val="50000"/>
                    </a:srgbClr>
                  </a:glow>
                </a:effectLst>
                <a:latin typeface="Comic Sans MS" panose="030F0702030302020204" pitchFamily="66" charset="0"/>
              </a:rPr>
              <a:t>)</a:t>
            </a:r>
            <a:endParaRPr lang="en" b="1" dirty="0">
              <a:solidFill>
                <a:srgbClr val="FFFF66"/>
              </a:solidFill>
              <a:effectLst>
                <a:glow rad="127000">
                  <a:srgbClr val="C985C1">
                    <a:lumMod val="5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>
                <a:solidFill>
                  <a:prstClr val="black"/>
                </a:solidFill>
              </a:rPr>
              <a:t>„Czy Chrystus jest podzielony? Czy Paweł został za was ukrzyżowany? </a:t>
            </a:r>
            <a:r>
              <a:rPr lang="en" sz="1700" b="1" dirty="0">
                <a:solidFill>
                  <a:prstClr val="black"/>
                </a:solidFill>
              </a:rPr>
              <a:t>Czy zostaliście ochrzczeni w imię Pawła</a:t>
            </a:r>
            <a:r>
              <a:rPr lang="en" sz="1700" b="1" dirty="0" smtClean="0">
                <a:solidFill>
                  <a:prstClr val="black"/>
                </a:solidFill>
              </a:rPr>
              <a:t>?”</a:t>
            </a:r>
            <a:r>
              <a:rPr lang="pl-PL" sz="1700" b="1" dirty="0" smtClean="0">
                <a:solidFill>
                  <a:prstClr val="black"/>
                </a:solidFill>
              </a:rPr>
              <a:t>                  </a:t>
            </a:r>
            <a:r>
              <a:rPr lang="en" sz="1700" b="1" dirty="0" smtClean="0">
                <a:solidFill>
                  <a:prstClr val="black"/>
                </a:solidFill>
              </a:rPr>
              <a:t> </a:t>
            </a:r>
            <a:r>
              <a:rPr lang="en" sz="1700" b="1" dirty="0">
                <a:solidFill>
                  <a:prstClr val="black"/>
                </a:solidFill>
              </a:rPr>
              <a:t>(1 Koryntian </a:t>
            </a:r>
            <a:r>
              <a:rPr lang="en" sz="1700" b="1" dirty="0" smtClean="0">
                <a:solidFill>
                  <a:prstClr val="black"/>
                </a:solidFill>
              </a:rPr>
              <a:t>1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13</a:t>
            </a:r>
            <a:r>
              <a:rPr lang="en" sz="1700" b="1" dirty="0">
                <a:solidFill>
                  <a:prstClr val="black"/>
                </a:solidFill>
              </a:rPr>
              <a:t>). </a:t>
            </a:r>
            <a:r>
              <a:rPr lang="en" sz="1700" b="1" dirty="0">
                <a:solidFill>
                  <a:prstClr val="black"/>
                </a:solidFill>
              </a:rPr>
              <a:t>Tymi pytaniami Paweł chce skłonić ich do refleksji.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Jedność w Kościele osiąga się tylko przez umieranie dla </a:t>
            </a:r>
            <a:r>
              <a:rPr lang="en" sz="1700" b="1" dirty="0" smtClean="0">
                <a:solidFill>
                  <a:prstClr val="black"/>
                </a:solidFill>
              </a:rPr>
              <a:t>siebie</a:t>
            </a:r>
            <a:r>
              <a:rPr lang="pl-PL" sz="1700" b="1" dirty="0" smtClean="0">
                <a:solidFill>
                  <a:prstClr val="black"/>
                </a:solidFill>
              </a:rPr>
              <a:t>          </a:t>
            </a:r>
            <a:r>
              <a:rPr lang="en" sz="1700" b="1" dirty="0" smtClean="0">
                <a:solidFill>
                  <a:prstClr val="black"/>
                </a:solidFill>
              </a:rPr>
              <a:t> </a:t>
            </a:r>
            <a:r>
              <a:rPr lang="en" sz="1700" b="1" dirty="0">
                <a:solidFill>
                  <a:prstClr val="black"/>
                </a:solidFill>
              </a:rPr>
              <a:t>i życie dla Jezusa.</a:t>
            </a:r>
            <a:endParaRPr lang="en" sz="17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Niewielkie różnice zdań i różne dary, które każdy posiada, gdy są skupione na Chrystusie, zamiast rodzić podziały, tworzą jedność </a:t>
            </a:r>
            <a:r>
              <a:rPr lang="pl-PL" sz="1700" b="1" dirty="0" smtClean="0">
                <a:solidFill>
                  <a:prstClr val="black"/>
                </a:solidFill>
              </a:rPr>
              <a:t>     </a:t>
            </a:r>
            <a:r>
              <a:rPr lang="en" sz="1700" b="1" dirty="0" smtClean="0">
                <a:solidFill>
                  <a:prstClr val="black"/>
                </a:solidFill>
              </a:rPr>
              <a:t>(</a:t>
            </a:r>
            <a:r>
              <a:rPr lang="en" sz="1700" b="1" dirty="0">
                <a:solidFill>
                  <a:prstClr val="black"/>
                </a:solidFill>
              </a:rPr>
              <a:t>1 </a:t>
            </a:r>
            <a:r>
              <a:rPr lang="en" sz="1700" b="1" dirty="0" smtClean="0">
                <a:solidFill>
                  <a:prstClr val="black"/>
                </a:solidFill>
              </a:rPr>
              <a:t>Kor 12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12-13</a:t>
            </a:r>
            <a:r>
              <a:rPr lang="pl-PL" sz="1700" b="1" dirty="0" smtClean="0">
                <a:solidFill>
                  <a:prstClr val="black"/>
                </a:solidFill>
              </a:rPr>
              <a:t>.</a:t>
            </a:r>
            <a:r>
              <a:rPr lang="en" sz="1700" b="1" dirty="0" smtClean="0">
                <a:solidFill>
                  <a:prstClr val="black"/>
                </a:solidFill>
              </a:rPr>
              <a:t>25</a:t>
            </a:r>
            <a:r>
              <a:rPr lang="pl-PL" sz="1700" b="1" dirty="0" smtClean="0">
                <a:solidFill>
                  <a:prstClr val="black"/>
                </a:solidFill>
              </a:rPr>
              <a:t>.</a:t>
            </a:r>
            <a:r>
              <a:rPr lang="en" sz="1700" b="1" dirty="0" smtClean="0">
                <a:solidFill>
                  <a:prstClr val="black"/>
                </a:solidFill>
              </a:rPr>
              <a:t>27</a:t>
            </a:r>
            <a:r>
              <a:rPr lang="en" sz="1700" b="1" dirty="0">
                <a:solidFill>
                  <a:prstClr val="black"/>
                </a:solidFill>
              </a:rPr>
              <a:t>).</a:t>
            </a:r>
            <a:endParaRPr lang="en" sz="17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Jedność w Jezusie nie jest jednak jednolitością. </a:t>
            </a:r>
            <a:r>
              <a:rPr lang="en" sz="1700" b="1" dirty="0">
                <a:solidFill>
                  <a:prstClr val="black"/>
                </a:solidFill>
              </a:rPr>
              <a:t>Nie oznacza, że wszyscy myślimy tak samo o wszystkim albo że wszyscy </a:t>
            </a:r>
            <a:r>
              <a:rPr lang="en" sz="1700" b="1" dirty="0" smtClean="0">
                <a:solidFill>
                  <a:prstClr val="black"/>
                </a:solidFill>
              </a:rPr>
              <a:t>działamy</a:t>
            </a:r>
            <a:r>
              <a:rPr lang="pl-PL" sz="1700" b="1" dirty="0" smtClean="0">
                <a:solidFill>
                  <a:prstClr val="black"/>
                </a:solidFill>
              </a:rPr>
              <a:t>  </a:t>
            </a:r>
            <a:r>
              <a:rPr lang="en" sz="1700" b="1" dirty="0" smtClean="0">
                <a:solidFill>
                  <a:prstClr val="black"/>
                </a:solidFill>
              </a:rPr>
              <a:t> </a:t>
            </a:r>
            <a:r>
              <a:rPr lang="en" sz="1700" b="1" dirty="0">
                <a:solidFill>
                  <a:prstClr val="black"/>
                </a:solidFill>
              </a:rPr>
              <a:t>w ten sam sposób.</a:t>
            </a:r>
            <a:endParaRPr lang="en" sz="1700" b="1" dirty="0">
              <a:solidFill>
                <a:prstClr val="black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Jedność można osiągnąć tylko wtedy, gdy Jezus jest naszym Panem. Nie osiąga się jej przez przywiązywanie się do myśli czy idei brata lub siostry ani przez tworzenie zamkniętych grup.</a:t>
            </a:r>
          </a:p>
        </p:txBody>
      </p:sp>
    </p:spTree>
    <p:extLst>
      <p:ext uri="{BB962C8B-B14F-4D97-AF65-F5344CB8AC3E}">
        <p14:creationId xmlns:p14="http://schemas.microsoft.com/office/powerpoint/2010/main" xmlns="" val="406072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MĄDROŚĆ I DOJRZAŁOŚĆ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„Bracia i siostry, nie mogłem zwracać się do was jako do ludzi żyjących według Ducha, lecz jako do ludzi nadal cielesnych — niemowląt w Chrystusie</a:t>
            </a:r>
            <a:r>
              <a:rPr lang="en" b="1" dirty="0" smtClean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(1 Koryntian </a:t>
            </a:r>
            <a:r>
              <a:rPr lang="en" b="1" dirty="0" smtClean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r>
              <a:rPr lang="pl-PL" b="1" dirty="0" smtClean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b="1" dirty="0" smtClean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1</a:t>
            </a:r>
            <a:r>
              <a:rPr lang="en" b="1" dirty="0">
                <a:solidFill>
                  <a:srgbClr val="3C8C44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77DE259-F5BC-CAC3-A73A-9480E385E85F}"/>
              </a:ext>
            </a:extLst>
          </p:cNvPr>
          <p:cNvSpPr txBox="1"/>
          <p:nvPr/>
        </p:nvSpPr>
        <p:spPr>
          <a:xfrm>
            <a:off x="131558" y="1511754"/>
            <a:ext cx="3295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prstClr val="black"/>
                </a:solidFill>
              </a:rPr>
              <a:t>Paweł nazywa niedojrzałych chrześcijan „dziećmi w Chrystusie”, „cielesnymi” </a:t>
            </a:r>
            <a:r>
              <a:rPr lang="pl-PL" sz="1600" b="1" dirty="0" smtClean="0">
                <a:solidFill>
                  <a:prstClr val="black"/>
                </a:solidFill>
              </a:rPr>
              <a:t>        </a:t>
            </a:r>
            <a:r>
              <a:rPr lang="en" sz="1600" b="1" dirty="0" smtClean="0">
                <a:solidFill>
                  <a:prstClr val="black"/>
                </a:solidFill>
              </a:rPr>
              <a:t>(</a:t>
            </a:r>
            <a:r>
              <a:rPr lang="en" sz="1600" b="1" dirty="0">
                <a:solidFill>
                  <a:prstClr val="black"/>
                </a:solidFill>
              </a:rPr>
              <a:t>1 Koryntian </a:t>
            </a:r>
            <a:r>
              <a:rPr lang="en" sz="1600" b="1" dirty="0" smtClean="0">
                <a:solidFill>
                  <a:prstClr val="black"/>
                </a:solidFill>
              </a:rPr>
              <a:t>3</a:t>
            </a:r>
            <a:r>
              <a:rPr lang="pl-PL" sz="1600" b="1" dirty="0" smtClean="0">
                <a:solidFill>
                  <a:prstClr val="black"/>
                </a:solidFill>
              </a:rPr>
              <a:t>,</a:t>
            </a:r>
            <a:r>
              <a:rPr lang="en" sz="1600" b="1" dirty="0" smtClean="0">
                <a:solidFill>
                  <a:prstClr val="black"/>
                </a:solidFill>
              </a:rPr>
              <a:t>1</a:t>
            </a:r>
            <a:r>
              <a:rPr lang="en" sz="1600" b="1" dirty="0">
                <a:solidFill>
                  <a:prstClr val="black"/>
                </a:solidFill>
              </a:rPr>
              <a:t>). </a:t>
            </a:r>
            <a:r>
              <a:rPr lang="en" sz="1600" b="1" dirty="0">
                <a:solidFill>
                  <a:prstClr val="black"/>
                </a:solidFill>
              </a:rPr>
              <a:t>Tacy chrześcijanie bardziej koncentrują się na ludziach niż na Jezusie.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35345359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22330598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600" b="1" dirty="0">
                <a:solidFill>
                  <a:prstClr val="black"/>
                </a:solidFill>
              </a:rPr>
              <a:t>Gdy niektórym przywódcom nadaje się nadmierne znaczenie kosztem innych, tworzą się grupy, które dzielą Kościół. Jest to wynik niedojrzałości. </a:t>
            </a:r>
            <a:r>
              <a:rPr lang="en" sz="1600" b="1" dirty="0">
                <a:solidFill>
                  <a:prstClr val="black"/>
                </a:solidFill>
              </a:rPr>
              <a:t>Dlatego Paweł zaprasza nas do osiągnięcia dojrzałości </a:t>
            </a:r>
            <a:r>
              <a:rPr lang="pl-PL" sz="1600" b="1" dirty="0" smtClean="0">
                <a:solidFill>
                  <a:prstClr val="black"/>
                </a:solidFill>
              </a:rPr>
              <a:t>            </a:t>
            </a:r>
            <a:r>
              <a:rPr lang="en" sz="1600" b="1" dirty="0" smtClean="0">
                <a:solidFill>
                  <a:prstClr val="black"/>
                </a:solidFill>
              </a:rPr>
              <a:t>w </a:t>
            </a:r>
            <a:r>
              <a:rPr lang="en" sz="1600" b="1" dirty="0">
                <a:solidFill>
                  <a:prstClr val="black"/>
                </a:solidFill>
              </a:rPr>
              <a:t>Chrystusie (1 Koryntian </a:t>
            </a:r>
            <a:r>
              <a:rPr lang="en" sz="1600" b="1" dirty="0" smtClean="0">
                <a:solidFill>
                  <a:prstClr val="black"/>
                </a:solidFill>
              </a:rPr>
              <a:t>2</a:t>
            </a:r>
            <a:r>
              <a:rPr lang="pl-PL" sz="1600" b="1" dirty="0" smtClean="0">
                <a:solidFill>
                  <a:prstClr val="black"/>
                </a:solidFill>
              </a:rPr>
              <a:t>,</a:t>
            </a:r>
            <a:r>
              <a:rPr lang="en" sz="1600" b="1" dirty="0" smtClean="0">
                <a:solidFill>
                  <a:prstClr val="black"/>
                </a:solidFill>
              </a:rPr>
              <a:t>6</a:t>
            </a:r>
            <a:r>
              <a:rPr lang="en" sz="1600" b="1" dirty="0">
                <a:solidFill>
                  <a:prstClr val="black"/>
                </a:solidFill>
              </a:rPr>
              <a:t>).</a:t>
            </a:r>
            <a:endParaRPr lang="e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5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4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SŁUŻBA I POKORA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8CCEBF-E857-7954-55DE-A02799564093}"/>
              </a:ext>
            </a:extLst>
          </p:cNvPr>
          <p:cNvSpPr txBox="1"/>
          <p:nvPr/>
        </p:nvSpPr>
        <p:spPr>
          <a:xfrm>
            <a:off x="3106016" y="671896"/>
            <a:ext cx="598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„Tak więc niech nas każdy uważa za sługi Chrystusa i szafarzy tajemnic Bożych</a:t>
            </a:r>
            <a:r>
              <a:rPr lang="en" b="1" dirty="0" smtClean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Koryntian </a:t>
            </a:r>
            <a:r>
              <a:rPr lang="en" b="1" dirty="0" smtClean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4</a:t>
            </a:r>
            <a:r>
              <a:rPr lang="pl-PL" b="1" dirty="0" smtClean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b="1" dirty="0" smtClean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e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>
                <a:solidFill>
                  <a:prstClr val="black"/>
                </a:solidFill>
              </a:rPr>
              <a:t>Podobnie jak dzisiaj, w pierwszym wieku ludzie byli podzieleni przez przekonania polityczne, filozoficzne, religijne i inne. Jak możemy zapobiec temu, by taki sposób myślenia przenikał do Kościoła i powodował podziały?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700" b="1" dirty="0">
                <a:solidFill>
                  <a:prstClr val="black"/>
                </a:solidFill>
              </a:rPr>
              <a:t>Postawa przywódcy odgrywa znaczącą rolę. Przywódcy Kościoła muszą jasno rozumieć swoją rolę szafarzy. Nie są właścicielami Kościoła; jedynie zarządzają nim dla Chrystusa.</a:t>
            </a:r>
          </a:p>
        </p:txBody>
      </p:sp>
      <p:grpSp>
        <p:nvGrpSpPr>
          <p:cNvPr id="2" name="Grupo 24">
            <a:extLst>
              <a:ext uri="{FF2B5EF4-FFF2-40B4-BE49-F238E27FC236}">
                <a16:creationId xmlns:a16="http://schemas.microsoft.com/office/drawing/2014/main" xmlns="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Jaka jedność panowałaby w Kościele, gdyby każdy — nie tylko przywódcy, ale każdy pojedynczy członek — postępował w ten sposób?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Sługa, który zarządza, musi postępować tak, jak postępuje jego Pan: zawsze gotów pokornie oddawać siebie w służbie innym (</a:t>
            </a:r>
            <a:r>
              <a:rPr lang="en" sz="1700" b="1" dirty="0" smtClean="0">
                <a:solidFill>
                  <a:prstClr val="black"/>
                </a:solidFill>
              </a:rPr>
              <a:t>Flp 2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3-8</a:t>
            </a:r>
            <a:r>
              <a:rPr lang="en" sz="1700" b="1" dirty="0">
                <a:solidFill>
                  <a:prstClr val="black"/>
                </a:solidFill>
              </a:rPr>
              <a:t>).</a:t>
            </a:r>
            <a:endParaRPr lang="en" sz="1700" b="1" dirty="0">
              <a:solidFill>
                <a:prstClr val="black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" sz="1700" b="1" dirty="0">
                <a:solidFill>
                  <a:prstClr val="black"/>
                </a:solidFill>
              </a:rPr>
              <a:t>Przywódcą Kościoła jest Jezus; wszyscy inni prowadzą go jako „słudzy Chrystusa” (1 </a:t>
            </a:r>
            <a:r>
              <a:rPr lang="en" sz="1700" b="1" dirty="0" smtClean="0">
                <a:solidFill>
                  <a:prstClr val="black"/>
                </a:solidFill>
              </a:rPr>
              <a:t>Kor 4</a:t>
            </a:r>
            <a:r>
              <a:rPr lang="pl-PL" sz="1700" b="1" dirty="0" smtClean="0">
                <a:solidFill>
                  <a:prstClr val="black"/>
                </a:solidFill>
              </a:rPr>
              <a:t>,</a:t>
            </a:r>
            <a:r>
              <a:rPr lang="en" sz="1700" b="1" dirty="0" smtClean="0">
                <a:solidFill>
                  <a:prstClr val="black"/>
                </a:solidFill>
              </a:rPr>
              <a:t>1</a:t>
            </a:r>
            <a:r>
              <a:rPr lang="en" sz="1700" b="1" dirty="0">
                <a:solidFill>
                  <a:prstClr val="black"/>
                </a:solidFill>
              </a:rPr>
              <a:t>).</a:t>
            </a:r>
            <a:endParaRPr lang="en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1124</Words>
  <Application>Microsoft Office PowerPoint</Application>
  <PresentationFormat>Niestandardowy</PresentationFormat>
  <Paragraphs>60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70</cp:revision>
  <dcterms:created xsi:type="dcterms:W3CDTF">2026-06-06T16:57:43Z</dcterms:created>
  <dcterms:modified xsi:type="dcterms:W3CDTF">2026-07-17T15:20:24Z</dcterms:modified>
</cp:coreProperties>
</file>