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66" d="100"/>
          <a:sy n="166" d="100"/>
        </p:scale>
        <p:origin x="-144" y="-11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1"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n-US" sz="1900" b="1" noProof="0" dirty="0" err="1" smtClean="0">
              <a:effectLst>
                <a:outerShdw blurRad="38100" dist="38100" dir="2700000" algn="tl">
                  <a:srgbClr val="000000"/>
                </a:outerShdw>
              </a:effectLst>
            </a:rPr>
            <a:t>Świadczyć</a:t>
          </a:r>
          <a:r>
            <a:rPr lang="pl-PL" sz="1900" b="1" noProof="0" dirty="0" smtClean="0">
              <a:effectLst>
                <a:outerShdw blurRad="38100" dist="38100" dir="2700000" algn="tl">
                  <a:srgbClr val="000000"/>
                </a:outerShdw>
              </a:effectLst>
            </a:rPr>
            <a:t>     </a:t>
          </a:r>
          <a:r>
            <a:rPr lang="en-US" sz="1900" b="1" noProof="0" dirty="0" smtClean="0">
              <a:effectLst>
                <a:outerShdw blurRad="38100" dist="38100" dir="2700000" algn="tl">
                  <a:srgbClr val="000000"/>
                </a:outerShdw>
              </a:effectLst>
            </a:rPr>
            <a:t> </a:t>
          </a:r>
          <a:r>
            <a:rPr lang="en-US" sz="1900" b="1" noProof="0" dirty="0">
              <a:effectLst>
                <a:outerShdw blurRad="38100" dist="38100" dir="2700000" algn="tl">
                  <a:srgbClr val="000000"/>
                </a:outerShdw>
              </a:effectLst>
            </a:rPr>
            <a:t>o Jezusie</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n-US" sz="2000" b="1" noProof="0" dirty="0"/>
            <a:t>Ich główną misją było prowadzenie ludzi do Jezusa</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n-US" sz="2000" b="1" noProof="0" dirty="0">
              <a:effectLst>
                <a:outerShdw blurRad="38100" dist="38100" dir="2700000" algn="tl">
                  <a:srgbClr val="000000"/>
                </a:outerShdw>
              </a:effectLst>
            </a:rPr>
            <a:t>Zapowiadanie przyszłości</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n-US" sz="2000" b="1" kern="1200" noProof="0" dirty="0">
              <a:latin typeface="Aptos" panose="02110004020202020204"/>
              <a:ea typeface="+mn-ea"/>
              <a:cs typeface="+mn-cs"/>
            </a:rPr>
            <a:t>Objawiali wydarzenia sięgające aż do naszych czasów</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US" sz="2000" b="1" noProof="0" dirty="0">
              <a:effectLst>
                <a:outerShdw blurRad="38100" dist="38100" dir="2700000" algn="tl">
                  <a:srgbClr val="000000"/>
                </a:outerShdw>
              </a:effectLst>
            </a:rPr>
            <a:t>Budowanie</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n-US" sz="2000" b="1" noProof="0" dirty="0"/>
            <a:t>Budować silny Kościół, zdolny oprzeć się atakom wroga</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US" sz="2000" b="1" noProof="0" dirty="0">
              <a:effectLst>
                <a:outerShdw blurRad="38100" dist="38100" dir="2700000" algn="tl">
                  <a:srgbClr val="000000"/>
                </a:outerShdw>
              </a:effectLst>
            </a:rPr>
            <a:t>Napominanie</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n-US" sz="2000" b="1" noProof="0" dirty="0"/>
            <a:t>Wskazywać grzech, aby ludzie mogli się nawrócić</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US" sz="2000" b="1" noProof="0" dirty="0">
              <a:effectLst>
                <a:outerShdw blurRad="38100" dist="38100" dir="2700000" algn="tl">
                  <a:srgbClr val="000000"/>
                </a:outerShdw>
              </a:effectLst>
            </a:rPr>
            <a:t>Pocieszenie</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n-US" sz="2000" b="1" noProof="0" dirty="0"/>
            <a:t>Juda i Sylas zostali posłani do zborów właśnie w tym celu</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t>
        <a:bodyPr/>
        <a:lstStyle/>
        <a:p>
          <a:endParaRPr lang="pl-PL"/>
        </a:p>
      </dgm:t>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t>
        <a:bodyPr/>
        <a:lstStyle/>
        <a:p>
          <a:endParaRPr lang="pl-PL"/>
        </a:p>
      </dgm:t>
    </dgm:pt>
    <dgm:pt modelId="{4509C98C-D3ED-487A-BE5B-22E7E2A8F68A}" type="pres">
      <dgm:prSet presAssocID="{3DCD99FE-FC29-4C72-ACC0-90BB7DA1E30A}" presName="parentText" presStyleLbl="node1" presStyleIdx="0" presStyleCnt="0">
        <dgm:presLayoutVars>
          <dgm:chMax val="0"/>
          <dgm:bulletEnabled val="1"/>
        </dgm:presLayoutVars>
      </dgm:prSet>
      <dgm:spPr/>
      <dgm:t>
        <a:bodyPr/>
        <a:lstStyle/>
        <a:p>
          <a:endParaRPr lang="pl-PL"/>
        </a:p>
      </dgm:t>
    </dgm:pt>
    <dgm:pt modelId="{83303C94-F2EE-4E3F-8B8F-C30B43A7A5F7}" type="pres">
      <dgm:prSet presAssocID="{3DCD99FE-FC29-4C72-ACC0-90BB7DA1E30A}" presName="parentRect" presStyleLbl="alignNode1" presStyleIdx="0" presStyleCnt="5" custScaleX="142715" custLinFactNeighborY="21509"/>
      <dgm:spPr/>
      <dgm:t>
        <a:bodyPr/>
        <a:lstStyle/>
        <a:p>
          <a:endParaRPr lang="pl-PL"/>
        </a:p>
      </dgm:t>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xmlns=""/>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t>
        <a:bodyPr/>
        <a:lstStyle/>
        <a:p>
          <a:endParaRPr lang="pl-PL"/>
        </a:p>
      </dgm:t>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t>
        <a:bodyPr/>
        <a:lstStyle/>
        <a:p>
          <a:endParaRPr lang="pl-PL"/>
        </a:p>
      </dgm:t>
    </dgm:pt>
    <dgm:pt modelId="{9E64D7C4-F4D0-4608-AFCF-D1688C82FA1F}" type="pres">
      <dgm:prSet presAssocID="{1F1CDFEC-5159-4F78-82D7-98E97277A281}" presName="parentText" presStyleLbl="node1" presStyleIdx="0" presStyleCnt="0">
        <dgm:presLayoutVars>
          <dgm:chMax val="0"/>
          <dgm:bulletEnabled val="1"/>
        </dgm:presLayoutVars>
      </dgm:prSet>
      <dgm:spPr/>
      <dgm:t>
        <a:bodyPr/>
        <a:lstStyle/>
        <a:p>
          <a:endParaRPr lang="pl-PL"/>
        </a:p>
      </dgm:t>
    </dgm:pt>
    <dgm:pt modelId="{A7D34FEE-7DA6-4B37-BBED-CAA95D76B4CC}" type="pres">
      <dgm:prSet presAssocID="{1F1CDFEC-5159-4F78-82D7-98E97277A281}" presName="parentRect" presStyleLbl="alignNode1" presStyleIdx="1" presStyleCnt="5" custScaleX="142715" custLinFactNeighborY="21509"/>
      <dgm:spPr/>
      <dgm:t>
        <a:bodyPr/>
        <a:lstStyle/>
        <a:p>
          <a:endParaRPr lang="pl-PL"/>
        </a:p>
      </dgm:t>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xmlns=""/>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t>
        <a:bodyPr/>
        <a:lstStyle/>
        <a:p>
          <a:endParaRPr lang="pl-PL"/>
        </a:p>
      </dgm:t>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t>
        <a:bodyPr/>
        <a:lstStyle/>
        <a:p>
          <a:endParaRPr lang="pl-PL"/>
        </a:p>
      </dgm:t>
    </dgm:pt>
    <dgm:pt modelId="{E6ABE69A-36DD-445F-86C2-EC58035F4C7D}" type="pres">
      <dgm:prSet presAssocID="{39F1AB83-5A71-4203-951B-3E76E2FA0437}" presName="parentText" presStyleLbl="node1" presStyleIdx="0" presStyleCnt="0">
        <dgm:presLayoutVars>
          <dgm:chMax val="0"/>
          <dgm:bulletEnabled val="1"/>
        </dgm:presLayoutVars>
      </dgm:prSet>
      <dgm:spPr/>
      <dgm:t>
        <a:bodyPr/>
        <a:lstStyle/>
        <a:p>
          <a:endParaRPr lang="pl-PL"/>
        </a:p>
      </dgm:t>
    </dgm:pt>
    <dgm:pt modelId="{4D9EC3F5-2B61-4178-AF40-07178C6999D4}" type="pres">
      <dgm:prSet presAssocID="{39F1AB83-5A71-4203-951B-3E76E2FA0437}" presName="parentRect" presStyleLbl="alignNode1" presStyleIdx="2" presStyleCnt="5" custScaleX="142715" custLinFactNeighborY="21509"/>
      <dgm:spPr/>
      <dgm:t>
        <a:bodyPr/>
        <a:lstStyle/>
        <a:p>
          <a:endParaRPr lang="pl-PL"/>
        </a:p>
      </dgm:t>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xmlns=""/>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t>
        <a:bodyPr/>
        <a:lstStyle/>
        <a:p>
          <a:endParaRPr lang="pl-PL"/>
        </a:p>
      </dgm:t>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t>
        <a:bodyPr/>
        <a:lstStyle/>
        <a:p>
          <a:endParaRPr lang="pl-PL"/>
        </a:p>
      </dgm:t>
    </dgm:pt>
    <dgm:pt modelId="{1BD54DEE-E1EB-4C97-81A3-BF427F74E9E9}" type="pres">
      <dgm:prSet presAssocID="{576F84B1-17FF-4C54-A6F9-4787FFEF6346}" presName="parentText" presStyleLbl="node1" presStyleIdx="0" presStyleCnt="0">
        <dgm:presLayoutVars>
          <dgm:chMax val="0"/>
          <dgm:bulletEnabled val="1"/>
        </dgm:presLayoutVars>
      </dgm:prSet>
      <dgm:spPr/>
      <dgm:t>
        <a:bodyPr/>
        <a:lstStyle/>
        <a:p>
          <a:endParaRPr lang="pl-PL"/>
        </a:p>
      </dgm:t>
    </dgm:pt>
    <dgm:pt modelId="{7FC4422D-8C48-4D6F-8899-D3EB750C73B7}" type="pres">
      <dgm:prSet presAssocID="{576F84B1-17FF-4C54-A6F9-4787FFEF6346}" presName="parentRect" presStyleLbl="alignNode1" presStyleIdx="3" presStyleCnt="5" custScaleX="152625" custLinFactNeighborX="-67257"/>
      <dgm:spPr/>
      <dgm:t>
        <a:bodyPr/>
        <a:lstStyle/>
        <a:p>
          <a:endParaRPr lang="pl-PL"/>
        </a:p>
      </dgm:t>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t>
        <a:bodyPr/>
        <a:lstStyle/>
        <a:p>
          <a:endParaRPr lang="pl-PL"/>
        </a:p>
      </dgm:t>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t>
        <a:bodyPr/>
        <a:lstStyle/>
        <a:p>
          <a:endParaRPr lang="pl-PL"/>
        </a:p>
      </dgm:t>
    </dgm:pt>
    <dgm:pt modelId="{4C29B0A9-7ADA-4708-B73F-210F7A8A3AFE}" type="pres">
      <dgm:prSet presAssocID="{8FACA609-11DE-421F-B7EE-75BB7AAFF962}" presName="parentText" presStyleLbl="node1" presStyleIdx="0" presStyleCnt="0">
        <dgm:presLayoutVars>
          <dgm:chMax val="0"/>
          <dgm:bulletEnabled val="1"/>
        </dgm:presLayoutVars>
      </dgm:prSet>
      <dgm:spPr/>
      <dgm:t>
        <a:bodyPr/>
        <a:lstStyle/>
        <a:p>
          <a:endParaRPr lang="pl-PL"/>
        </a:p>
      </dgm:t>
    </dgm:pt>
    <dgm:pt modelId="{33324725-AC41-4188-ADC2-C983F204EAEA}" type="pres">
      <dgm:prSet presAssocID="{8FACA609-11DE-421F-B7EE-75BB7AAFF962}" presName="parentRect" presStyleLbl="alignNode1" presStyleIdx="4" presStyleCnt="5" custScaleX="152625" custLinFactNeighborX="-67257"/>
      <dgm:spPr/>
      <dgm:t>
        <a:bodyPr/>
        <a:lstStyle/>
        <a:p>
          <a:endParaRPr lang="pl-PL"/>
        </a:p>
      </dgm:t>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xmlns=""/>
              </a:ext>
            </a:extLst>
          </a:blip>
          <a:srcRect/>
          <a:stretch>
            <a:fillRect l="-17000" r="-17000"/>
          </a:stretch>
        </a:blipFill>
      </dgm:spPr>
    </dgm:pt>
  </dgm:ptLst>
  <dgm:cxnLst>
    <dgm:cxn modelId="{4AC40176-2488-4BD6-AA76-0FFB8F15D2BD}" srcId="{FD313355-6819-4705-A30E-A1889181BF5F}" destId="{1F1CDFEC-5159-4F78-82D7-98E97277A281}" srcOrd="1" destOrd="0" parTransId="{55412B8B-7B31-45A8-906C-392D7BABBCF3}" sibTransId="{462E2C00-F4F0-4CF8-B4CA-B3394ACE879F}"/>
    <dgm:cxn modelId="{B167078D-DCA3-48A4-9D42-A14A72ACAC3A}" type="presOf" srcId="{462E2C00-F4F0-4CF8-B4CA-B3394ACE879F}" destId="{D9D2F1A1-75FA-437A-8C9E-ACD1EBDAA054}" srcOrd="0" destOrd="0" presId="urn:microsoft.com/office/officeart/2005/8/layout/bList2#1"/>
    <dgm:cxn modelId="{6EC5F633-05C3-469A-8877-901524390ADF}" type="presOf" srcId="{8FACA609-11DE-421F-B7EE-75BB7AAFF962}" destId="{33324725-AC41-4188-ADC2-C983F204EAEA}" srcOrd="1" destOrd="0" presId="urn:microsoft.com/office/officeart/2005/8/layout/bList2#1"/>
    <dgm:cxn modelId="{A45B0848-2DEB-4873-84CD-BF6E92D0242A}" type="presOf" srcId="{39F1AB83-5A71-4203-951B-3E76E2FA0437}" destId="{E6ABE69A-36DD-445F-86C2-EC58035F4C7D}" srcOrd="0" destOrd="0" presId="urn:microsoft.com/office/officeart/2005/8/layout/bList2#1"/>
    <dgm:cxn modelId="{BE0EDA62-E462-45C9-8F2B-D1E21E056DA1}" type="presOf" srcId="{1626E676-3B1E-4454-B7AB-6FF14EDB912F}" destId="{473383DD-28FA-49E9-AFC8-9B964FA564E7}" srcOrd="0" destOrd="0" presId="urn:microsoft.com/office/officeart/2005/8/layout/bList2#1"/>
    <dgm:cxn modelId="{F88DC466-FAB8-4A91-8BE1-9D063495D824}" type="presOf" srcId="{3DCD99FE-FC29-4C72-ACC0-90BB7DA1E30A}" destId="{4509C98C-D3ED-487A-BE5B-22E7E2A8F68A}" srcOrd="0" destOrd="0" presId="urn:microsoft.com/office/officeart/2005/8/layout/bList2#1"/>
    <dgm:cxn modelId="{A9355183-10B7-4A7D-8D97-97D9363BA49E}" srcId="{39F1AB83-5A71-4203-951B-3E76E2FA0437}" destId="{7D77960C-0D30-421F-B81F-73D18F3CDDA5}" srcOrd="0" destOrd="0" parTransId="{F0C5EA2B-7BEA-41F2-A544-39385B2F8F40}" sibTransId="{8CA4453E-1DAB-4734-AACB-5590A2138041}"/>
    <dgm:cxn modelId="{0B966299-39B2-414F-B82E-70E59853CB1B}" type="presOf" srcId="{8FACA609-11DE-421F-B7EE-75BB7AAFF962}" destId="{4C29B0A9-7ADA-4708-B73F-210F7A8A3AFE}" srcOrd="0" destOrd="0" presId="urn:microsoft.com/office/officeart/2005/8/layout/bList2#1"/>
    <dgm:cxn modelId="{7AB225D7-A574-4F05-B956-06F37136C7D8}" type="presOf" srcId="{576F84B1-17FF-4C54-A6F9-4787FFEF6346}" destId="{1BD54DEE-E1EB-4C97-81A3-BF427F74E9E9}" srcOrd="0" destOrd="0" presId="urn:microsoft.com/office/officeart/2005/8/layout/bList2#1"/>
    <dgm:cxn modelId="{A549B5BD-37F0-4B8C-AB53-B81D8594FAC2}" type="presOf" srcId="{1F1CDFEC-5159-4F78-82D7-98E97277A281}" destId="{A7D34FEE-7DA6-4B37-BBED-CAA95D76B4CC}" srcOrd="1" destOrd="0" presId="urn:microsoft.com/office/officeart/2005/8/layout/bList2#1"/>
    <dgm:cxn modelId="{60F38D7F-6A30-4B22-AEAD-385683F8C91F}" srcId="{FD313355-6819-4705-A30E-A1889181BF5F}" destId="{3DCD99FE-FC29-4C72-ACC0-90BB7DA1E30A}" srcOrd="0" destOrd="0" parTransId="{9AA046AF-3034-4606-BF3A-9B6BB836833F}" sibTransId="{CB4F0FCA-53A6-4C5E-B777-0172B2D08E57}"/>
    <dgm:cxn modelId="{23A7DC6C-397E-4E65-8C25-A7E8BD920F2E}" type="presOf" srcId="{25D733FD-93DC-4658-A46F-67C83CE0A1F7}" destId="{3EE713CA-5DC2-499E-9B70-F3055F077623}" srcOrd="0" destOrd="0" presId="urn:microsoft.com/office/officeart/2005/8/layout/bList2#1"/>
    <dgm:cxn modelId="{51E4D12B-87C9-4102-939D-26865AE28B6E}" srcId="{FD313355-6819-4705-A30E-A1889181BF5F}" destId="{8FACA609-11DE-421F-B7EE-75BB7AAFF962}" srcOrd="4" destOrd="0" parTransId="{8182001B-2E6D-40FA-ADA7-B4681889C8C8}" sibTransId="{0FB139CC-C60F-42AA-B27E-0889992B1454}"/>
    <dgm:cxn modelId="{FD56D805-461D-4351-8F6B-ABFAB32BDB5A}" srcId="{3DCD99FE-FC29-4C72-ACC0-90BB7DA1E30A}" destId="{3CD771D0-414F-41EA-AF8F-24EB4EB658E1}" srcOrd="0" destOrd="0" parTransId="{9B2259FD-234E-4E0E-8BA9-7311DDA2EA9C}" sibTransId="{EDD2377F-2913-4372-AF30-0941DAB8B237}"/>
    <dgm:cxn modelId="{6C87229D-2923-4626-B458-D572001BAFF2}" type="presOf" srcId="{7D77960C-0D30-421F-B81F-73D18F3CDDA5}" destId="{B93B6972-D6BF-4224-8F58-E4363ABE05A9}" srcOrd="0" destOrd="0" presId="urn:microsoft.com/office/officeart/2005/8/layout/bList2#1"/>
    <dgm:cxn modelId="{BCFA39DE-A92E-4FDB-B41A-36AABEB8E96A}" type="presOf" srcId="{FD313355-6819-4705-A30E-A1889181BF5F}" destId="{748C2B61-E1DB-4DE3-B7F0-F7D5C9C47A67}" srcOrd="0" destOrd="0" presId="urn:microsoft.com/office/officeart/2005/8/layout/bList2#1"/>
    <dgm:cxn modelId="{E99F4BE7-BAC4-4E15-9113-C1A95F0AD9B7}" type="presOf" srcId="{3CD771D0-414F-41EA-AF8F-24EB4EB658E1}" destId="{04D3CF86-DE88-4173-BB50-CB625C2784C1}" srcOrd="0" destOrd="0" presId="urn:microsoft.com/office/officeart/2005/8/layout/bList2#1"/>
    <dgm:cxn modelId="{042777CA-870F-4C01-A956-4E607E2E32C1}" type="presOf" srcId="{576F84B1-17FF-4C54-A6F9-4787FFEF6346}" destId="{7FC4422D-8C48-4D6F-8899-D3EB750C73B7}" srcOrd="1" destOrd="0" presId="urn:microsoft.com/office/officeart/2005/8/layout/bList2#1"/>
    <dgm:cxn modelId="{8E16B2AD-DED2-407F-9EA5-D09FCCA07D0D}" type="presOf" srcId="{39F1AB83-5A71-4203-951B-3E76E2FA0437}" destId="{4D9EC3F5-2B61-4178-AF40-07178C6999D4}" srcOrd="1" destOrd="0" presId="urn:microsoft.com/office/officeart/2005/8/layout/bList2#1"/>
    <dgm:cxn modelId="{46AFF13D-3063-4D4D-8871-42434D157A63}" srcId="{8FACA609-11DE-421F-B7EE-75BB7AAFF962}" destId="{FBD893F2-D066-4295-9EC5-A5677D8E95C7}" srcOrd="0" destOrd="0" parTransId="{F6F58423-0235-4E36-906E-D436852080FC}" sibTransId="{A2BE28C3-6A04-466E-9399-8FA26FD0D994}"/>
    <dgm:cxn modelId="{2138DAD5-EDC1-46A2-9DAE-6853A6FA26C2}" type="presOf" srcId="{E1DB6DC5-D68E-448E-859E-EF50CEE3BDC3}" destId="{4CDB36CE-04BE-4A69-9A99-EA24D87313CD}" srcOrd="0" destOrd="0" presId="urn:microsoft.com/office/officeart/2005/8/layout/bList2#1"/>
    <dgm:cxn modelId="{464988F9-79A0-4DA5-97D8-10619F73DCCB}" type="presOf" srcId="{FBD893F2-D066-4295-9EC5-A5677D8E95C7}" destId="{8C181B66-CC29-4D81-82A1-51CAB7D5DB84}" srcOrd="0" destOrd="0" presId="urn:microsoft.com/office/officeart/2005/8/layout/bList2#1"/>
    <dgm:cxn modelId="{D38B35C2-A592-46F9-AC69-F12F37CEE336}" type="presOf" srcId="{F255B581-4A22-43F1-9DDB-022968AAECA8}" destId="{47B3CB62-A8A9-4497-91EE-E14053024428}" srcOrd="0" destOrd="0" presId="urn:microsoft.com/office/officeart/2005/8/layout/bList2#1"/>
    <dgm:cxn modelId="{18D83120-17EA-46B5-9267-67DF29618784}" type="presOf" srcId="{CB4F0FCA-53A6-4C5E-B777-0172B2D08E57}" destId="{D3EFC2CD-A8BD-4538-B2A9-D4F28EFB5015}" srcOrd="0" destOrd="0" presId="urn:microsoft.com/office/officeart/2005/8/layout/bList2#1"/>
    <dgm:cxn modelId="{F01D63FB-1263-46D6-B705-626D50C1C246}" srcId="{FD313355-6819-4705-A30E-A1889181BF5F}" destId="{576F84B1-17FF-4C54-A6F9-4787FFEF6346}" srcOrd="3" destOrd="0" parTransId="{C7BC9326-C2EB-4F23-9CDA-41D6BDF1A659}" sibTransId="{E1DB6DC5-D68E-448E-859E-EF50CEE3BDC3}"/>
    <dgm:cxn modelId="{143F6771-2C7E-4D6D-878F-431D498A05ED}" type="presOf" srcId="{1F1CDFEC-5159-4F78-82D7-98E97277A281}" destId="{9E64D7C4-F4D0-4608-AFCF-D1688C82FA1F}" srcOrd="0" destOrd="0" presId="urn:microsoft.com/office/officeart/2005/8/layout/bList2#1"/>
    <dgm:cxn modelId="{58168DD8-B662-4152-AA2E-207957DC3F56}" type="presOf" srcId="{3DCD99FE-FC29-4C72-ACC0-90BB7DA1E30A}" destId="{83303C94-F2EE-4E3F-8B8F-C30B43A7A5F7}" srcOrd="1" destOrd="0" presId="urn:microsoft.com/office/officeart/2005/8/layout/bList2#1"/>
    <dgm:cxn modelId="{0862EA18-D636-46D4-B66E-C0FC6DB15D58}" srcId="{1F1CDFEC-5159-4F78-82D7-98E97277A281}" destId="{25D733FD-93DC-4658-A46F-67C83CE0A1F7}" srcOrd="0" destOrd="0" parTransId="{FFC5D632-0AA4-4567-9488-02B07EEC1AA4}" sibTransId="{51C9E84F-CC89-4C99-82E9-DC501F717053}"/>
    <dgm:cxn modelId="{12C36F5C-9147-440C-8ACE-AA5000BC60E0}" srcId="{576F84B1-17FF-4C54-A6F9-4787FFEF6346}" destId="{F255B581-4A22-43F1-9DDB-022968AAECA8}" srcOrd="0" destOrd="0" parTransId="{F8AABC5E-C78C-401F-8510-EAED3F0C5051}" sibTransId="{A6419884-9C83-4115-9C4A-3476801061CA}"/>
    <dgm:cxn modelId="{337D6BAF-24DF-44CF-8D75-863E8D7AA2A1}" srcId="{FD313355-6819-4705-A30E-A1889181BF5F}" destId="{39F1AB83-5A71-4203-951B-3E76E2FA0437}" srcOrd="2" destOrd="0" parTransId="{A170A5C2-369A-4932-93AA-88F7883900E1}" sibTransId="{1626E676-3B1E-4454-B7AB-6FF14EDB912F}"/>
    <dgm:cxn modelId="{AE4A8704-B8B4-4B0A-B238-B196D30E5B50}" type="presParOf" srcId="{748C2B61-E1DB-4DE3-B7F0-F7D5C9C47A67}" destId="{FA90D467-45E9-4424-9A20-89AF1C4BD1D3}" srcOrd="0" destOrd="0" presId="urn:microsoft.com/office/officeart/2005/8/layout/bList2#1"/>
    <dgm:cxn modelId="{898E3E1C-A841-4D6A-870C-293CFD01FD35}" type="presParOf" srcId="{FA90D467-45E9-4424-9A20-89AF1C4BD1D3}" destId="{04D3CF86-DE88-4173-BB50-CB625C2784C1}" srcOrd="0" destOrd="0" presId="urn:microsoft.com/office/officeart/2005/8/layout/bList2#1"/>
    <dgm:cxn modelId="{45EAA5EE-AC18-4CD0-A69E-22CE33410138}" type="presParOf" srcId="{FA90D467-45E9-4424-9A20-89AF1C4BD1D3}" destId="{4509C98C-D3ED-487A-BE5B-22E7E2A8F68A}" srcOrd="1" destOrd="0" presId="urn:microsoft.com/office/officeart/2005/8/layout/bList2#1"/>
    <dgm:cxn modelId="{DF6C4398-0C3B-4D64-8AEC-AA284EDC2BB0}" type="presParOf" srcId="{FA90D467-45E9-4424-9A20-89AF1C4BD1D3}" destId="{83303C94-F2EE-4E3F-8B8F-C30B43A7A5F7}" srcOrd="2" destOrd="0" presId="urn:microsoft.com/office/officeart/2005/8/layout/bList2#1"/>
    <dgm:cxn modelId="{C832077E-3BFE-4B53-9CBF-EFDB29957168}" type="presParOf" srcId="{FA90D467-45E9-4424-9A20-89AF1C4BD1D3}" destId="{A381FCC2-366C-484C-80F3-42AFE9B46DAC}" srcOrd="3" destOrd="0" presId="urn:microsoft.com/office/officeart/2005/8/layout/bList2#1"/>
    <dgm:cxn modelId="{0014A5A9-F583-46E8-8A37-19B9C87C69EF}" type="presParOf" srcId="{748C2B61-E1DB-4DE3-B7F0-F7D5C9C47A67}" destId="{D3EFC2CD-A8BD-4538-B2A9-D4F28EFB5015}" srcOrd="1" destOrd="0" presId="urn:microsoft.com/office/officeart/2005/8/layout/bList2#1"/>
    <dgm:cxn modelId="{28D1AD9B-E486-4400-B480-B9BF403B7BB9}" type="presParOf" srcId="{748C2B61-E1DB-4DE3-B7F0-F7D5C9C47A67}" destId="{819EAF1B-F16A-496B-9BC0-3ADE24E1B8DE}" srcOrd="2" destOrd="0" presId="urn:microsoft.com/office/officeart/2005/8/layout/bList2#1"/>
    <dgm:cxn modelId="{81243BA0-E680-4285-A532-986159910260}" type="presParOf" srcId="{819EAF1B-F16A-496B-9BC0-3ADE24E1B8DE}" destId="{3EE713CA-5DC2-499E-9B70-F3055F077623}" srcOrd="0" destOrd="0" presId="urn:microsoft.com/office/officeart/2005/8/layout/bList2#1"/>
    <dgm:cxn modelId="{812A9415-7166-4574-B6FA-FA127034287B}" type="presParOf" srcId="{819EAF1B-F16A-496B-9BC0-3ADE24E1B8DE}" destId="{9E64D7C4-F4D0-4608-AFCF-D1688C82FA1F}" srcOrd="1" destOrd="0" presId="urn:microsoft.com/office/officeart/2005/8/layout/bList2#1"/>
    <dgm:cxn modelId="{733A3AF1-4BE0-4934-AB9C-B60E90EDC955}" type="presParOf" srcId="{819EAF1B-F16A-496B-9BC0-3ADE24E1B8DE}" destId="{A7D34FEE-7DA6-4B37-BBED-CAA95D76B4CC}" srcOrd="2" destOrd="0" presId="urn:microsoft.com/office/officeart/2005/8/layout/bList2#1"/>
    <dgm:cxn modelId="{E9235157-5441-45CC-A6DF-45CFB632D398}" type="presParOf" srcId="{819EAF1B-F16A-496B-9BC0-3ADE24E1B8DE}" destId="{404A7F00-D70F-40DB-A253-54411E61105B}" srcOrd="3" destOrd="0" presId="urn:microsoft.com/office/officeart/2005/8/layout/bList2#1"/>
    <dgm:cxn modelId="{25AC4D6E-F8C0-476B-91F7-3D31447098EA}" type="presParOf" srcId="{748C2B61-E1DB-4DE3-B7F0-F7D5C9C47A67}" destId="{D9D2F1A1-75FA-437A-8C9E-ACD1EBDAA054}" srcOrd="3" destOrd="0" presId="urn:microsoft.com/office/officeart/2005/8/layout/bList2#1"/>
    <dgm:cxn modelId="{E2DD7BFD-D83D-4E22-9231-D3795CE3E8E3}" type="presParOf" srcId="{748C2B61-E1DB-4DE3-B7F0-F7D5C9C47A67}" destId="{33AB3D4B-C6B2-4CE8-A6C6-0D9768E98443}" srcOrd="4" destOrd="0" presId="urn:microsoft.com/office/officeart/2005/8/layout/bList2#1"/>
    <dgm:cxn modelId="{C27ABB89-9938-430E-8C7C-17E670CE873B}" type="presParOf" srcId="{33AB3D4B-C6B2-4CE8-A6C6-0D9768E98443}" destId="{B93B6972-D6BF-4224-8F58-E4363ABE05A9}" srcOrd="0" destOrd="0" presId="urn:microsoft.com/office/officeart/2005/8/layout/bList2#1"/>
    <dgm:cxn modelId="{AB9DD84F-4EE6-4246-863C-36A602FB6A33}" type="presParOf" srcId="{33AB3D4B-C6B2-4CE8-A6C6-0D9768E98443}" destId="{E6ABE69A-36DD-445F-86C2-EC58035F4C7D}" srcOrd="1" destOrd="0" presId="urn:microsoft.com/office/officeart/2005/8/layout/bList2#1"/>
    <dgm:cxn modelId="{8F10039C-8069-4460-9C81-55DF12E6DBBE}" type="presParOf" srcId="{33AB3D4B-C6B2-4CE8-A6C6-0D9768E98443}" destId="{4D9EC3F5-2B61-4178-AF40-07178C6999D4}" srcOrd="2" destOrd="0" presId="urn:microsoft.com/office/officeart/2005/8/layout/bList2#1"/>
    <dgm:cxn modelId="{79DF0E27-A903-42F9-8F10-4AB40FF6E118}" type="presParOf" srcId="{33AB3D4B-C6B2-4CE8-A6C6-0D9768E98443}" destId="{3D6A2FB8-FAD5-4FEF-A1A3-3717E97DEF08}" srcOrd="3" destOrd="0" presId="urn:microsoft.com/office/officeart/2005/8/layout/bList2#1"/>
    <dgm:cxn modelId="{A242014A-4BF2-4E87-B89C-91EF87B2785A}" type="presParOf" srcId="{748C2B61-E1DB-4DE3-B7F0-F7D5C9C47A67}" destId="{473383DD-28FA-49E9-AFC8-9B964FA564E7}" srcOrd="5" destOrd="0" presId="urn:microsoft.com/office/officeart/2005/8/layout/bList2#1"/>
    <dgm:cxn modelId="{BF96763C-A15C-4DAE-A4AF-6E8AF2000147}" type="presParOf" srcId="{748C2B61-E1DB-4DE3-B7F0-F7D5C9C47A67}" destId="{7EF07DD5-2513-4129-826D-BC94208026C1}" srcOrd="6" destOrd="0" presId="urn:microsoft.com/office/officeart/2005/8/layout/bList2#1"/>
    <dgm:cxn modelId="{E34040B1-EB8C-43AE-B519-8CFE6B36E0BC}" type="presParOf" srcId="{7EF07DD5-2513-4129-826D-BC94208026C1}" destId="{47B3CB62-A8A9-4497-91EE-E14053024428}" srcOrd="0" destOrd="0" presId="urn:microsoft.com/office/officeart/2005/8/layout/bList2#1"/>
    <dgm:cxn modelId="{C21F71AF-0F69-45AC-8EDD-352A15075E41}" type="presParOf" srcId="{7EF07DD5-2513-4129-826D-BC94208026C1}" destId="{1BD54DEE-E1EB-4C97-81A3-BF427F74E9E9}" srcOrd="1" destOrd="0" presId="urn:microsoft.com/office/officeart/2005/8/layout/bList2#1"/>
    <dgm:cxn modelId="{5314DB65-CAAC-4C5F-B77A-078FE1605E26}" type="presParOf" srcId="{7EF07DD5-2513-4129-826D-BC94208026C1}" destId="{7FC4422D-8C48-4D6F-8899-D3EB750C73B7}" srcOrd="2" destOrd="0" presId="urn:microsoft.com/office/officeart/2005/8/layout/bList2#1"/>
    <dgm:cxn modelId="{027DE76D-6B3C-4702-BDB7-8CE19FEEEDAD}" type="presParOf" srcId="{7EF07DD5-2513-4129-826D-BC94208026C1}" destId="{3130E0C0-5E31-4FB3-8A92-9A309FDC92A9}" srcOrd="3" destOrd="0" presId="urn:microsoft.com/office/officeart/2005/8/layout/bList2#1"/>
    <dgm:cxn modelId="{3EFBDABC-BE80-48CA-82D3-9D5B68E48BBD}" type="presParOf" srcId="{748C2B61-E1DB-4DE3-B7F0-F7D5C9C47A67}" destId="{4CDB36CE-04BE-4A69-9A99-EA24D87313CD}" srcOrd="7" destOrd="0" presId="urn:microsoft.com/office/officeart/2005/8/layout/bList2#1"/>
    <dgm:cxn modelId="{42CE3045-1D4E-491A-90C5-848FBCEB7C7F}" type="presParOf" srcId="{748C2B61-E1DB-4DE3-B7F0-F7D5C9C47A67}" destId="{1E16F162-A051-40BD-BCEC-31D7ADFC5173}" srcOrd="8" destOrd="0" presId="urn:microsoft.com/office/officeart/2005/8/layout/bList2#1"/>
    <dgm:cxn modelId="{EEF1A628-E28D-4476-8320-2DDD3CB91C49}" type="presParOf" srcId="{1E16F162-A051-40BD-BCEC-31D7ADFC5173}" destId="{8C181B66-CC29-4D81-82A1-51CAB7D5DB84}" srcOrd="0" destOrd="0" presId="urn:microsoft.com/office/officeart/2005/8/layout/bList2#1"/>
    <dgm:cxn modelId="{0AD66EB9-CEB2-4B67-8C58-0B2F26FC361F}" type="presParOf" srcId="{1E16F162-A051-40BD-BCEC-31D7ADFC5173}" destId="{4C29B0A9-7ADA-4708-B73F-210F7A8A3AFE}" srcOrd="1" destOrd="0" presId="urn:microsoft.com/office/officeart/2005/8/layout/bList2#1"/>
    <dgm:cxn modelId="{9FC4361C-98E6-4C84-80B8-390155107AA9}" type="presParOf" srcId="{1E16F162-A051-40BD-BCEC-31D7ADFC5173}" destId="{33324725-AC41-4188-ADC2-C983F204EAEA}" srcOrd="2" destOrd="0" presId="urn:microsoft.com/office/officeart/2005/8/layout/bList2#1"/>
    <dgm:cxn modelId="{DF743335-CC14-417A-9FFB-397116A19E9F}" type="presParOf" srcId="{1E16F162-A051-40BD-BCEC-31D7ADFC5173}" destId="{3A686E9C-D473-424C-A616-6FCF3A07A6DA}" srcOrd="3" destOrd="0" presId="urn:microsoft.com/office/officeart/2005/8/layout/bList2#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n-US" sz="2000" b="1" noProof="0" dirty="0">
              <a:effectLst>
                <a:outerShdw blurRad="38100" dist="38100" dir="2700000" algn="tl">
                  <a:srgbClr val="000000"/>
                </a:outerShdw>
              </a:effectLst>
            </a:rPr>
            <a:t>Są ludźmi posłanymi przez Boga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a:t>
          </a:r>
          <a:r>
            <a:rPr lang="en-US" sz="2000" b="1" noProof="0" dirty="0" err="1" smtClean="0">
              <a:effectLst>
                <a:outerShdw blurRad="38100" dist="38100" dir="2700000" algn="tl">
                  <a:srgbClr val="000000"/>
                </a:outerShdw>
              </a:effectLst>
            </a:rPr>
            <a:t>Łk</a:t>
          </a:r>
          <a:r>
            <a:rPr lang="en-US" sz="2000" b="1" noProof="0" dirty="0" smtClean="0">
              <a:effectLst>
                <a:outerShdw blurRad="38100" dist="38100" dir="2700000" algn="tl">
                  <a:srgbClr val="000000"/>
                </a:outerShdw>
              </a:effectLst>
            </a:rPr>
            <a:t> 11</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49</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en-US" sz="2000" b="1" noProof="0" dirty="0">
              <a:effectLst>
                <a:outerShdw blurRad="38100" dist="38100" dir="2700000" algn="tl">
                  <a:srgbClr val="000000"/>
                </a:outerShdw>
              </a:effectLst>
            </a:rPr>
            <a:t>Otrzymują dary do prowadzenia Kościoła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(1 </a:t>
          </a:r>
          <a:r>
            <a:rPr lang="en-US" sz="2000" b="1" noProof="0" dirty="0" err="1" smtClean="0">
              <a:effectLst>
                <a:outerShdw blurRad="38100" dist="38100" dir="2700000" algn="tl">
                  <a:srgbClr val="000000"/>
                </a:outerShdw>
              </a:effectLst>
            </a:rPr>
            <a:t>Kor</a:t>
          </a:r>
          <a:r>
            <a:rPr lang="en-US" sz="2000" b="1" noProof="0" dirty="0" smtClean="0">
              <a:effectLst>
                <a:outerShdw blurRad="38100" dist="38100" dir="2700000" algn="tl">
                  <a:srgbClr val="000000"/>
                </a:outerShdw>
              </a:effectLst>
            </a:rPr>
            <a:t> 12</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28-29</a:t>
          </a:r>
          <a:r>
            <a:rPr lang="en-US" sz="2000" b="1" noProof="0" dirty="0">
              <a:effectLst>
                <a:outerShdw blurRad="38100" dist="38100" dir="2700000" algn="tl">
                  <a:srgbClr val="000000"/>
                </a:outerShdw>
              </a:effectLst>
            </a:rPr>
            <a:t>; </a:t>
          </a:r>
          <a:r>
            <a:rPr lang="en-US" sz="2000" b="1" noProof="0" dirty="0" err="1" smtClean="0">
              <a:effectLst>
                <a:outerShdw blurRad="38100" dist="38100" dir="2700000" algn="tl">
                  <a:srgbClr val="000000"/>
                </a:outerShdw>
              </a:effectLst>
            </a:rPr>
            <a:t>Ef</a:t>
          </a:r>
          <a:r>
            <a:rPr lang="en-US" sz="2000" b="1" noProof="0" dirty="0" smtClean="0">
              <a:effectLst>
                <a:outerShdw blurRad="38100" dist="38100" dir="2700000" algn="tl">
                  <a:srgbClr val="000000"/>
                </a:outerShdw>
              </a:effectLst>
            </a:rPr>
            <a:t> 4</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11-12</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en-US" sz="2000" b="1" noProof="0" dirty="0">
              <a:effectLst>
                <a:outerShdw blurRad="38100" dist="38100" dir="2700000" algn="tl">
                  <a:srgbClr val="000000"/>
                </a:outerShdw>
              </a:effectLst>
            </a:rPr>
            <a:t>Są fundamentem Kościoła (</a:t>
          </a:r>
          <a:r>
            <a:rPr lang="en-US" sz="2000" b="1" noProof="0" dirty="0" err="1" smtClean="0">
              <a:effectLst>
                <a:outerShdw blurRad="38100" dist="38100" dir="2700000" algn="tl">
                  <a:srgbClr val="000000"/>
                </a:outerShdw>
              </a:effectLst>
            </a:rPr>
            <a:t>Ef</a:t>
          </a:r>
          <a:r>
            <a:rPr lang="en-US" sz="2000" b="1" noProof="0" dirty="0" smtClean="0">
              <a:effectLst>
                <a:outerShdw blurRad="38100" dist="38100" dir="2700000" algn="tl">
                  <a:srgbClr val="000000"/>
                </a:outerShdw>
              </a:effectLst>
            </a:rPr>
            <a:t> 2</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20</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en-US" sz="2000" b="1" noProof="0" dirty="0">
              <a:effectLst>
                <a:outerShdw blurRad="38100" dist="38100" dir="2700000" algn="tl">
                  <a:srgbClr val="000000"/>
                </a:outerShdw>
              </a:effectLst>
            </a:rPr>
            <a:t>Otrzymują objawienia (</a:t>
          </a:r>
          <a:r>
            <a:rPr lang="en-US" sz="2000" b="1" noProof="0" dirty="0" err="1" smtClean="0">
              <a:effectLst>
                <a:outerShdw blurRad="38100" dist="38100" dir="2700000" algn="tl">
                  <a:srgbClr val="000000"/>
                </a:outerShdw>
              </a:effectLst>
            </a:rPr>
            <a:t>Ef</a:t>
          </a:r>
          <a:r>
            <a:rPr lang="en-US" sz="2000" b="1" noProof="0" dirty="0" smtClean="0">
              <a:effectLst>
                <a:outerShdw blurRad="38100" dist="38100" dir="2700000" algn="tl">
                  <a:srgbClr val="000000"/>
                </a:outerShdw>
              </a:effectLst>
            </a:rPr>
            <a:t> 3</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5</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US" sz="2000" b="1" noProof="0" dirty="0">
              <a:effectLst>
                <a:outerShdw blurRad="38100" dist="38100" dir="2700000" algn="tl">
                  <a:srgbClr val="000000"/>
                </a:outerShdw>
              </a:effectLst>
            </a:rPr>
            <a:t>Radują się </a:t>
          </a:r>
          <a:r>
            <a:rPr lang="en-US" sz="2000" b="1" noProof="0" dirty="0" err="1">
              <a:effectLst>
                <a:outerShdw blurRad="38100" dist="38100" dir="2700000" algn="tl">
                  <a:srgbClr val="000000"/>
                </a:outerShdw>
              </a:effectLst>
            </a:rPr>
            <a:t>ze</a:t>
          </a:r>
          <a:r>
            <a:rPr lang="en-US" sz="2000" b="1" noProof="0" dirty="0">
              <a:effectLst>
                <a:outerShdw blurRad="38100" dist="38100" dir="2700000" algn="tl">
                  <a:srgbClr val="000000"/>
                </a:outerShdw>
              </a:effectLst>
            </a:rPr>
            <a:t> </a:t>
          </a:r>
          <a:r>
            <a:rPr lang="en-US" sz="2000" b="1" noProof="0" dirty="0" err="1" smtClean="0">
              <a:effectLst>
                <a:outerShdw blurRad="38100" dist="38100" dir="2700000" algn="tl">
                  <a:srgbClr val="000000"/>
                </a:outerShdw>
              </a:effectLst>
            </a:rPr>
            <a:t>sprawie</a:t>
          </a:r>
          <a:r>
            <a:rPr lang="pl-PL" sz="2000" b="1" noProof="0" dirty="0" smtClean="0">
              <a:effectLst>
                <a:outerShdw blurRad="38100" dist="38100" dir="2700000" algn="tl">
                  <a:srgbClr val="000000"/>
                </a:outerShdw>
              </a:effectLst>
            </a:rPr>
            <a:t>-</a:t>
          </a:r>
          <a:r>
            <a:rPr lang="en-US" sz="2000" b="1" noProof="0" dirty="0" err="1" smtClean="0">
              <a:effectLst>
                <a:outerShdw blurRad="38100" dist="38100" dir="2700000" algn="tl">
                  <a:srgbClr val="000000"/>
                </a:outerShdw>
              </a:effectLst>
            </a:rPr>
            <a:t>dliwości</a:t>
          </a:r>
          <a:r>
            <a:rPr lang="en-US" sz="2000" b="1" noProof="0" dirty="0" smtClean="0">
              <a:effectLst>
                <a:outerShdw blurRad="38100" dist="38100" dir="2700000" algn="tl">
                  <a:srgbClr val="000000"/>
                </a:outerShdw>
              </a:effectLst>
            </a:rPr>
            <a:t> </a:t>
          </a:r>
          <a:r>
            <a:rPr lang="pl-PL" sz="2000" b="1" noProof="0" dirty="0" smtClean="0">
              <a:effectLst>
                <a:outerShdw blurRad="38100" dist="38100" dir="2700000" algn="tl">
                  <a:srgbClr val="000000"/>
                </a:outerShdw>
              </a:effectLst>
            </a:rPr>
            <a:t>    </a:t>
          </a:r>
          <a:r>
            <a:rPr lang="en-US" sz="2000" b="1" noProof="0" dirty="0" smtClean="0">
              <a:effectLst>
                <a:outerShdw blurRad="38100" dist="38100" dir="2700000" algn="tl">
                  <a:srgbClr val="000000"/>
                </a:outerShdw>
              </a:effectLst>
            </a:rPr>
            <a:t>(</a:t>
          </a:r>
          <a:r>
            <a:rPr lang="pl-PL" sz="2000" b="1" noProof="0" dirty="0" err="1" smtClean="0">
              <a:effectLst>
                <a:outerShdw blurRad="38100" dist="38100" dir="2700000" algn="tl">
                  <a:srgbClr val="000000"/>
                </a:outerShdw>
              </a:effectLst>
            </a:rPr>
            <a:t>Ap</a:t>
          </a:r>
          <a:r>
            <a:rPr lang="en-US" sz="2000" b="1" noProof="0" dirty="0" smtClean="0">
              <a:effectLst>
                <a:outerShdw blurRad="38100" dist="38100" dir="2700000" algn="tl">
                  <a:srgbClr val="000000"/>
                </a:outerShdw>
              </a:effectLst>
            </a:rPr>
            <a:t> 18</a:t>
          </a:r>
          <a:r>
            <a:rPr lang="pl-PL" sz="2000" b="1" noProof="0" dirty="0" smtClean="0">
              <a:effectLst>
                <a:outerShdw blurRad="38100" dist="38100" dir="2700000" algn="tl">
                  <a:srgbClr val="000000"/>
                </a:outerShdw>
              </a:effectLst>
            </a:rPr>
            <a:t>,</a:t>
          </a:r>
          <a:r>
            <a:rPr lang="en-US" sz="2000" b="1" noProof="0" dirty="0" smtClean="0">
              <a:effectLst>
                <a:outerShdw blurRad="38100" dist="38100" dir="2700000" algn="tl">
                  <a:srgbClr val="000000"/>
                </a:outerShdw>
              </a:effectLst>
            </a:rPr>
            <a:t>20</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t>
        <a:bodyPr/>
        <a:lstStyle/>
        <a:p>
          <a:endParaRPr lang="pl-PL"/>
        </a:p>
      </dgm:t>
    </dgm:pt>
    <dgm:pt modelId="{18903AEB-E8A1-44C8-ACE2-14E974CD781E}" type="pres">
      <dgm:prSet presAssocID="{E3A2A591-5232-49C9-BC7A-F2B6DD05F4BB}" presName="node" presStyleLbl="node1" presStyleIdx="0" presStyleCnt="5">
        <dgm:presLayoutVars>
          <dgm:bulletEnabled val="1"/>
        </dgm:presLayoutVars>
      </dgm:prSet>
      <dgm:spPr/>
      <dgm:t>
        <a:bodyPr/>
        <a:lstStyle/>
        <a:p>
          <a:endParaRPr lang="pl-PL"/>
        </a:p>
      </dgm:t>
    </dgm:pt>
    <dgm:pt modelId="{6AF94F2D-F79B-42D8-8792-EC5EE5CA65AE}" type="pres">
      <dgm:prSet presAssocID="{1CFA17F8-F290-4899-B7DF-AFED5EB559BB}" presName="sibTrans" presStyleLbl="sibTrans2D1" presStyleIdx="0" presStyleCnt="4" custScaleY="85516"/>
      <dgm:spPr>
        <a:prstGeom prst="star12">
          <a:avLst/>
        </a:prstGeom>
      </dgm:spPr>
      <dgm:t>
        <a:bodyPr/>
        <a:lstStyle/>
        <a:p>
          <a:endParaRPr lang="pl-PL"/>
        </a:p>
      </dgm:t>
    </dgm:pt>
    <dgm:pt modelId="{3E356D2A-A269-42BD-BC10-475F3CD5479F}" type="pres">
      <dgm:prSet presAssocID="{1CFA17F8-F290-4899-B7DF-AFED5EB559BB}" presName="connectorText" presStyleLbl="sibTrans2D1" presStyleIdx="0" presStyleCnt="4"/>
      <dgm:spPr/>
      <dgm:t>
        <a:bodyPr/>
        <a:lstStyle/>
        <a:p>
          <a:endParaRPr lang="pl-PL"/>
        </a:p>
      </dgm:t>
    </dgm:pt>
    <dgm:pt modelId="{FAE57C7A-4FE9-4C1E-89A4-9591EE4B7D30}" type="pres">
      <dgm:prSet presAssocID="{CD7CD61B-2C7B-400C-824B-D8FE0561CC60}" presName="node" presStyleLbl="node1" presStyleIdx="1" presStyleCnt="5" custScaleX="130300">
        <dgm:presLayoutVars>
          <dgm:bulletEnabled val="1"/>
        </dgm:presLayoutVars>
      </dgm:prSet>
      <dgm:spPr/>
      <dgm:t>
        <a:bodyPr/>
        <a:lstStyle/>
        <a:p>
          <a:endParaRPr lang="pl-PL"/>
        </a:p>
      </dgm:t>
    </dgm:pt>
    <dgm:pt modelId="{0D00281B-4660-4C87-BD3A-A048546E75D5}" type="pres">
      <dgm:prSet presAssocID="{9854E4EA-5922-4B0E-99B8-0A3D90ECDE92}" presName="sibTrans" presStyleLbl="sibTrans2D1" presStyleIdx="1" presStyleCnt="4" custScaleY="85516"/>
      <dgm:spPr>
        <a:prstGeom prst="star12">
          <a:avLst/>
        </a:prstGeom>
      </dgm:spPr>
      <dgm:t>
        <a:bodyPr/>
        <a:lstStyle/>
        <a:p>
          <a:endParaRPr lang="pl-PL"/>
        </a:p>
      </dgm:t>
    </dgm:pt>
    <dgm:pt modelId="{50CF20A7-597B-405F-A122-3DB99785019B}" type="pres">
      <dgm:prSet presAssocID="{9854E4EA-5922-4B0E-99B8-0A3D90ECDE92}" presName="connectorText" presStyleLbl="sibTrans2D1" presStyleIdx="1" presStyleCnt="4"/>
      <dgm:spPr/>
      <dgm:t>
        <a:bodyPr/>
        <a:lstStyle/>
        <a:p>
          <a:endParaRPr lang="pl-PL"/>
        </a:p>
      </dgm:t>
    </dgm:pt>
    <dgm:pt modelId="{48825FD6-2E41-4562-AE78-DC5FF4C17433}" type="pres">
      <dgm:prSet presAssocID="{1360EC5C-97ED-448D-8A55-CF3C666FE23C}" presName="node" presStyleLbl="node1" presStyleIdx="2" presStyleCnt="5">
        <dgm:presLayoutVars>
          <dgm:bulletEnabled val="1"/>
        </dgm:presLayoutVars>
      </dgm:prSet>
      <dgm:spPr/>
      <dgm:t>
        <a:bodyPr/>
        <a:lstStyle/>
        <a:p>
          <a:endParaRPr lang="pl-PL"/>
        </a:p>
      </dgm:t>
    </dgm:pt>
    <dgm:pt modelId="{1F634FAF-0CDD-4918-9ECB-BCADC682B67E}" type="pres">
      <dgm:prSet presAssocID="{40C63DB9-1847-41BA-8833-2AE910AF86BE}" presName="sibTrans" presStyleLbl="sibTrans2D1" presStyleIdx="2" presStyleCnt="4" custScaleY="85516"/>
      <dgm:spPr>
        <a:prstGeom prst="star12">
          <a:avLst/>
        </a:prstGeom>
      </dgm:spPr>
      <dgm:t>
        <a:bodyPr/>
        <a:lstStyle/>
        <a:p>
          <a:endParaRPr lang="pl-PL"/>
        </a:p>
      </dgm:t>
    </dgm:pt>
    <dgm:pt modelId="{E1D2ABB2-B8E9-44CA-85C9-7119240A30B6}" type="pres">
      <dgm:prSet presAssocID="{40C63DB9-1847-41BA-8833-2AE910AF86BE}" presName="connectorText" presStyleLbl="sibTrans2D1" presStyleIdx="2" presStyleCnt="4"/>
      <dgm:spPr/>
      <dgm:t>
        <a:bodyPr/>
        <a:lstStyle/>
        <a:p>
          <a:endParaRPr lang="pl-PL"/>
        </a:p>
      </dgm:t>
    </dgm:pt>
    <dgm:pt modelId="{689C0D5C-78C0-4845-A70A-A99F356AC315}" type="pres">
      <dgm:prSet presAssocID="{F218769F-D67D-4433-AC42-BB56B6FAA3F8}" presName="node" presStyleLbl="node1" presStyleIdx="3" presStyleCnt="5">
        <dgm:presLayoutVars>
          <dgm:bulletEnabled val="1"/>
        </dgm:presLayoutVars>
      </dgm:prSet>
      <dgm:spPr/>
      <dgm:t>
        <a:bodyPr/>
        <a:lstStyle/>
        <a:p>
          <a:endParaRPr lang="pl-PL"/>
        </a:p>
      </dgm:t>
    </dgm:pt>
    <dgm:pt modelId="{F24C91FF-F822-43EC-8BDC-F3C25FD177A3}" type="pres">
      <dgm:prSet presAssocID="{F2B6C31C-65BD-47A2-88EA-D9125E25BC26}" presName="sibTrans" presStyleLbl="sibTrans2D1" presStyleIdx="3" presStyleCnt="4" custScaleY="85516"/>
      <dgm:spPr>
        <a:prstGeom prst="star12">
          <a:avLst/>
        </a:prstGeom>
      </dgm:spPr>
      <dgm:t>
        <a:bodyPr/>
        <a:lstStyle/>
        <a:p>
          <a:endParaRPr lang="pl-PL"/>
        </a:p>
      </dgm:t>
    </dgm:pt>
    <dgm:pt modelId="{30A3ECCF-8B0E-44B7-B1E2-5993A27D08F2}" type="pres">
      <dgm:prSet presAssocID="{F2B6C31C-65BD-47A2-88EA-D9125E25BC26}" presName="connectorText" presStyleLbl="sibTrans2D1" presStyleIdx="3" presStyleCnt="4"/>
      <dgm:spPr/>
      <dgm:t>
        <a:bodyPr/>
        <a:lstStyle/>
        <a:p>
          <a:endParaRPr lang="pl-PL"/>
        </a:p>
      </dgm:t>
    </dgm:pt>
    <dgm:pt modelId="{B63C68F4-37F5-4E39-81B9-0FD70A034F30}" type="pres">
      <dgm:prSet presAssocID="{FBFC91C5-9EC0-4782-B821-F58BF1FCBA03}" presName="node" presStyleLbl="node1" presStyleIdx="4" presStyleCnt="5">
        <dgm:presLayoutVars>
          <dgm:bulletEnabled val="1"/>
        </dgm:presLayoutVars>
      </dgm:prSet>
      <dgm:spPr/>
      <dgm:t>
        <a:bodyPr/>
        <a:lstStyle/>
        <a:p>
          <a:endParaRPr lang="pl-PL"/>
        </a:p>
      </dgm:t>
    </dgm:pt>
  </dgm:ptLst>
  <dgm:cxnLst>
    <dgm:cxn modelId="{64867022-DFE9-4114-9497-92C7B37B80C2}" type="presOf" srcId="{FBFC91C5-9EC0-4782-B821-F58BF1FCBA03}" destId="{B63C68F4-37F5-4E39-81B9-0FD70A034F30}" srcOrd="0" destOrd="0" presId="urn:microsoft.com/office/officeart/2005/8/layout/process1"/>
    <dgm:cxn modelId="{3D4E6E88-136D-4662-92BE-3DA95F8A3A83}" srcId="{84182879-3EFE-43EF-85CC-72DBE364E13A}" destId="{E3A2A591-5232-49C9-BC7A-F2B6DD05F4BB}" srcOrd="0" destOrd="0" parTransId="{A5294D15-A598-439E-98E0-8049EAE3393C}" sibTransId="{1CFA17F8-F290-4899-B7DF-AFED5EB559BB}"/>
    <dgm:cxn modelId="{05E14C7B-B9BF-4424-9EB2-65AAD7A1A266}" type="presOf" srcId="{F2B6C31C-65BD-47A2-88EA-D9125E25BC26}" destId="{30A3ECCF-8B0E-44B7-B1E2-5993A27D08F2}" srcOrd="1"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28A39B88-A020-49EF-90A5-10B8886EDF9D}" type="presOf" srcId="{40C63DB9-1847-41BA-8833-2AE910AF86BE}" destId="{E1D2ABB2-B8E9-44CA-85C9-7119240A30B6}"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015D668C-6444-4C24-AD20-78F5087DCBD1}" srcId="{84182879-3EFE-43EF-85CC-72DBE364E13A}" destId="{F218769F-D67D-4433-AC42-BB56B6FAA3F8}" srcOrd="3" destOrd="0" parTransId="{93EA50F0-5413-44F0-BEF3-ACAC03E5CC4D}" sibTransId="{F2B6C31C-65BD-47A2-88EA-D9125E25BC26}"/>
    <dgm:cxn modelId="{C17C2615-19C5-4C63-92C7-BCCD10C65E93}" type="presOf" srcId="{9854E4EA-5922-4B0E-99B8-0A3D90ECDE92}" destId="{0D00281B-4660-4C87-BD3A-A048546E75D5}" srcOrd="0" destOrd="0" presId="urn:microsoft.com/office/officeart/2005/8/layout/process1"/>
    <dgm:cxn modelId="{DEDC0B9C-AFDD-4B83-8F10-3056085F2C21}" type="presOf" srcId="{E3A2A591-5232-49C9-BC7A-F2B6DD05F4BB}" destId="{18903AEB-E8A1-44C8-ACE2-14E974CD781E}"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596EBE11-1C6E-4469-A154-AD9D8F84FF96}" type="presOf" srcId="{40C63DB9-1847-41BA-8833-2AE910AF86BE}" destId="{1F634FAF-0CDD-4918-9ECB-BCADC682B67E}"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721CD153-C6D1-46EF-9F39-336E5FA7D670}" srcId="{84182879-3EFE-43EF-85CC-72DBE364E13A}" destId="{FBFC91C5-9EC0-4782-B821-F58BF1FCBA03}" srcOrd="4" destOrd="0" parTransId="{1B4F6812-FBD4-484A-BAD2-3EA0CA3E1160}" sibTransId="{1F8BB485-3DBC-4AAB-9333-B272BF6AB6C5}"/>
    <dgm:cxn modelId="{77E77AD6-8D8C-4BF2-891B-D2426210FE05}" type="presOf" srcId="{84182879-3EFE-43EF-85CC-72DBE364E13A}" destId="{1619FBB3-3963-43B0-84B1-EDF8FEDD6270}"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a:effectLst>
                <a:outerShdw blurRad="38100" dist="38100" dir="2700000" algn="tl">
                  <a:srgbClr val="000000">
                    <a:alpha val="43137"/>
                  </a:srgbClr>
                </a:outerShdw>
              </a:effectLst>
            </a:rPr>
            <a:t>TYMOTEUSZ</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Jego powołanie do służby zostało zapowiedziane w proroctwie</a:t>
          </a:r>
          <a:br>
            <a:rPr lang="en-US" sz="2000" b="1" noProof="0" dirty="0"/>
          </a:br>
          <a:r>
            <a:rPr lang="en-US" sz="2000" b="1" noProof="0" dirty="0"/>
            <a:t> (1 </a:t>
          </a:r>
          <a:r>
            <a:rPr lang="en-US" sz="2000" b="1" noProof="0" dirty="0" err="1" smtClean="0"/>
            <a:t>Tym</a:t>
          </a:r>
          <a:r>
            <a:rPr lang="en-US" sz="2000" b="1" noProof="0" dirty="0" smtClean="0"/>
            <a:t> 1</a:t>
          </a:r>
          <a:r>
            <a:rPr lang="pl-PL" sz="2000" b="1" noProof="0" dirty="0" smtClean="0"/>
            <a:t>,</a:t>
          </a:r>
          <a:r>
            <a:rPr lang="en-US" sz="2000" b="1" noProof="0" dirty="0" smtClean="0"/>
            <a:t>18</a:t>
          </a:r>
          <a:r>
            <a:rPr lang="en-US" sz="2000" b="1" noProof="0" dirty="0"/>
            <a:t>). Był wraz z Pawłem współautorem listów: 2 Koryntian (2 </a:t>
          </a:r>
          <a:r>
            <a:rPr lang="en-US" sz="2000" b="1" noProof="0" dirty="0" err="1" smtClean="0"/>
            <a:t>Kor</a:t>
          </a:r>
          <a:r>
            <a:rPr lang="en-US" sz="2000" b="1" noProof="0" dirty="0" smtClean="0"/>
            <a:t> 1</a:t>
          </a:r>
          <a:r>
            <a:rPr lang="pl-PL" sz="2000" b="1" noProof="0" dirty="0" smtClean="0"/>
            <a:t>,</a:t>
          </a:r>
          <a:r>
            <a:rPr lang="en-US" sz="2000" b="1" noProof="0" dirty="0" smtClean="0"/>
            <a:t>1</a:t>
          </a:r>
          <a:r>
            <a:rPr lang="en-US" sz="2000" b="1" noProof="0" dirty="0"/>
            <a:t>); Filipian (</a:t>
          </a:r>
          <a:r>
            <a:rPr lang="en-US" sz="2000" b="1" noProof="0" dirty="0" err="1" smtClean="0"/>
            <a:t>Flp</a:t>
          </a:r>
          <a:r>
            <a:rPr lang="en-US" sz="2000" b="1" noProof="0" dirty="0" smtClean="0"/>
            <a:t> 1</a:t>
          </a:r>
          <a:r>
            <a:rPr lang="pl-PL" sz="2000" b="1" noProof="0" dirty="0" smtClean="0"/>
            <a:t>,</a:t>
          </a:r>
          <a:r>
            <a:rPr lang="en-US" sz="2000" b="1" noProof="0" dirty="0" smtClean="0"/>
            <a:t>1</a:t>
          </a:r>
          <a:r>
            <a:rPr lang="en-US" sz="2000" b="1" noProof="0" dirty="0"/>
            <a:t>); Kolosan (</a:t>
          </a:r>
          <a:r>
            <a:rPr lang="en-US" sz="2000" b="1" noProof="0" dirty="0" err="1" smtClean="0"/>
            <a:t>Kol</a:t>
          </a:r>
          <a:r>
            <a:rPr lang="en-US" sz="2000" b="1" noProof="0" dirty="0" smtClean="0"/>
            <a:t> 1</a:t>
          </a:r>
          <a:r>
            <a:rPr lang="pl-PL" sz="2000" b="1" noProof="0" dirty="0" smtClean="0"/>
            <a:t>,</a:t>
          </a:r>
          <a:r>
            <a:rPr lang="en-US" sz="2000" b="1" noProof="0" dirty="0" smtClean="0"/>
            <a:t>1);</a:t>
          </a:r>
          <a:r>
            <a:rPr lang="pl-PL" sz="2000" b="1" noProof="0" dirty="0" smtClean="0"/>
            <a:t>    </a:t>
          </a:r>
          <a:r>
            <a:rPr lang="en-US" sz="2000" b="1" noProof="0" dirty="0" smtClean="0"/>
            <a:t> </a:t>
          </a:r>
          <a:r>
            <a:rPr lang="en-US" sz="2000" b="1" noProof="0" dirty="0"/>
            <a:t>1 Tesaloniczan (1 </a:t>
          </a:r>
          <a:r>
            <a:rPr lang="en-US" sz="2000" b="1" noProof="0" dirty="0" err="1" smtClean="0"/>
            <a:t>Tes</a:t>
          </a:r>
          <a:r>
            <a:rPr lang="en-US" sz="2000" b="1" noProof="0" dirty="0" smtClean="0"/>
            <a:t> 1</a:t>
          </a:r>
          <a:r>
            <a:rPr lang="pl-PL" sz="2000" b="1" noProof="0" dirty="0" smtClean="0"/>
            <a:t>,</a:t>
          </a:r>
          <a:r>
            <a:rPr lang="en-US" sz="2000" b="1" noProof="0" dirty="0" smtClean="0"/>
            <a:t>1</a:t>
          </a:r>
          <a:r>
            <a:rPr lang="en-US" sz="2000" b="1" noProof="0" dirty="0"/>
            <a:t>); 2 </a:t>
          </a:r>
          <a:r>
            <a:rPr lang="en-US" sz="2000" b="1" noProof="0" dirty="0" err="1" smtClean="0"/>
            <a:t>Tesaloniczan</a:t>
          </a:r>
          <a:r>
            <a:rPr lang="pl-PL" sz="2000" b="1" noProof="0" dirty="0" smtClean="0"/>
            <a:t>  </a:t>
          </a:r>
          <a:r>
            <a:rPr lang="en-US" sz="2000" b="1" noProof="0" dirty="0" smtClean="0"/>
            <a:t>(2 </a:t>
          </a:r>
          <a:r>
            <a:rPr lang="en-US" sz="2000" b="1" noProof="0" dirty="0" err="1" smtClean="0"/>
            <a:t>Tes</a:t>
          </a:r>
          <a:r>
            <a:rPr lang="en-US" sz="2000" b="1" noProof="0" dirty="0" smtClean="0"/>
            <a:t> 1</a:t>
          </a:r>
          <a:r>
            <a:rPr lang="pl-PL" sz="2000" b="1" noProof="0" dirty="0" smtClean="0"/>
            <a:t>,</a:t>
          </a:r>
          <a:r>
            <a:rPr lang="en-US" sz="2000" b="1" noProof="0" dirty="0" smtClean="0"/>
            <a:t>1</a:t>
          </a:r>
          <a:r>
            <a:rPr lang="en-US" sz="2000" b="1" noProof="0" dirty="0"/>
            <a:t>) oraz Filemona (</a:t>
          </a:r>
          <a:r>
            <a:rPr lang="en-US" sz="2000" b="1" noProof="0" dirty="0" err="1" smtClean="0"/>
            <a:t>Flm</a:t>
          </a:r>
          <a:r>
            <a:rPr lang="en-US" sz="2000" b="1" noProof="0" dirty="0" smtClean="0"/>
            <a:t> 1</a:t>
          </a:r>
          <a:r>
            <a:rPr lang="pl-PL" sz="2000" b="1" noProof="0" dirty="0" smtClean="0"/>
            <a:t>,</a:t>
          </a:r>
          <a:r>
            <a:rPr lang="en-US" sz="2000" b="1" noProof="0" dirty="0" smtClean="0"/>
            <a:t>1</a:t>
          </a:r>
          <a:r>
            <a:rPr lang="en-US" sz="2000" b="1" noProof="0" dirty="0"/>
            <a:t>).</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t>
        <a:bodyPr/>
        <a:lstStyle/>
        <a:p>
          <a:endParaRPr lang="pl-PL"/>
        </a:p>
      </dgm:t>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t>
        <a:bodyPr/>
        <a:lstStyle/>
        <a:p>
          <a:endParaRPr lang="pl-PL"/>
        </a:p>
      </dgm:t>
    </dgm:pt>
    <dgm:pt modelId="{1A1624C9-5461-4E53-8EF3-6E9D0CBACC9F}" type="pres">
      <dgm:prSet presAssocID="{2B214731-31FE-45DF-93A0-099E759A72A9}" presName="Parent" presStyleLbl="alignNode1" presStyleIdx="0" presStyleCnt="1" custScaleX="252370">
        <dgm:presLayoutVars>
          <dgm:bulletEnabled val="1"/>
        </dgm:presLayoutVars>
      </dgm:prSet>
      <dgm:spPr/>
      <dgm:t>
        <a:bodyPr/>
        <a:lstStyle/>
        <a:p>
          <a:endParaRPr lang="pl-PL"/>
        </a:p>
      </dgm:t>
    </dgm:pt>
  </dgm:ptLst>
  <dgm:cxnLst>
    <dgm:cxn modelId="{08AAEDBC-25D5-425C-A209-C5FDD131148A}" type="presOf" srcId="{BD93CCB2-B277-4C64-9C17-9EFB85177668}" destId="{03F4D236-E3C1-4DB8-AD79-7D8D3B476338}"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30AAEB7A-1E97-4E42-ABB3-9DAF9CB38C09}" type="presOf" srcId="{2B214731-31FE-45DF-93A0-099E759A72A9}" destId="{1A1624C9-5461-4E53-8EF3-6E9D0CBACC9F}"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a:effectLst>
                <a:outerShdw blurRad="38100" dist="38100" dir="2700000" algn="tl">
                  <a:srgbClr val="000000">
                    <a:alpha val="43137"/>
                  </a:srgbClr>
                </a:outerShdw>
              </a:effectLst>
            </a:rPr>
            <a:t>TYTUS</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Pełnił kilka funkcji prorockich, takich jak budowanie (2 </a:t>
          </a:r>
          <a:r>
            <a:rPr lang="en-US" sz="2000" b="1" noProof="0" dirty="0" err="1" smtClean="0"/>
            <a:t>Kor</a:t>
          </a:r>
          <a:r>
            <a:rPr lang="en-US" sz="2000" b="1" noProof="0" dirty="0" smtClean="0"/>
            <a:t> 8</a:t>
          </a:r>
          <a:r>
            <a:rPr lang="pl-PL" sz="2000" b="1" noProof="0" dirty="0" smtClean="0"/>
            <a:t>,</a:t>
          </a:r>
          <a:r>
            <a:rPr lang="en-US" sz="2000" b="1" noProof="0" dirty="0" smtClean="0"/>
            <a:t>6</a:t>
          </a:r>
          <a:r>
            <a:rPr lang="en-US" sz="2000" b="1" noProof="0" dirty="0"/>
            <a:t>), </a:t>
          </a:r>
          <a:r>
            <a:rPr lang="en-US" sz="2000" b="1" noProof="0" dirty="0" err="1"/>
            <a:t>napominanie</a:t>
          </a:r>
          <a:r>
            <a:rPr lang="en-US" sz="2000" b="1" noProof="0" dirty="0"/>
            <a:t> </a:t>
          </a:r>
          <a:r>
            <a:rPr lang="pl-PL" sz="2000" b="1" noProof="0" dirty="0" smtClean="0"/>
            <a:t>     </a:t>
          </a:r>
          <a:r>
            <a:rPr lang="en-US" sz="2000" b="1" noProof="0" dirty="0" smtClean="0"/>
            <a:t>(</a:t>
          </a:r>
          <a:r>
            <a:rPr lang="en-US" sz="2000" b="1" noProof="0" dirty="0" err="1" smtClean="0"/>
            <a:t>Tyt</a:t>
          </a:r>
          <a:r>
            <a:rPr lang="en-US" sz="2000" b="1" noProof="0" dirty="0" smtClean="0"/>
            <a:t> 2</a:t>
          </a:r>
          <a:r>
            <a:rPr lang="pl-PL" sz="2000" b="1" noProof="0" dirty="0" smtClean="0"/>
            <a:t>,</a:t>
          </a:r>
          <a:r>
            <a:rPr lang="en-US" sz="2000" b="1" noProof="0" dirty="0" smtClean="0"/>
            <a:t>6</a:t>
          </a:r>
          <a:r>
            <a:rPr lang="pl-PL" sz="2000" b="1" noProof="0" dirty="0" smtClean="0"/>
            <a:t>.</a:t>
          </a:r>
          <a:r>
            <a:rPr lang="en-US" sz="2000" b="1" noProof="0" dirty="0" smtClean="0"/>
            <a:t>9</a:t>
          </a:r>
          <a:r>
            <a:rPr lang="pl-PL" sz="2000" b="1" noProof="0" dirty="0" smtClean="0"/>
            <a:t>.</a:t>
          </a:r>
          <a:r>
            <a:rPr lang="en-US" sz="2000" b="1" noProof="0" dirty="0" smtClean="0"/>
            <a:t>15</a:t>
          </a:r>
          <a:r>
            <a:rPr lang="en-US" sz="2000" b="1" noProof="0" dirty="0"/>
            <a:t>) </a:t>
          </a:r>
          <a:r>
            <a:rPr lang="en-US" sz="2000" b="1" noProof="0" dirty="0" err="1"/>
            <a:t>oraz</a:t>
          </a:r>
          <a:r>
            <a:rPr lang="en-US" sz="2000" b="1" noProof="0" dirty="0"/>
            <a:t> </a:t>
          </a:r>
          <a:r>
            <a:rPr lang="en-US" sz="2000" b="1" noProof="0" dirty="0" err="1" smtClean="0"/>
            <a:t>pocieszanie</a:t>
          </a:r>
          <a:r>
            <a:rPr lang="pl-PL" sz="2000" b="1" noProof="0" dirty="0" smtClean="0"/>
            <a:t> </a:t>
          </a:r>
          <a:r>
            <a:rPr lang="en-US" sz="2000" b="1" noProof="0" dirty="0" smtClean="0"/>
            <a:t>(2 </a:t>
          </a:r>
          <a:r>
            <a:rPr lang="en-US" sz="2000" b="1" noProof="0" dirty="0" err="1" smtClean="0"/>
            <a:t>Kor</a:t>
          </a:r>
          <a:r>
            <a:rPr lang="en-US" sz="2000" b="1" noProof="0" dirty="0" smtClean="0"/>
            <a:t> 7</a:t>
          </a:r>
          <a:r>
            <a:rPr lang="pl-PL" sz="2000" b="1" noProof="0" dirty="0" smtClean="0"/>
            <a:t>,</a:t>
          </a:r>
          <a:r>
            <a:rPr lang="en-US" sz="2000" b="1" noProof="0" dirty="0" smtClean="0"/>
            <a:t>13</a:t>
          </a:r>
          <a:r>
            <a:rPr lang="en-US" sz="2000" b="1" noProof="0" dirty="0"/>
            <a:t>)</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t>
        <a:bodyPr/>
        <a:lstStyle/>
        <a:p>
          <a:endParaRPr lang="pl-PL"/>
        </a:p>
      </dgm:t>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xmlns="">
                  <a14:imgLayer r:embed="rId2">
                    <a14:imgEffect>
                      <a14:brightnessContrast bright="20000"/>
                    </a14:imgEffect>
                  </a14:imgLayer>
                </a14:imgProps>
              </a:ext>
              <a:ext uri="{28A0092B-C50C-407E-A947-70E740481C1C}">
                <a14:useLocalDpi xmlns:a14="http://schemas.microsoft.com/office/drawing/2010/main" xmlns=""/>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t>
        <a:bodyPr/>
        <a:lstStyle/>
        <a:p>
          <a:endParaRPr lang="pl-PL"/>
        </a:p>
      </dgm:t>
    </dgm:pt>
    <dgm:pt modelId="{1A1624C9-5461-4E53-8EF3-6E9D0CBACC9F}" type="pres">
      <dgm:prSet presAssocID="{2B214731-31FE-45DF-93A0-099E759A72A9}" presName="Parent" presStyleLbl="alignNode1" presStyleIdx="0" presStyleCnt="1" custScaleX="252370">
        <dgm:presLayoutVars>
          <dgm:bulletEnabled val="1"/>
        </dgm:presLayoutVars>
      </dgm:prSet>
      <dgm:spPr/>
      <dgm:t>
        <a:bodyPr/>
        <a:lstStyle/>
        <a:p>
          <a:endParaRPr lang="pl-PL"/>
        </a:p>
      </dgm:t>
    </dgm:pt>
  </dgm:ptLst>
  <dgm:cxnLst>
    <dgm:cxn modelId="{08AAEDBC-25D5-425C-A209-C5FDD131148A}" type="presOf" srcId="{BD93CCB2-B277-4C64-9C17-9EFB85177668}" destId="{03F4D236-E3C1-4DB8-AD79-7D8D3B476338}"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30AAEB7A-1E97-4E42-ABB3-9DAF9CB38C09}" type="presOf" srcId="{2B214731-31FE-45DF-93A0-099E759A72A9}" destId="{1A1624C9-5461-4E53-8EF3-6E9D0CBACC9F}"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Char char="••"/>
          </a:pPr>
          <a:r>
            <a:rPr lang="en-US" sz="2000" b="1" kern="1200" noProof="0" dirty="0"/>
            <a:t>Ich główną misją było prowadzenie ludzi do Jezusa</a:t>
          </a:r>
          <a:endParaRPr lang="en-US" sz="2000" kern="1200" noProof="0" dirty="0"/>
        </a:p>
      </dsp:txBody>
      <dsp:txXfrm>
        <a:off x="22736" y="2532"/>
        <a:ext cx="2594184" cy="1549297"/>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lvl="0" algn="l" defTabSz="844550">
            <a:lnSpc>
              <a:spcPct val="90000"/>
            </a:lnSpc>
            <a:spcBef>
              <a:spcPct val="0"/>
            </a:spcBef>
            <a:spcAft>
              <a:spcPct val="35000"/>
            </a:spcAft>
          </a:pPr>
          <a:r>
            <a:rPr lang="en-US" sz="1900" b="1" kern="1200" noProof="0" dirty="0" err="1" smtClean="0">
              <a:effectLst>
                <a:outerShdw blurRad="38100" dist="38100" dir="2700000" algn="tl">
                  <a:srgbClr val="000000"/>
                </a:outerShdw>
              </a:effectLst>
            </a:rPr>
            <a:t>Świadczyć</a:t>
          </a:r>
          <a:r>
            <a:rPr lang="pl-PL" sz="1900" b="1" kern="1200" noProof="0" dirty="0" smtClean="0">
              <a:effectLst>
                <a:outerShdw blurRad="38100" dist="38100" dir="2700000" algn="tl">
                  <a:srgbClr val="000000"/>
                </a:outerShdw>
              </a:effectLst>
            </a:rPr>
            <a:t>     </a:t>
          </a:r>
          <a:r>
            <a:rPr lang="en-US" sz="1900" b="1" kern="1200" noProof="0" dirty="0" smtClean="0">
              <a:effectLst>
                <a:outerShdw blurRad="38100" dist="38100" dir="2700000" algn="tl">
                  <a:srgbClr val="000000"/>
                </a:outerShdw>
              </a:effectLst>
            </a:rPr>
            <a:t> </a:t>
          </a:r>
          <a:r>
            <a:rPr lang="en-US" sz="1900" b="1" kern="1200" noProof="0" dirty="0">
              <a:effectLst>
                <a:outerShdw blurRad="38100" dist="38100" dir="2700000" algn="tl">
                  <a:srgbClr val="000000"/>
                </a:outerShdw>
              </a:effectLst>
            </a:rPr>
            <a:t>o Jezusie</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xmlns=""/>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Char char="••"/>
          </a:pPr>
          <a:r>
            <a:rPr lang="en-US" sz="2000" b="1" kern="1200" noProof="0" dirty="0">
              <a:latin typeface="Aptos" panose="02110004020202020204"/>
              <a:ea typeface="+mn-ea"/>
              <a:cs typeface="+mn-cs"/>
            </a:rPr>
            <a:t>Objawiali wydarzenia sięgające aż do naszych czasów</a:t>
          </a:r>
        </a:p>
      </dsp:txBody>
      <dsp:txXfrm>
        <a:off x="2774536" y="2532"/>
        <a:ext cx="2594184" cy="1549297"/>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b="1" kern="1200" noProof="0" dirty="0">
              <a:effectLst>
                <a:outerShdw blurRad="38100" dist="38100" dir="2700000" algn="tl">
                  <a:srgbClr val="000000"/>
                </a:outerShdw>
              </a:effectLst>
            </a:rPr>
            <a:t>Zapowiadanie przyszłości</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xmlns=""/>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Char char="••"/>
          </a:pPr>
          <a:r>
            <a:rPr lang="en-US" sz="2000" b="1" kern="1200" noProof="0" dirty="0"/>
            <a:t>Budować silny Kościół, zdolny oprzeć się atakom wroga</a:t>
          </a:r>
          <a:endParaRPr lang="en-US" sz="2000" kern="1200" noProof="0" dirty="0"/>
        </a:p>
      </dsp:txBody>
      <dsp:txXfrm>
        <a:off x="5526337" y="2532"/>
        <a:ext cx="2594184" cy="1549297"/>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b="1" kern="1200" noProof="0" dirty="0">
              <a:effectLst>
                <a:outerShdw blurRad="38100" dist="38100" dir="2700000" algn="tl">
                  <a:srgbClr val="000000"/>
                </a:outerShdw>
              </a:effectLst>
            </a:rPr>
            <a:t>Budowanie</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xmlns=""/>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Char char="••"/>
          </a:pPr>
          <a:r>
            <a:rPr lang="en-US" sz="2000" b="1" kern="1200" noProof="0" dirty="0"/>
            <a:t>Wskazywać grzech, aby ludzie mogli się nawrócić</a:t>
          </a:r>
          <a:endParaRPr lang="en-US" sz="2000" kern="1200" noProof="0" dirty="0"/>
        </a:p>
      </dsp:txBody>
      <dsp:txXfrm>
        <a:off x="0" y="2499620"/>
        <a:ext cx="2774321" cy="1356902"/>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b="1" kern="1200" noProof="0" dirty="0">
              <a:effectLst>
                <a:outerShdw blurRad="38100" dist="38100" dir="2700000" algn="tl">
                  <a:srgbClr val="000000"/>
                </a:outerShdw>
              </a:effectLst>
            </a:rPr>
            <a:t>Napominanie</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Char char="••"/>
          </a:pPr>
          <a:r>
            <a:rPr lang="en-US" sz="2000" b="1" kern="1200" noProof="0" dirty="0"/>
            <a:t>Juda i Sylas zostali posłani do zborów właśnie w tym celu</a:t>
          </a:r>
          <a:endParaRPr lang="en-US" sz="2000" kern="1200" noProof="0" dirty="0"/>
        </a:p>
      </dsp:txBody>
      <dsp:txXfrm>
        <a:off x="2927881" y="2499620"/>
        <a:ext cx="2774321" cy="1356902"/>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b="1" kern="1200" noProof="0" dirty="0">
              <a:effectLst>
                <a:outerShdw blurRad="38100" dist="38100" dir="2700000" algn="tl">
                  <a:srgbClr val="000000"/>
                </a:outerShdw>
              </a:effectLst>
            </a:rPr>
            <a:t>Pocieszenie</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xmlns=""/>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0" dirty="0">
              <a:effectLst>
                <a:outerShdw blurRad="38100" dist="38100" dir="2700000" algn="tl">
                  <a:srgbClr val="000000"/>
                </a:outerShdw>
              </a:effectLst>
            </a:rPr>
            <a:t>Są ludźmi posłanymi przez Boga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a:t>
          </a:r>
          <a:r>
            <a:rPr lang="en-US" sz="2000" b="1" kern="1200" noProof="0" dirty="0" err="1" smtClean="0">
              <a:effectLst>
                <a:outerShdw blurRad="38100" dist="38100" dir="2700000" algn="tl">
                  <a:srgbClr val="000000"/>
                </a:outerShdw>
              </a:effectLst>
            </a:rPr>
            <a:t>Łk</a:t>
          </a:r>
          <a:r>
            <a:rPr lang="en-US" sz="2000" b="1" kern="1200" noProof="0" dirty="0" smtClean="0">
              <a:effectLst>
                <a:outerShdw blurRad="38100" dist="38100" dir="2700000" algn="tl">
                  <a:srgbClr val="000000"/>
                </a:outerShdw>
              </a:effectLst>
            </a:rPr>
            <a:t> 11</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49</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9367" y="0"/>
        <a:ext cx="1702761" cy="1631216"/>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noProof="0" dirty="0">
            <a:effectLst>
              <a:outerShdw blurRad="38100" dist="38100" dir="2700000" algn="tl">
                <a:srgbClr val="000000"/>
              </a:outerShdw>
            </a:effectLst>
          </a:endParaRPr>
        </a:p>
      </dsp:txBody>
      <dsp:txXfrm>
        <a:off x="1882405" y="635047"/>
        <a:ext cx="360985" cy="361121"/>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0" dirty="0">
              <a:effectLst>
                <a:outerShdw blurRad="38100" dist="38100" dir="2700000" algn="tl">
                  <a:srgbClr val="000000"/>
                </a:outerShdw>
              </a:effectLst>
            </a:rPr>
            <a:t>Otrzymują dary do prowadzenia Kościoła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(1 </a:t>
          </a:r>
          <a:r>
            <a:rPr lang="en-US" sz="2000" b="1" kern="1200" noProof="0" dirty="0" err="1" smtClean="0">
              <a:effectLst>
                <a:outerShdw blurRad="38100" dist="38100" dir="2700000" algn="tl">
                  <a:srgbClr val="000000"/>
                </a:outerShdw>
              </a:effectLst>
            </a:rPr>
            <a:t>Kor</a:t>
          </a:r>
          <a:r>
            <a:rPr lang="en-US" sz="2000" b="1" kern="1200" noProof="0" dirty="0" smtClean="0">
              <a:effectLst>
                <a:outerShdw blurRad="38100" dist="38100" dir="2700000" algn="tl">
                  <a:srgbClr val="000000"/>
                </a:outerShdw>
              </a:effectLst>
            </a:rPr>
            <a:t> 12</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28-29</a:t>
          </a:r>
          <a:r>
            <a:rPr lang="en-US" sz="2000" b="1" kern="1200" noProof="0" dirty="0">
              <a:effectLst>
                <a:outerShdw blurRad="38100" dist="38100" dir="2700000" algn="tl">
                  <a:srgbClr val="000000"/>
                </a:outerShdw>
              </a:effectLst>
            </a:rPr>
            <a:t>; </a:t>
          </a:r>
          <a:r>
            <a:rPr lang="en-US" sz="2000" b="1" kern="1200" noProof="0" dirty="0" err="1" smtClean="0">
              <a:effectLst>
                <a:outerShdw blurRad="38100" dist="38100" dir="2700000" algn="tl">
                  <a:srgbClr val="000000"/>
                </a:outerShdw>
              </a:effectLst>
            </a:rPr>
            <a:t>Ef</a:t>
          </a:r>
          <a:r>
            <a:rPr lang="en-US" sz="2000" b="1" kern="1200" noProof="0" dirty="0" smtClean="0">
              <a:effectLst>
                <a:outerShdw blurRad="38100" dist="38100" dir="2700000" algn="tl">
                  <a:srgbClr val="000000"/>
                </a:outerShdw>
              </a:effectLst>
            </a:rPr>
            <a:t> 4</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11-12</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2393234" y="0"/>
        <a:ext cx="2218698" cy="1631216"/>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noProof="0" dirty="0">
            <a:effectLst>
              <a:outerShdw blurRad="38100" dist="38100" dir="2700000" algn="tl">
                <a:srgbClr val="000000"/>
              </a:outerShdw>
            </a:effectLst>
          </a:endParaRPr>
        </a:p>
      </dsp:txBody>
      <dsp:txXfrm>
        <a:off x="4782209" y="635047"/>
        <a:ext cx="360985" cy="361121"/>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0" dirty="0">
              <a:effectLst>
                <a:outerShdw blurRad="38100" dist="38100" dir="2700000" algn="tl">
                  <a:srgbClr val="000000"/>
                </a:outerShdw>
              </a:effectLst>
            </a:rPr>
            <a:t>Są fundamentem Kościoła (</a:t>
          </a:r>
          <a:r>
            <a:rPr lang="en-US" sz="2000" b="1" kern="1200" noProof="0" dirty="0" err="1" smtClean="0">
              <a:effectLst>
                <a:outerShdw blurRad="38100" dist="38100" dir="2700000" algn="tl">
                  <a:srgbClr val="000000"/>
                </a:outerShdw>
              </a:effectLst>
            </a:rPr>
            <a:t>Ef</a:t>
          </a:r>
          <a:r>
            <a:rPr lang="en-US" sz="2000" b="1" kern="1200" noProof="0" dirty="0" smtClean="0">
              <a:effectLst>
                <a:outerShdw blurRad="38100" dist="38100" dir="2700000" algn="tl">
                  <a:srgbClr val="000000"/>
                </a:outerShdw>
              </a:effectLst>
            </a:rPr>
            <a:t> 2</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20</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5293037" y="0"/>
        <a:ext cx="1702761" cy="1631216"/>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noProof="0" dirty="0">
            <a:effectLst>
              <a:outerShdw blurRad="38100" dist="38100" dir="2700000" algn="tl">
                <a:srgbClr val="000000"/>
              </a:outerShdw>
            </a:effectLst>
          </a:endParaRPr>
        </a:p>
      </dsp:txBody>
      <dsp:txXfrm>
        <a:off x="7166075" y="635047"/>
        <a:ext cx="360985" cy="361121"/>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0" dirty="0">
              <a:effectLst>
                <a:outerShdw blurRad="38100" dist="38100" dir="2700000" algn="tl">
                  <a:srgbClr val="000000"/>
                </a:outerShdw>
              </a:effectLst>
            </a:rPr>
            <a:t>Otrzymują objawienia (</a:t>
          </a:r>
          <a:r>
            <a:rPr lang="en-US" sz="2000" b="1" kern="1200" noProof="0" dirty="0" err="1" smtClean="0">
              <a:effectLst>
                <a:outerShdw blurRad="38100" dist="38100" dir="2700000" algn="tl">
                  <a:srgbClr val="000000"/>
                </a:outerShdw>
              </a:effectLst>
            </a:rPr>
            <a:t>Ef</a:t>
          </a:r>
          <a:r>
            <a:rPr lang="en-US" sz="2000" b="1" kern="1200" noProof="0" dirty="0" smtClean="0">
              <a:effectLst>
                <a:outerShdw blurRad="38100" dist="38100" dir="2700000" algn="tl">
                  <a:srgbClr val="000000"/>
                </a:outerShdw>
              </a:effectLst>
            </a:rPr>
            <a:t> 3</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5</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7676903" y="0"/>
        <a:ext cx="1702761" cy="1631216"/>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noProof="0" dirty="0">
            <a:effectLst>
              <a:outerShdw blurRad="38100" dist="38100" dir="2700000" algn="tl">
                <a:srgbClr val="000000"/>
              </a:outerShdw>
            </a:effectLst>
          </a:endParaRPr>
        </a:p>
      </dsp:txBody>
      <dsp:txXfrm>
        <a:off x="9549941" y="635047"/>
        <a:ext cx="360985" cy="361121"/>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0" dirty="0">
              <a:effectLst>
                <a:outerShdw blurRad="38100" dist="38100" dir="2700000" algn="tl">
                  <a:srgbClr val="000000"/>
                </a:outerShdw>
              </a:effectLst>
            </a:rPr>
            <a:t>Radują się </a:t>
          </a:r>
          <a:r>
            <a:rPr lang="en-US" sz="2000" b="1" kern="1200" noProof="0" dirty="0" err="1">
              <a:effectLst>
                <a:outerShdw blurRad="38100" dist="38100" dir="2700000" algn="tl">
                  <a:srgbClr val="000000"/>
                </a:outerShdw>
              </a:effectLst>
            </a:rPr>
            <a:t>ze</a:t>
          </a:r>
          <a:r>
            <a:rPr lang="en-US" sz="2000" b="1" kern="1200" noProof="0" dirty="0">
              <a:effectLst>
                <a:outerShdw blurRad="38100" dist="38100" dir="2700000" algn="tl">
                  <a:srgbClr val="000000"/>
                </a:outerShdw>
              </a:effectLst>
            </a:rPr>
            <a:t> </a:t>
          </a:r>
          <a:r>
            <a:rPr lang="en-US" sz="2000" b="1" kern="1200" noProof="0" dirty="0" err="1" smtClean="0">
              <a:effectLst>
                <a:outerShdw blurRad="38100" dist="38100" dir="2700000" algn="tl">
                  <a:srgbClr val="000000"/>
                </a:outerShdw>
              </a:effectLst>
            </a:rPr>
            <a:t>sprawie</a:t>
          </a:r>
          <a:r>
            <a:rPr lang="pl-PL" sz="2000" b="1" kern="1200" noProof="0" dirty="0" smtClean="0">
              <a:effectLst>
                <a:outerShdw blurRad="38100" dist="38100" dir="2700000" algn="tl">
                  <a:srgbClr val="000000"/>
                </a:outerShdw>
              </a:effectLst>
            </a:rPr>
            <a:t>-</a:t>
          </a:r>
          <a:r>
            <a:rPr lang="en-US" sz="2000" b="1" kern="1200" noProof="0" dirty="0" err="1" smtClean="0">
              <a:effectLst>
                <a:outerShdw blurRad="38100" dist="38100" dir="2700000" algn="tl">
                  <a:srgbClr val="000000"/>
                </a:outerShdw>
              </a:effectLst>
            </a:rPr>
            <a:t>dliwości</a:t>
          </a:r>
          <a:r>
            <a:rPr lang="en-US" sz="2000" b="1" kern="1200" noProof="0" dirty="0" smtClean="0">
              <a:effectLst>
                <a:outerShdw blurRad="38100" dist="38100" dir="2700000" algn="tl">
                  <a:srgbClr val="000000"/>
                </a:outerShdw>
              </a:effectLst>
            </a:rPr>
            <a:t> </a:t>
          </a:r>
          <a:r>
            <a:rPr lang="pl-PL" sz="2000" b="1" kern="1200" noProof="0" dirty="0" smtClean="0">
              <a:effectLst>
                <a:outerShdw blurRad="38100" dist="38100" dir="2700000" algn="tl">
                  <a:srgbClr val="000000"/>
                </a:outerShdw>
              </a:effectLst>
            </a:rPr>
            <a:t>    </a:t>
          </a:r>
          <a:r>
            <a:rPr lang="en-US" sz="2000" b="1" kern="1200" noProof="0" dirty="0" smtClean="0">
              <a:effectLst>
                <a:outerShdw blurRad="38100" dist="38100" dir="2700000" algn="tl">
                  <a:srgbClr val="000000"/>
                </a:outerShdw>
              </a:effectLst>
            </a:rPr>
            <a:t>(</a:t>
          </a:r>
          <a:r>
            <a:rPr lang="pl-PL" sz="2000" b="1" kern="1200" noProof="0" dirty="0" err="1" smtClean="0">
              <a:effectLst>
                <a:outerShdw blurRad="38100" dist="38100" dir="2700000" algn="tl">
                  <a:srgbClr val="000000"/>
                </a:outerShdw>
              </a:effectLst>
            </a:rPr>
            <a:t>Ap</a:t>
          </a:r>
          <a:r>
            <a:rPr lang="en-US" sz="2000" b="1" kern="1200" noProof="0" dirty="0" smtClean="0">
              <a:effectLst>
                <a:outerShdw blurRad="38100" dist="38100" dir="2700000" algn="tl">
                  <a:srgbClr val="000000"/>
                </a:outerShdw>
              </a:effectLst>
            </a:rPr>
            <a:t> 18</a:t>
          </a:r>
          <a:r>
            <a:rPr lang="pl-PL" sz="2000" b="1" kern="1200" noProof="0" dirty="0" smtClean="0">
              <a:effectLst>
                <a:outerShdw blurRad="38100" dist="38100" dir="2700000" algn="tl">
                  <a:srgbClr val="000000"/>
                </a:outerShdw>
              </a:effectLst>
            </a:rPr>
            <a:t>,</a:t>
          </a:r>
          <a:r>
            <a:rPr lang="en-US" sz="2000" b="1" kern="1200" noProof="0" dirty="0" smtClean="0">
              <a:effectLst>
                <a:outerShdw blurRad="38100" dist="38100" dir="2700000" algn="tl">
                  <a:srgbClr val="000000"/>
                </a:outerShdw>
              </a:effectLst>
            </a:rPr>
            <a:t>20</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10060770" y="0"/>
        <a:ext cx="1702761" cy="163121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b="1" kern="1200" noProof="0" dirty="0"/>
            <a:t>Jego powołanie do służby zostało zapowiedziane w proroctwie</a:t>
          </a:r>
          <a:br>
            <a:rPr lang="en-US" sz="2000" b="1" kern="1200" noProof="0" dirty="0"/>
          </a:br>
          <a:r>
            <a:rPr lang="en-US" sz="2000" b="1" kern="1200" noProof="0" dirty="0"/>
            <a:t> (1 </a:t>
          </a:r>
          <a:r>
            <a:rPr lang="en-US" sz="2000" b="1" kern="1200" noProof="0" dirty="0" err="1" smtClean="0"/>
            <a:t>Tym</a:t>
          </a:r>
          <a:r>
            <a:rPr lang="en-US" sz="2000" b="1" kern="1200" noProof="0" dirty="0" smtClean="0"/>
            <a:t> 1</a:t>
          </a:r>
          <a:r>
            <a:rPr lang="pl-PL" sz="2000" b="1" kern="1200" noProof="0" dirty="0" smtClean="0"/>
            <a:t>,</a:t>
          </a:r>
          <a:r>
            <a:rPr lang="en-US" sz="2000" b="1" kern="1200" noProof="0" dirty="0" smtClean="0"/>
            <a:t>18</a:t>
          </a:r>
          <a:r>
            <a:rPr lang="en-US" sz="2000" b="1" kern="1200" noProof="0" dirty="0"/>
            <a:t>). Był wraz z Pawłem współautorem listów: 2 Koryntian (2 </a:t>
          </a:r>
          <a:r>
            <a:rPr lang="en-US" sz="2000" b="1" kern="1200" noProof="0" dirty="0" err="1" smtClean="0"/>
            <a:t>Kor</a:t>
          </a:r>
          <a:r>
            <a:rPr lang="en-US" sz="2000" b="1" kern="1200" noProof="0" dirty="0" smtClean="0"/>
            <a:t> 1</a:t>
          </a:r>
          <a:r>
            <a:rPr lang="pl-PL" sz="2000" b="1" kern="1200" noProof="0" dirty="0" smtClean="0"/>
            <a:t>,</a:t>
          </a:r>
          <a:r>
            <a:rPr lang="en-US" sz="2000" b="1" kern="1200" noProof="0" dirty="0" smtClean="0"/>
            <a:t>1</a:t>
          </a:r>
          <a:r>
            <a:rPr lang="en-US" sz="2000" b="1" kern="1200" noProof="0" dirty="0"/>
            <a:t>); Filipian (</a:t>
          </a:r>
          <a:r>
            <a:rPr lang="en-US" sz="2000" b="1" kern="1200" noProof="0" dirty="0" err="1" smtClean="0"/>
            <a:t>Flp</a:t>
          </a:r>
          <a:r>
            <a:rPr lang="en-US" sz="2000" b="1" kern="1200" noProof="0" dirty="0" smtClean="0"/>
            <a:t> 1</a:t>
          </a:r>
          <a:r>
            <a:rPr lang="pl-PL" sz="2000" b="1" kern="1200" noProof="0" dirty="0" smtClean="0"/>
            <a:t>,</a:t>
          </a:r>
          <a:r>
            <a:rPr lang="en-US" sz="2000" b="1" kern="1200" noProof="0" dirty="0" smtClean="0"/>
            <a:t>1</a:t>
          </a:r>
          <a:r>
            <a:rPr lang="en-US" sz="2000" b="1" kern="1200" noProof="0" dirty="0"/>
            <a:t>); Kolosan (</a:t>
          </a:r>
          <a:r>
            <a:rPr lang="en-US" sz="2000" b="1" kern="1200" noProof="0" dirty="0" err="1" smtClean="0"/>
            <a:t>Kol</a:t>
          </a:r>
          <a:r>
            <a:rPr lang="en-US" sz="2000" b="1" kern="1200" noProof="0" dirty="0" smtClean="0"/>
            <a:t> 1</a:t>
          </a:r>
          <a:r>
            <a:rPr lang="pl-PL" sz="2000" b="1" kern="1200" noProof="0" dirty="0" smtClean="0"/>
            <a:t>,</a:t>
          </a:r>
          <a:r>
            <a:rPr lang="en-US" sz="2000" b="1" kern="1200" noProof="0" dirty="0" smtClean="0"/>
            <a:t>1);</a:t>
          </a:r>
          <a:r>
            <a:rPr lang="pl-PL" sz="2000" b="1" kern="1200" noProof="0" dirty="0" smtClean="0"/>
            <a:t>    </a:t>
          </a:r>
          <a:r>
            <a:rPr lang="en-US" sz="2000" b="1" kern="1200" noProof="0" dirty="0" smtClean="0"/>
            <a:t> </a:t>
          </a:r>
          <a:r>
            <a:rPr lang="en-US" sz="2000" b="1" kern="1200" noProof="0" dirty="0"/>
            <a:t>1 Tesaloniczan (1 </a:t>
          </a:r>
          <a:r>
            <a:rPr lang="en-US" sz="2000" b="1" kern="1200" noProof="0" dirty="0" err="1" smtClean="0"/>
            <a:t>Tes</a:t>
          </a:r>
          <a:r>
            <a:rPr lang="en-US" sz="2000" b="1" kern="1200" noProof="0" dirty="0" smtClean="0"/>
            <a:t> 1</a:t>
          </a:r>
          <a:r>
            <a:rPr lang="pl-PL" sz="2000" b="1" kern="1200" noProof="0" dirty="0" smtClean="0"/>
            <a:t>,</a:t>
          </a:r>
          <a:r>
            <a:rPr lang="en-US" sz="2000" b="1" kern="1200" noProof="0" dirty="0" smtClean="0"/>
            <a:t>1</a:t>
          </a:r>
          <a:r>
            <a:rPr lang="en-US" sz="2000" b="1" kern="1200" noProof="0" dirty="0"/>
            <a:t>); 2 </a:t>
          </a:r>
          <a:r>
            <a:rPr lang="en-US" sz="2000" b="1" kern="1200" noProof="0" dirty="0" err="1" smtClean="0"/>
            <a:t>Tesaloniczan</a:t>
          </a:r>
          <a:r>
            <a:rPr lang="pl-PL" sz="2000" b="1" kern="1200" noProof="0" dirty="0" smtClean="0"/>
            <a:t>  </a:t>
          </a:r>
          <a:r>
            <a:rPr lang="en-US" sz="2000" b="1" kern="1200" noProof="0" dirty="0" smtClean="0"/>
            <a:t>(2 </a:t>
          </a:r>
          <a:r>
            <a:rPr lang="en-US" sz="2000" b="1" kern="1200" noProof="0" dirty="0" err="1" smtClean="0"/>
            <a:t>Tes</a:t>
          </a:r>
          <a:r>
            <a:rPr lang="en-US" sz="2000" b="1" kern="1200" noProof="0" dirty="0" smtClean="0"/>
            <a:t> 1</a:t>
          </a:r>
          <a:r>
            <a:rPr lang="pl-PL" sz="2000" b="1" kern="1200" noProof="0" dirty="0" smtClean="0"/>
            <a:t>,</a:t>
          </a:r>
          <a:r>
            <a:rPr lang="en-US" sz="2000" b="1" kern="1200" noProof="0" dirty="0" smtClean="0"/>
            <a:t>1</a:t>
          </a:r>
          <a:r>
            <a:rPr lang="en-US" sz="2000" b="1" kern="1200" noProof="0" dirty="0"/>
            <a:t>) oraz Filemona (</a:t>
          </a:r>
          <a:r>
            <a:rPr lang="en-US" sz="2000" b="1" kern="1200" noProof="0" dirty="0" err="1" smtClean="0"/>
            <a:t>Flm</a:t>
          </a:r>
          <a:r>
            <a:rPr lang="en-US" sz="2000" b="1" kern="1200" noProof="0" dirty="0" smtClean="0"/>
            <a:t> 1</a:t>
          </a:r>
          <a:r>
            <a:rPr lang="pl-PL" sz="2000" b="1" kern="1200" noProof="0" dirty="0" smtClean="0"/>
            <a:t>,</a:t>
          </a:r>
          <a:r>
            <a:rPr lang="en-US" sz="2000" b="1" kern="1200" noProof="0" dirty="0" smtClean="0"/>
            <a:t>1</a:t>
          </a:r>
          <a:r>
            <a:rPr lang="en-US" sz="2000" b="1" kern="1200" noProof="0" dirty="0"/>
            <a:t>).</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b="1" kern="1200" spc="600" noProof="0" dirty="0">
              <a:effectLst>
                <a:outerShdw blurRad="38100" dist="38100" dir="2700000" algn="tl">
                  <a:srgbClr val="000000">
                    <a:alpha val="43137"/>
                  </a:srgbClr>
                </a:outerShdw>
              </a:effectLst>
            </a:rPr>
            <a:t>TYMOTEUSZ</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xmlns="">
                  <a14:imgLayer r:embed="rId2">
                    <a14:imgEffect>
                      <a14:brightnessContrast bright="20000"/>
                    </a14:imgEffect>
                  </a14:imgLayer>
                </a14:imgProps>
              </a:ext>
              <a:ext uri="{28A0092B-C50C-407E-A947-70E740481C1C}">
                <a14:useLocalDpi xmlns:a14="http://schemas.microsoft.com/office/drawing/2010/main" xmlns=""/>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b="1" kern="1200" noProof="0" dirty="0"/>
            <a:t>Pełnił kilka funkcji prorockich, takich jak budowanie (2 </a:t>
          </a:r>
          <a:r>
            <a:rPr lang="en-US" sz="2000" b="1" kern="1200" noProof="0" dirty="0" err="1" smtClean="0"/>
            <a:t>Kor</a:t>
          </a:r>
          <a:r>
            <a:rPr lang="en-US" sz="2000" b="1" kern="1200" noProof="0" dirty="0" smtClean="0"/>
            <a:t> 8</a:t>
          </a:r>
          <a:r>
            <a:rPr lang="pl-PL" sz="2000" b="1" kern="1200" noProof="0" dirty="0" smtClean="0"/>
            <a:t>,</a:t>
          </a:r>
          <a:r>
            <a:rPr lang="en-US" sz="2000" b="1" kern="1200" noProof="0" dirty="0" smtClean="0"/>
            <a:t>6</a:t>
          </a:r>
          <a:r>
            <a:rPr lang="en-US" sz="2000" b="1" kern="1200" noProof="0" dirty="0"/>
            <a:t>), </a:t>
          </a:r>
          <a:r>
            <a:rPr lang="en-US" sz="2000" b="1" kern="1200" noProof="0" dirty="0" err="1"/>
            <a:t>napominanie</a:t>
          </a:r>
          <a:r>
            <a:rPr lang="en-US" sz="2000" b="1" kern="1200" noProof="0" dirty="0"/>
            <a:t> </a:t>
          </a:r>
          <a:r>
            <a:rPr lang="pl-PL" sz="2000" b="1" kern="1200" noProof="0" dirty="0" smtClean="0"/>
            <a:t>     </a:t>
          </a:r>
          <a:r>
            <a:rPr lang="en-US" sz="2000" b="1" kern="1200" noProof="0" dirty="0" smtClean="0"/>
            <a:t>(</a:t>
          </a:r>
          <a:r>
            <a:rPr lang="en-US" sz="2000" b="1" kern="1200" noProof="0" dirty="0" err="1" smtClean="0"/>
            <a:t>Tyt</a:t>
          </a:r>
          <a:r>
            <a:rPr lang="en-US" sz="2000" b="1" kern="1200" noProof="0" dirty="0" smtClean="0"/>
            <a:t> 2</a:t>
          </a:r>
          <a:r>
            <a:rPr lang="pl-PL" sz="2000" b="1" kern="1200" noProof="0" dirty="0" smtClean="0"/>
            <a:t>,</a:t>
          </a:r>
          <a:r>
            <a:rPr lang="en-US" sz="2000" b="1" kern="1200" noProof="0" dirty="0" smtClean="0"/>
            <a:t>6</a:t>
          </a:r>
          <a:r>
            <a:rPr lang="pl-PL" sz="2000" b="1" kern="1200" noProof="0" dirty="0" smtClean="0"/>
            <a:t>.</a:t>
          </a:r>
          <a:r>
            <a:rPr lang="en-US" sz="2000" b="1" kern="1200" noProof="0" dirty="0" smtClean="0"/>
            <a:t>9</a:t>
          </a:r>
          <a:r>
            <a:rPr lang="pl-PL" sz="2000" b="1" kern="1200" noProof="0" dirty="0" smtClean="0"/>
            <a:t>.</a:t>
          </a:r>
          <a:r>
            <a:rPr lang="en-US" sz="2000" b="1" kern="1200" noProof="0" dirty="0" smtClean="0"/>
            <a:t>15</a:t>
          </a:r>
          <a:r>
            <a:rPr lang="en-US" sz="2000" b="1" kern="1200" noProof="0" dirty="0"/>
            <a:t>) </a:t>
          </a:r>
          <a:r>
            <a:rPr lang="en-US" sz="2000" b="1" kern="1200" noProof="0" dirty="0" err="1"/>
            <a:t>oraz</a:t>
          </a:r>
          <a:r>
            <a:rPr lang="en-US" sz="2000" b="1" kern="1200" noProof="0" dirty="0"/>
            <a:t> </a:t>
          </a:r>
          <a:r>
            <a:rPr lang="en-US" sz="2000" b="1" kern="1200" noProof="0" dirty="0" err="1" smtClean="0"/>
            <a:t>pocieszanie</a:t>
          </a:r>
          <a:r>
            <a:rPr lang="pl-PL" sz="2000" b="1" kern="1200" noProof="0" dirty="0" smtClean="0"/>
            <a:t> </a:t>
          </a:r>
          <a:r>
            <a:rPr lang="en-US" sz="2000" b="1" kern="1200" noProof="0" dirty="0" smtClean="0"/>
            <a:t>(2 </a:t>
          </a:r>
          <a:r>
            <a:rPr lang="en-US" sz="2000" b="1" kern="1200" noProof="0" dirty="0" err="1" smtClean="0"/>
            <a:t>Kor</a:t>
          </a:r>
          <a:r>
            <a:rPr lang="en-US" sz="2000" b="1" kern="1200" noProof="0" dirty="0" smtClean="0"/>
            <a:t> 7</a:t>
          </a:r>
          <a:r>
            <a:rPr lang="pl-PL" sz="2000" b="1" kern="1200" noProof="0" dirty="0" smtClean="0"/>
            <a:t>,</a:t>
          </a:r>
          <a:r>
            <a:rPr lang="en-US" sz="2000" b="1" kern="1200" noProof="0" dirty="0" smtClean="0"/>
            <a:t>13</a:t>
          </a:r>
          <a:r>
            <a:rPr lang="en-US" sz="2000" b="1" kern="1200" noProof="0" dirty="0"/>
            <a:t>)</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b="1" kern="1200" spc="600" noProof="0" dirty="0">
              <a:effectLst>
                <a:outerShdw blurRad="38100" dist="38100" dir="2700000" algn="tl">
                  <a:srgbClr val="000000">
                    <a:alpha val="43137"/>
                  </a:srgbClr>
                </a:outerShdw>
              </a:effectLst>
            </a:rPr>
            <a:t>TYTUS</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1368677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38149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257828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xmlns=""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xmlns=""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4094684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xmlns=""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xmlns=""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35877683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xmlns=""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xmlns=""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16773963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xmlns=""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xmlns=""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31036022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xmlns=""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xmlns=""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308165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xmlns=""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xmlns=""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0530420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8073691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4281270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97634884-8FE5-B756-6863-D9AEEAF7D3B0}"/>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E4FB91E2-7F81-F51A-290F-B2820262A91F}"/>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2EAB5A2D-2794-F08B-E416-46AF877F335B}"/>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D7EBCC7F-C63C-F68A-39DA-EEC5FB3A55DD}"/>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C2E447A9-3E95-149A-80A7-93DCA963C774}"/>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4EA4E1E9-6F84-DB94-3619-C8CD3862BD8B}"/>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E7A9A171-C974-247C-F4D0-AE502F30D1FB}"/>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6" name="Marcador de pie de página 5">
            <a:extLst>
              <a:ext uri="{FF2B5EF4-FFF2-40B4-BE49-F238E27FC236}">
                <a16:creationId xmlns:a16="http://schemas.microsoft.com/office/drawing/2014/main" xmlns=""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DDF3D0F4-9606-68D5-65D3-ED75B9D33DFB}"/>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4E641206-4299-13AA-76B9-2552F9196104}"/>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8" name="Marcador de pie de página 7">
            <a:extLst>
              <a:ext uri="{FF2B5EF4-FFF2-40B4-BE49-F238E27FC236}">
                <a16:creationId xmlns:a16="http://schemas.microsoft.com/office/drawing/2014/main" xmlns=""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7FD9080D-4B92-D056-54DD-56AF1238AD82}"/>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3836EFD3-677E-EC56-00E4-7883C564F21D}"/>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4" name="Marcador de pie de página 3">
            <a:extLst>
              <a:ext uri="{FF2B5EF4-FFF2-40B4-BE49-F238E27FC236}">
                <a16:creationId xmlns:a16="http://schemas.microsoft.com/office/drawing/2014/main" xmlns=""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B4F6A741-F77D-BF5A-61C2-6AA0564A0C75}"/>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64F5E201-E528-9A53-B936-EF225748EAE3}"/>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3" name="Marcador de pie de página 2">
            <a:extLst>
              <a:ext uri="{FF2B5EF4-FFF2-40B4-BE49-F238E27FC236}">
                <a16:creationId xmlns:a16="http://schemas.microsoft.com/office/drawing/2014/main" xmlns=""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B954DE78-F22C-9A22-6C87-76C0D3C9FD98}"/>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1CB64436-92B3-1C41-D719-DB918E087BD2}"/>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6" name="Marcador de pie de página 5">
            <a:extLst>
              <a:ext uri="{FF2B5EF4-FFF2-40B4-BE49-F238E27FC236}">
                <a16:creationId xmlns:a16="http://schemas.microsoft.com/office/drawing/2014/main" xmlns=""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A3D6A90A-741D-6D41-EAD7-7C0419FFEA27}"/>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7420D4EE-28C5-5485-3A18-EA2384B6708A}"/>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6" name="Marcador de pie de página 5">
            <a:extLst>
              <a:ext uri="{FF2B5EF4-FFF2-40B4-BE49-F238E27FC236}">
                <a16:creationId xmlns:a16="http://schemas.microsoft.com/office/drawing/2014/main" xmlns=""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B4FD1420-987B-C2E3-B247-D24D39CBFEEC}"/>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9BDFB2F3-B417-E7F3-C4F1-16CF6DB2B17F}"/>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2FCF97FB-FB08-5B34-6B3E-E1098B7165C6}"/>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A3A0C4ED-DB60-9412-C7DB-AE9A4DF264A7}"/>
              </a:ext>
            </a:extLst>
          </p:cNvPr>
          <p:cNvSpPr>
            <a:spLocks noGrp="1"/>
          </p:cNvSpPr>
          <p:nvPr>
            <p:ph type="dt" sz="half" idx="10"/>
          </p:nvPr>
        </p:nvSpPr>
        <p:spPr/>
        <p:txBody>
          <a:body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8118CBC4-878A-55FB-C4F7-367E958E0AC3}"/>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xmlns=""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xmlns=""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pPr/>
              <a:t>22/10/2026</a:t>
            </a:fld>
            <a:endParaRPr lang="es-ES"/>
          </a:p>
        </p:txBody>
      </p:sp>
      <p:sp>
        <p:nvSpPr>
          <p:cNvPr id="5" name="Marcador de pie de página 4">
            <a:extLst>
              <a:ext uri="{FF2B5EF4-FFF2-40B4-BE49-F238E27FC236}">
                <a16:creationId xmlns:a16="http://schemas.microsoft.com/office/drawing/2014/main" xmlns=""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xmlns=""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xmlns="" id="{4B3C9832-CE80-1EEC-7A0C-F95621581CD6}"/>
              </a:ext>
            </a:extLst>
          </p:cNvPr>
          <p:cNvPicPr>
            <a:picLocks noChangeAspect="1"/>
          </p:cNvPicPr>
          <p:nvPr/>
        </p:nvPicPr>
        <p:blipFill rotWithShape="1">
          <a:blip r:embed="rId2" cstate="print">
            <a:extLst>
              <a:ext uri="{28A0092B-C50C-407E-A947-70E740481C1C}">
                <a14:useLocalDpi xmlns:a14="http://schemas.microsoft.com/office/drawing/2010/main" xmlns=""/>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xmlns=""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PROROCY NOWEGO TESTAMENTU</a:t>
            </a:r>
          </a:p>
        </p:txBody>
      </p:sp>
      <p:sp>
        <p:nvSpPr>
          <p:cNvPr id="8" name="CuadroTexto 7">
            <a:extLst>
              <a:ext uri="{FF2B5EF4-FFF2-40B4-BE49-F238E27FC236}">
                <a16:creationId xmlns:a16="http://schemas.microsoft.com/office/drawing/2014/main" xmlns="" id="{A76D3CA6-05D5-8252-E1DB-6AADD8BC528C}"/>
              </a:ext>
            </a:extLst>
          </p:cNvPr>
          <p:cNvSpPr txBox="1"/>
          <p:nvPr/>
        </p:nvSpPr>
        <p:spPr>
          <a:xfrm>
            <a:off x="8651669" y="0"/>
            <a:ext cx="34355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Lekcja 4 </a:t>
            </a: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na</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a:t>
            </a:r>
            <a:r>
              <a:rPr kumimoji="0" lang="en-US" sz="1600" b="1" i="0" u="none" strike="noStrike" kern="1200" cap="none" spc="0" normalizeH="0" baseline="0" noProof="0" dirty="0" smtClean="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24</a:t>
            </a:r>
            <a:r>
              <a:rPr kumimoji="0" lang="pl-PL" sz="1600" b="1" i="0" u="none" strike="noStrike" kern="1200" cap="none" spc="0" normalizeH="0" baseline="0" noProof="0" dirty="0" smtClean="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a:t>
            </a:r>
            <a:r>
              <a:rPr kumimoji="0" lang="en-US" sz="1600" b="1" i="0" u="none" strike="noStrike" kern="1200" cap="none" spc="0" normalizeH="0" baseline="0" noProof="0" dirty="0" smtClean="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października 2026</a:t>
            </a:r>
          </a:p>
        </p:txBody>
      </p:sp>
    </p:spTree>
    <p:extLst>
      <p:ext uri="{BB962C8B-B14F-4D97-AF65-F5344CB8AC3E}">
        <p14:creationId xmlns:p14="http://schemas.microsoft.com/office/powerpoint/2010/main" xmlns=""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xmlns="" id="{C7BA7C3D-2271-7745-C256-BF359359E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xmlns="" id="{26FF92A8-4549-EE02-D589-9D96A06D253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xmlns=""/>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xmlns=""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„Różne są dary łaski, lecz ten sam Duch; i różne są posługi, lecz ten sam Pan; różne są też działania, lecz ten sam Bóg, który sprawia wszystko we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wszystkich</a:t>
            </a:r>
            <a:r>
              <a:rPr kumimoji="0" lang="en-US" sz="22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a:t>
            </a:r>
            <a:r>
              <a:rPr kumimoji="0" lang="pl-PL" sz="22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          </a:t>
            </a:r>
            <a:r>
              <a:rPr kumimoji="0" lang="en-US" sz="22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en-US" sz="15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Koryntian</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12</a:t>
            </a:r>
            <a:r>
              <a:rPr kumimoji="0" lang="pl-PL" sz="15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a:t>
            </a:r>
            <a:r>
              <a:rPr kumimoji="0" lang="en-US" sz="1500" b="1" i="0" u="none" strike="noStrike" kern="1200" cap="none" spc="0" normalizeH="0" baseline="0" noProof="0" dirty="0" smtClean="0">
                <a:ln>
                  <a:noFill/>
                </a:ln>
                <a:solidFill>
                  <a:srgbClr val="E97132">
                    <a:lumMod val="50000"/>
                  </a:srgbClr>
                </a:solidFill>
                <a:effectLst/>
                <a:uLnTx/>
                <a:uFillTx/>
                <a:latin typeface="Comic Sans MS" panose="030F0702030302020204" pitchFamily="66" charset="0"/>
                <a:ea typeface="+mn-ea"/>
                <a:cs typeface="+mn-cs"/>
              </a:rPr>
              <a:t>4-6)</a:t>
            </a:r>
            <a:endPar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xmlns=""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Role proroków w Nowym Testamencie</a:t>
            </a:r>
          </a:p>
          <a:p>
            <a:pPr lvl="0">
              <a:spcBef>
                <a:spcPts val="600"/>
              </a:spcBef>
              <a:defRPr/>
            </a:pPr>
            <a:r>
              <a:rPr lang="en-US" sz="2000" b="1" dirty="0">
                <a:solidFill>
                  <a:prstClr val="white"/>
                </a:solidFill>
                <a:highlight>
                  <a:srgbClr val="205C01"/>
                </a:highlight>
              </a:rPr>
              <a:t>Prorocy Nowego Testamentu:</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noProof="0" dirty="0">
                <a:solidFill>
                  <a:prstClr val="black"/>
                </a:solidFill>
                <a:uFill>
                  <a:solidFill>
                    <a:srgbClr val="D01729"/>
                  </a:solidFill>
                </a:uFill>
              </a:rPr>
              <a:t>Jezus, zapowiedziany Prorok</a:t>
            </a:r>
            <a:endParaRPr kumimoji="0" lang="en-US" sz="2000" b="1" i="0" u="none" strike="noStrike" kern="1200" cap="none" spc="0" normalizeH="0" baseline="0" noProof="0" dirty="0">
              <a:ln>
                <a:noFill/>
              </a:ln>
              <a:solidFill>
                <a:prstClr val="black"/>
              </a:solidFill>
              <a:effectLst/>
              <a:uLnTx/>
              <a:uFill>
                <a:solidFill>
                  <a:srgbClr val="D01729"/>
                </a:solidFill>
              </a:uFill>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Apostołowie i prorocy</a:t>
            </a: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Prorokinie</a:t>
            </a:r>
          </a:p>
          <a:p>
            <a:pPr marL="893763" lvl="1">
              <a:spcBef>
                <a:spcPts val="600"/>
              </a:spcBef>
              <a:defRPr/>
            </a:pPr>
            <a:r>
              <a:rPr lang="en-US" sz="2000" b="1" dirty="0">
                <a:solidFill>
                  <a:prstClr val="black"/>
                </a:solidFill>
              </a:rPr>
              <a:t>Współpracownicy Pawła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Fałszywi prorocy</a:t>
            </a:r>
          </a:p>
        </p:txBody>
      </p:sp>
      <p:sp>
        <p:nvSpPr>
          <p:cNvPr id="3" name="CuadroTexto 2">
            <a:extLst>
              <a:ext uri="{FF2B5EF4-FFF2-40B4-BE49-F238E27FC236}">
                <a16:creationId xmlns:a16="http://schemas.microsoft.com/office/drawing/2014/main" xmlns="" id="{E2C764AA-63A2-79FF-6108-2147E333AB7B}"/>
              </a:ext>
            </a:extLst>
          </p:cNvPr>
          <p:cNvSpPr txBox="1"/>
          <p:nvPr/>
        </p:nvSpPr>
        <p:spPr>
          <a:xfrm>
            <a:off x="295275" y="46467"/>
            <a:ext cx="779630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Od czasów Malachiasza minęło 400 lat, podczas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których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wśród</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ludu Bożego nie słyszano głosu żadnego proroka. </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Z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powodu tego milczenia lud Izraela uważał kanon Pisma Świętego (czyli księgi tworzące Stary Testament) za zamknięty.</a:t>
            </a:r>
          </a:p>
        </p:txBody>
      </p:sp>
      <p:pic>
        <p:nvPicPr>
          <p:cNvPr id="9" name="Imagen 8">
            <a:extLst>
              <a:ext uri="{FF2B5EF4-FFF2-40B4-BE49-F238E27FC236}">
                <a16:creationId xmlns:a16="http://schemas.microsoft.com/office/drawing/2014/main" xmlns="" id="{B2C7E7E3-D0CC-F3CF-55B0-252CB6C6100A}"/>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xmlns="" id="{4D24B3DE-3BCA-D451-35B6-0BFED42BC891}"/>
              </a:ext>
            </a:extLst>
          </p:cNvPr>
          <p:cNvPicPr>
            <a:picLocks noChangeAspect="1"/>
          </p:cNvPicPr>
          <p:nvPr/>
        </p:nvPicPr>
        <p:blipFill rotWithShape="1">
          <a:blip r:embed="rId4" cstate="print">
            <a:extLst>
              <a:ext uri="{28A0092B-C50C-407E-A947-70E740481C1C}">
                <a14:useLocalDpi xmlns:a14="http://schemas.microsoft.com/office/drawing/2010/main" xmlns=""/>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xmlns="" id="{2C797BFE-B661-8F45-19C4-3101DEA58B61}"/>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xmlns="" id="{E0616177-3C28-C84A-2D77-E69B1D150ACF}"/>
              </a:ext>
            </a:extLst>
          </p:cNvPr>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xmlns="" id="{D20977DA-818A-4A8F-306D-8AFE1F30C2B8}"/>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xmlns="" id="{856CD6EF-F83E-761C-F8C5-3DA5871BC8E2}"/>
              </a:ext>
            </a:extLst>
          </p:cNvPr>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xmlns="" id="{8A72B291-DAC5-F803-DA5C-85DFC097B6A5}"/>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xmlns="" id="{581428C4-8DE6-81D6-9C46-DB9DE86FF7C0}"/>
              </a:ext>
            </a:extLst>
          </p:cNvPr>
          <p:cNvPicPr>
            <a:picLocks noChangeAspect="1"/>
          </p:cNvPicPr>
          <p:nvPr/>
        </p:nvPicPr>
        <p:blipFill>
          <a:blip r:embed="rId10" cstate="print">
            <a:extLst>
              <a:ext uri="{28A0092B-C50C-407E-A947-70E740481C1C}">
                <a14:useLocalDpi xmlns:a14="http://schemas.microsoft.com/office/drawing/2010/main" xmlns=""/>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xmlns="" id="{F1B4D318-3E64-C4AC-B71A-1F853F8682F2}"/>
              </a:ext>
            </a:extLst>
          </p:cNvPr>
          <p:cNvPicPr>
            <a:picLocks noChangeAspect="1"/>
          </p:cNvPicPr>
          <p:nvPr/>
        </p:nvPicPr>
        <p:blipFill>
          <a:blip r:embed="rId11" cstate="print">
            <a:extLst>
              <a:ext uri="{28A0092B-C50C-407E-A947-70E740481C1C}">
                <a14:useLocalDpi xmlns:a14="http://schemas.microsoft.com/office/drawing/2010/main" xmlns=""/>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xmlns="" id="{B66D1248-ED7C-0660-5BD0-6252D3E69714}"/>
              </a:ext>
            </a:extLst>
          </p:cNvPr>
          <p:cNvSpPr txBox="1"/>
          <p:nvPr/>
        </p:nvSpPr>
        <p:spPr>
          <a:xfrm>
            <a:off x="295275" y="274419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Jakie role pełnili ci nowi prorocy i prorokinie? Kim byli? Czy, podobnie jak w czasach Starego Testamentu, pojawiali się także fałszywi prorocy?</a:t>
            </a:r>
          </a:p>
        </p:txBody>
      </p:sp>
      <p:sp>
        <p:nvSpPr>
          <p:cNvPr id="7" name="CuadroTexto 6">
            <a:extLst>
              <a:ext uri="{FF2B5EF4-FFF2-40B4-BE49-F238E27FC236}">
                <a16:creationId xmlns:a16="http://schemas.microsoft.com/office/drawing/2014/main" xmlns="" id="{CDD2D1D4-97BB-AC89-98A9-8A5076814B76}"/>
              </a:ext>
            </a:extLst>
          </p:cNvPr>
          <p:cNvSpPr txBox="1"/>
          <p:nvPr/>
        </p:nvSpPr>
        <p:spPr>
          <a:xfrm>
            <a:off x="295274" y="1360825"/>
            <a:ext cx="763905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Jednak Bóg nie milczał już długo. W odpowiednim czasie posłał nowego proroka: Jana Chrzciciela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Mateusza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7-9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Od tego momentu prorocy pojawili się ponownie. Do ich zadań należało między innymi spisanie Nowego Testamentu.</a:t>
            </a:r>
          </a:p>
        </p:txBody>
      </p:sp>
    </p:spTree>
    <p:extLst>
      <p:ext uri="{BB962C8B-B14F-4D97-AF65-F5344CB8AC3E}">
        <p14:creationId xmlns:p14="http://schemas.microsoft.com/office/powerpoint/2010/main" xmlns="" val="12231540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5000"/>
            <a:lum/>
          </a:blip>
          <a:srcRect/>
          <a:stretch>
            <a:fillRect l="-17000" r="-4000"/>
          </a:stretch>
        </a:blipFill>
        <a:effectLst/>
      </p:bgPr>
    </p:bg>
    <p:spTree>
      <p:nvGrpSpPr>
        <p:cNvPr id="1" name="">
          <a:extLst>
            <a:ext uri="{FF2B5EF4-FFF2-40B4-BE49-F238E27FC236}">
              <a16:creationId xmlns:a16="http://schemas.microsoft.com/office/drawing/2014/main" xmlns=""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xmlns=""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cstate="print"/>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xmlns=""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ROLE PROROKÓW W NOWYM TESTAMENCIE</a:t>
            </a:r>
          </a:p>
        </p:txBody>
      </p:sp>
      <p:sp>
        <p:nvSpPr>
          <p:cNvPr id="5" name="CuadroTexto 4">
            <a:extLst>
              <a:ext uri="{FF2B5EF4-FFF2-40B4-BE49-F238E27FC236}">
                <a16:creationId xmlns:a16="http://schemas.microsoft.com/office/drawing/2014/main" xmlns="" id="{4FBD1F69-0721-C368-2CCA-B47B12CE2282}"/>
              </a:ext>
            </a:extLst>
          </p:cNvPr>
          <p:cNvSpPr txBox="1"/>
          <p:nvPr/>
        </p:nvSpPr>
        <p:spPr>
          <a:xfrm>
            <a:off x="1" y="389554"/>
            <a:ext cx="12191998" cy="369332"/>
          </a:xfrm>
          <a:prstGeom prst="rect">
            <a:avLst/>
          </a:prstGeom>
          <a:noFill/>
        </p:spPr>
        <p:txBody>
          <a:bodyPr wrap="square">
            <a:spAutoFit/>
          </a:bodyPr>
          <a:lstStyle/>
          <a:p>
            <a:pPr lvl="0" algn="ctr">
              <a:defRPr/>
            </a:pPr>
            <a:r>
              <a:rPr lang="pl-PL" b="1" dirty="0" smtClean="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lang="en-US" b="1" noProof="0" dirty="0" smtClean="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Ten </a:t>
            </a:r>
            <a:r>
              <a:rPr lang="en-US"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zaś, kto prorokuje, mówi do ludzi ku zbudowaniu, zachęcie i pocieszeniu</a:t>
            </a: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 </a:t>
            </a:r>
            <a:r>
              <a:rPr kumimoji="0" lang="en-US" sz="1400" b="1" i="0" u="none" strike="noStrike" kern="1200" cap="none" spc="0" normalizeH="0" baseline="0" noProof="0" dirty="0" err="1">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Koryntian</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smtClean="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14</a:t>
            </a:r>
            <a:r>
              <a:rPr kumimoji="0" lang="pl-PL" sz="1400" b="1" i="0" u="none" strike="noStrike" kern="1200" cap="none" spc="0" normalizeH="0" baseline="0" noProof="0" dirty="0" smtClean="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3</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xmlns="" id="{479D23F6-BC85-7555-49EC-EAE5CE9479D1}"/>
              </a:ext>
            </a:extLst>
          </p:cNvPr>
          <p:cNvSpPr txBox="1"/>
          <p:nvPr/>
        </p:nvSpPr>
        <p:spPr>
          <a:xfrm>
            <a:off x="247649" y="811782"/>
            <a:ext cx="117824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 Nowym Testamencie prorokowanie jest przedstawione jako dar Ducha Świętego, który został obficie wylany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Rz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12</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6</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W jednym zborze mogło być tak wielu proroków, że musieli przemawiać po kolei (1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Kor</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14</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29-31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graphicFrame>
        <p:nvGraphicFramePr>
          <p:cNvPr id="2" name="Diagrama 1">
            <a:extLst>
              <a:ext uri="{FF2B5EF4-FFF2-40B4-BE49-F238E27FC236}">
                <a16:creationId xmlns:a16="http://schemas.microsoft.com/office/drawing/2014/main" xmlns="" id="{26AAF5DB-9AB5-8A43-43AF-3D804567D52B}"/>
              </a:ext>
            </a:extLst>
          </p:cNvPr>
          <p:cNvGraphicFramePr/>
          <p:nvPr>
            <p:extLst>
              <p:ext uri="{D42A27DB-BD31-4B8C-83A1-F6EECF244321}">
                <p14:modId xmlns:p14="http://schemas.microsoft.com/office/powerpoint/2010/main" xmlns="" val="2195278964"/>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xmlns="" id="{1084C756-B890-807B-798B-33F97A6C8E21}"/>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xmlns="" id="{FE7D13AC-DD93-EEA8-9750-76A5718CD8EA}"/>
              </a:ext>
            </a:extLst>
          </p:cNvPr>
          <p:cNvPicPr>
            <a:picLocks noChangeAspect="1"/>
          </p:cNvPicPr>
          <p:nvPr/>
        </p:nvPicPr>
        <p:blipFill rotWithShape="1">
          <a:blip r:embed="rId10" cstate="print">
            <a:extLst>
              <a:ext uri="{28A0092B-C50C-407E-A947-70E740481C1C}">
                <a14:useLocalDpi xmlns:a14="http://schemas.microsoft.com/office/drawing/2010/main" xmlns=""/>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xmlns="" id="{889ACD0B-BA3E-7A7D-7EE2-1CF64FD2A6C3}"/>
              </a:ext>
            </a:extLst>
          </p:cNvPr>
          <p:cNvSpPr txBox="1"/>
          <p:nvPr/>
        </p:nvSpPr>
        <p:spPr>
          <a:xfrm>
            <a:off x="247651" y="1751791"/>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Jakie role pełnili ci prorocy?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lang="pl-PL" sz="2000" b="1" dirty="0" err="1" smtClean="0">
                <a:solidFill>
                  <a:prstClr val="black"/>
                </a:solidFill>
                <a:latin typeface="Aptos" panose="02110004020202020204"/>
              </a:rPr>
              <a:t>Ap</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19</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10</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Ef</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4</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11-12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Kor</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14</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3</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15</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32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xmlns="" val="12696282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xmlns="" id="{489B7BFD-8F45-4093-AD9C-91B15B0503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xmlns="" id="{013DE61C-E474-DC4F-DEF1-D488F279F4B9}"/>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xmlns=""/>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xmlns="" id="{DD0BD7B5-C854-ECEE-F1E7-F86675A0CAA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xmlns=""/>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xmlns="" id="{F98037BE-C8AA-3563-35C2-F89DB8D990D4}"/>
              </a:ext>
            </a:extLst>
          </p:cNvPr>
          <p:cNvPicPr>
            <a:picLocks noGrp="1" noRot="1" noChangeAspect="1" noMove="1" noResize="1" noEditPoints="1" noAdjustHandles="1" noChangeArrowheads="1" noChangeShapeType="1" noCrop="1"/>
          </p:cNvPicPr>
          <p:nvPr/>
        </p:nvPicPr>
        <p:blipFill rotWithShape="1">
          <a:blip r:embed="rId4" cstate="print">
            <a:extLst>
              <a:ext uri="{28A0092B-C50C-407E-A947-70E740481C1C}">
                <a14:useLocalDpi xmlns:a14="http://schemas.microsoft.com/office/drawing/2010/main" xmlns=""/>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xmlns="" id="{0437D1F0-F7BE-FCED-55CE-AE0B185F7D1D}"/>
              </a:ext>
            </a:extLst>
          </p:cNvPr>
          <p:cNvPicPr>
            <a:picLocks noGrp="1" noRot="1" noChangeAspect="1" noMove="1" noResize="1" noEditPoints="1" noAdjustHandles="1" noChangeArrowheads="1" noChangeShapeType="1" noCrop="1"/>
          </p:cNvPicPr>
          <p:nvPr/>
        </p:nvPicPr>
        <p:blipFill rotWithShape="1">
          <a:blip r:embed="rId5" cstate="print">
            <a:extLst>
              <a:ext uri="{BEBA8EAE-BF5A-486C-A8C5-ECC9F3942E4B}">
                <a14:imgProps xmlns:a14="http://schemas.microsoft.com/office/drawing/2010/main" xmlns="">
                  <a14:imgLayer r:embed="rId6">
                    <a14:imgEffect>
                      <a14:brightnessContrast bright="20000"/>
                    </a14:imgEffect>
                  </a14:imgLayer>
                </a14:imgProps>
              </a:ext>
              <a:ext uri="{28A0092B-C50C-407E-A947-70E740481C1C}">
                <a14:useLocalDpi xmlns:a14="http://schemas.microsoft.com/office/drawing/2010/main" xmlns=""/>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xmlns="" id="{24B0F550-3D95-4E91-850F-90066642B3F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xmlns="" id="{815BC412-E4C6-4819-8B93-7561DB667C1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xmlns="" id="{7DE1123E-105A-46DE-B7FC-D172B94110A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xmlns="" id="{94710CDC-1CF9-466E-A5F7-E597257478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xmlns="" id="{A229B448-3192-4233-B2C9-F97312F0AB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xmlns="" id="{2B740E94-FA98-412C-AD0C-D4711A4C5EF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xmlns="" id="{BBBC84E8-4938-403A-9EB8-4BC0E9B4631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xmlns="" id="{54A3B3CE-D6D2-40D7-895E-316EB39B2CF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xmlns="" id="{7BD5A600-3580-40FC-A457-295F0CFC03B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xmlns="" id="{F19F4336-B909-415A-BCE3-6A0F76B7323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xmlns="" id="{6FE00877-3256-458E-9B3A-3F869A4F3F9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xmlns="" id="{CE2185C5-76B7-4CC1-A745-1D3034DD093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xmlns="" id="{FFDBC434-547F-4CC8-BA46-3D923A3B627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xmlns="" id="{0EDBE966-781E-4FD5-879A-DC30A9D394D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xmlns="" id="{2D88EF18-F6A8-454C-A981-4F6B9C17140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xmlns="" id="{742458A4-3F05-4AB4-AF90-E6B48051688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xmlns="" id="{0331905E-1BB6-430D-93F3-A8738005DA0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xmlns="" id="{BC9F6DD0-41A8-40E5-B43D-216E10FCA75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xmlns="" id="{D72703C6-192A-4E20-A68A-51B8520865B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xmlns="" id="{4BD0D36A-8DA6-4E23-BA33-636C46D8B0F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xmlns="" id="{CB0CB789-7F42-4F5E-A1BD-5448A912F2B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xmlns="" id="{33931530-8302-40C2-86F2-AB7C218B734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xmlns="" id="{566B73B7-1CC2-4BBD-83EA-A44D8EA139C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xmlns="" id="{30D7D614-EF2E-4292-A9D8-1EFC792AE36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xmlns="" id="{CBC494E4-7170-4DA3-B449-1808D65EFDC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xmlns="" id="{57AB0BA6-5C21-4E55-816A-9E176CE9EFB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xmlns="" id="{77438FB5-A6AC-4458-ADB3-4E33DB293F0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xmlns="" id="{222EA6E6-E697-4F48-83FE-F9343B45E1B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xmlns="" id="{63C57DCA-1B60-4DA8-98C7-8CB53E55E6D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xmlns="" id="{F3E3D933-D3E4-4F08-A664-7B06D6DB943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xmlns="" id="{3B9418AA-9F86-4842-B4CC-49EBA6BB1FD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xmlns="" id="{55E8B300-9471-4490-80AB-F7B2E7C4250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xmlns="" id="{8D21A337-7CED-4EBE-B210-FBF29DB8C3E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xmlns="" id="{8E577481-070B-4CAE-AD34-992EB80942B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xmlns="" id="{42491116-8AD8-46B4-8C53-22DCF9FF6A3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xmlns="" id="{13C0708D-E145-4B9A-939A-2FA2F1C49C1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xmlns="" id="{4BD4D3D9-05D7-49A5-84A1-17A1CF4425D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xmlns="" id="{FEC6EE98-9209-449E-A0F1-B2A6260E394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xmlns="" id="{0EE949D3-44D1-440A-ACBB-91F40C926B9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xmlns="" id="{907ED523-344D-4E06-B565-859C9D50F9A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xmlns="" id="{DE03B495-0A53-429C-AEC5-311E04B68CE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xmlns="" id="{B04398FF-9AF7-43CF-810A-4BC23CA84EA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xmlns="" id="{A8F1F240-FF39-464C-8197-9D5DFABBC82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xmlns="" id="{21E723E5-864D-4EBB-89EA-0E4AF321632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xmlns="" id="{6BCB0F17-77D7-41C6-BC1C-A6AD4D33105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xmlns="" id="{CB258D1D-6940-4340-9738-BC048CCCAA4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xmlns="" id="{23124E64-1A58-4DF4-AC72-0ACBDA038A8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xmlns="" id="{1CE7AB58-01AB-4656-81CF-A6A8392E043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xmlns="" id="{966CA2ED-DE92-4ABA-B2D1-0232E7F1DBA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xmlns="" id="{30FC840A-9B3F-46DA-BC3A-596AC1BD47A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xmlns="" id="{7C380F78-C816-4655-97AC-D8A4BA286CE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xmlns="" id="{F6D8E1BB-7FEA-4658-8C87-ABBEAAA6776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xmlns="" id="{6CA42073-90E7-490D-AAFA-99603A90327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xmlns="" id="{B83CFF6E-1F8A-4146-9C0B-B45589240F2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xmlns="" id="{4530D7DB-2632-43D3-A3C2-53BE249293D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xmlns="" id="{7D217308-2829-434D-8543-E9892A02C6A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xmlns="" id="{77FB765B-E219-467A-88AF-85C4A2A8FD8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xmlns="" id="{74046EEC-8D4A-49EB-A1C1-681A726F003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xmlns="" id="{ED18033A-F942-4871-BE81-EE9A3F205C4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xmlns="" id="{28A8B29B-51AE-4A99-9228-65021721853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xmlns="" id="{2499EA92-CAAC-42B7-B443-CB2FCBEB46E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xmlns="" id="{41591ED4-E244-4FCB-B4ED-B2FD4ACB277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xmlns="" id="{EB72FE3F-3655-4893-80BF-285CD07394E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xmlns="" id="{E6ADF6AF-1741-4C8D-96A4-33F7903E6E9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xmlns="" id="{78D2F5E2-A1E6-468B-A628-2D36E2C1439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xmlns="" id="{0D975E45-086F-458B-AB7C-A0EFFE80B59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xmlns="" id="{1276D1C8-4E1D-48B6-8881-6CDC8D000A6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xmlns="" id="{E5B5BC7C-2D39-4010-8E32-DF9DF201D9F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xmlns="" id="{DA0686BE-D0C9-4636-9C17-FEE8FEC5E36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xmlns="" id="{6DFE484B-8CFA-4824-8621-1FE446A3FCA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xmlns="" id="{5B79443C-AF12-4943-ACD4-171FB422B9D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xmlns="" id="{638348E3-4F3D-4FA7-B029-C6B894FFA2A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xmlns="" id="{6CA5CAC1-5213-4DCA-8371-75A55BC31D9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xmlns="" id="{805D5A1A-3E18-4266-8526-F8B57411D61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xmlns="" id="{E887493C-21D0-4ED2-8685-92B45D3DFFD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xmlns="" id="{9126D9D7-38B7-4EEA-85C2-4E98990B69E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xmlns="" id="{3F21A9FB-8834-48F8-8D50-EF12901C594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xmlns="" id="{8F66BB07-AC73-40E1-9E4B-89DB40D271D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xmlns="" id="{24FD23C3-292A-41CC-A381-D78BD15F03F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xmlns="" id="{72ADCD5F-D271-4096-9F29-F41829A7113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xmlns="" id="{411C0FE5-30EE-45E9-A8FB-C595B653399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xmlns="" id="{FF3E45E5-D957-4A44-862C-F015D19B1BA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xmlns="" id="{704638AF-9BD8-47CD-A905-0DE2CDBEF69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xmlns="" id="{12741B7D-D80B-45D2-AA14-2FAF9049DF6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xmlns="" id="{F627F620-C05F-4AD5-A7FE-7B3CB915214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xmlns="" id="{9D8B6BB9-6F21-4660-8A7A-C716C7C53351}"/>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xmlns="" id="{E6989573-9BC0-4622-B9E3-B32B8257A14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xmlns="" id="{A69A9AC5-1B70-4AE9-B02E-7DF8FB84F35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xmlns="" id="{487449A6-72D9-4C14-9652-839AB1F395A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xmlns="" id="{3C106DF8-941B-443E-8D35-14580031EDB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xmlns="" id="{D94FA74D-875A-4D64-8516-D6472DF8E61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xmlns="" id="{C8481730-7181-4C8C-B9C6-A115B266AA4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xmlns="" id="{88C392FA-C134-4BFF-9F8C-51A4E7C0158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xmlns="" id="{CE26F0F7-97F7-452D-A36A-AAC7B2A4813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xmlns="" id="{B69B4080-EFEF-469E-A2CF-F09BF46E13D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xmlns="" id="{10594B20-967B-49FE-B5AA-055B9B4D084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xmlns="" id="{034CF273-6651-4A1F-A61D-3C4C38540A4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xmlns="" id="{265D617A-DD6E-45D0-A857-1FA67A859E2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xmlns="" id="{6D89D47D-A693-44DC-AC42-A1160FC076B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xmlns="" id="{BBA31854-BF75-4B5B-A53E-83969582A19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xmlns="" id="{5CCE3318-9293-4DC5-874D-BA3D9740A6E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xmlns="" id="{C8943C9A-6524-4391-BA91-577E9387690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xmlns="" id="{FA5BCF91-A6C2-4D77-A46D-2CDDB2B957C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xmlns="" id="{1B0F6AB4-0997-4592-9B07-B68CE187B42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xmlns="" id="{1E9376A0-F2E0-40BF-A7AF-7281D03DB57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xmlns="" id="{4B70BEE1-4670-4B82-9F9A-FB429F39E2E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xmlns="" id="{68BDF49E-A29D-43A3-ADC2-292F13A6403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xmlns="" id="{23640357-1323-426E-A930-AAAAEA4DBE1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xmlns="" id="{96455028-161D-4127-84C7-6CD1A59FEAA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xmlns="" id="{F5C55F12-4E33-4861-BC5C-AFAAF7FB2F4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xmlns="" id="{3DD6BCB5-D63E-4BBF-B515-70C0C83EDC1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xmlns="" id="{08278678-2A88-439F-9B8A-4E3E9393F21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xmlns="" id="{964112BE-9D58-4AD2-A692-79F94271032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xmlns="" id="{A9CF0441-58DE-4E28-8E5C-126D211F283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xmlns="" id="{3BAF3616-0977-4425-8BD9-B93402312FB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xmlns="" id="{872139E9-93A3-4FDC-ABCD-72F0921B0C1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xmlns="" id="{AE1ABCDC-D281-4CD9-BA2E-DE75832359A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xmlns="" id="{6A120167-EDEF-476B-9620-EFAB20A8965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xmlns="" id="{5E38E078-6B4E-4E7E-A2E1-2CDCA24C148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xmlns="" id="{9874C169-1379-4BB9-B9D5-B5C5C192F60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xmlns="" id="{6BB2BAFF-571B-4F2D-AFCF-50B0527D807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xmlns="" id="{08C1BC9C-490F-425D-9A82-1F4C4C57CF2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xmlns="" id="{C5635565-E926-497B-829C-C9A0816D311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xmlns="" id="{7E4C3011-7CDA-40C2-A63F-BBDB516A9A2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xmlns="" id="{E7C32FB7-1501-4F32-8ED5-6EEC59A0B41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xmlns="" id="{B47CC0E0-9DAE-41FA-BF39-E79CA9184AD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xmlns="" id="{D1F043F8-C1BF-4524-ADA5-A0E4626A9D8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xmlns="" id="{0270DE89-1451-45FA-AAD7-075903153E1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xmlns="" id="{5E42FDF2-4845-4CB0-AA21-8D8696670B5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xmlns="" id="{8109337A-A85F-41A9-9C68-78D92FE3E63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xmlns="" id="{08DCBFAA-2E4E-43F2-AA2B-7EA9AABFA53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xmlns="" id="{ACCD4818-6768-4959-80E4-01320FBF83D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xmlns="" id="{425C745A-3D68-4FDD-8AC0-2108790357F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xmlns="" id="{DD391178-5CDC-4778-954B-18736CDD42B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xmlns="" id="{9E8FF74A-6757-4C53-A6D1-36F53A32BC0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xmlns="" id="{0CC4532A-EE58-4836-BB09-3194649C636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xmlns="" id="{34127B9E-133A-4FD1-8B79-637A075AD36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xmlns="" id="{C28D38FE-90F1-494D-8F0E-D89754E0FEDB}"/>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xmlns="" id="{B1F56C68-072F-4641-BD31-AE2004B3AFD4}"/>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xmlns="" id="{4AF48276-EC6D-4EDF-889C-0563E3CB9B1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xmlns="" id="{FEE0A97C-ACEF-4CFB-9FE8-274FDE2AFCB8}"/>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xmlns="" id="{DE8458C7-22DF-4601-8120-10512404439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xmlns="" id="{3BECAF46-FC46-41BB-92D3-CFA21AA1AB6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xmlns="" id="{009FE3E6-49D5-4C5C-8C2E-E31E5F517FB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xmlns="" id="{D557A84F-10E2-4C72-A184-33B59DFE4495}"/>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xmlns="" id="{0E0B479C-AA44-4EF3-9A6A-03559B51734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xmlns="" id="{BF71F7D4-D7FF-49FE-B9D1-97BA696D011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xmlns="" id="{0A6BABC6-A1FA-484B-BAB8-1EC8EE2CF41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xmlns="" id="{1D20E132-D22A-4DAE-BEE1-EB3492FC078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xmlns="" id="{DA704EA7-289B-4288-998E-305267B5AC2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xmlns="" id="{9EAC234A-BE8D-43E4-BFE0-4C187A480C4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xmlns="" id="{70BB83A3-F7A7-4017-AACE-5F8CCF94E5A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xmlns="" id="{913F101A-DB2B-4CC2-99D3-97A22E38422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xmlns="" id="{3C6D55D4-D22B-4295-ACDE-0DBAE2E46B3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xmlns="" id="{A88C1128-2B70-419A-9034-DE6C9C02CAE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xmlns="" id="{ABC10DB9-73CF-48BB-81A2-73F4678CAFC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xmlns="" id="{88125E58-430D-4811-BF81-370A029CAE6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xmlns="" id="{8CD306F6-A0CA-4FD8-AF06-51B8614438F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xmlns="" id="{0BEE954A-C095-4EA0-A660-158883C55B7D}"/>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xmlns="" id="{B013A2A3-ADD2-412F-AAE5-7CD2707690A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xmlns="" id="{2096985A-C23C-411E-99A9-9A7CD103F140}"/>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xmlns="" id="{09363059-F563-492E-8262-45E3D2FBDE9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xmlns="" id="{51BF16AB-D65B-4E1C-B173-81C328FFDA2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xmlns="" id="{A0B43630-5342-45D2-9B5C-CB51E55F5A6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xmlns="" id="{FD905CCB-CED8-4D6A-B990-655BE1A90807}"/>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xmlns="" id="{272304FB-F275-4403-A6C6-A700AEB91B7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xmlns="" id="{AF715F42-4E51-429B-A679-D796E245593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xmlns="" id="{01D0433E-3F3B-4F4D-AD93-240E922B38D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xmlns="" id="{6D0C5440-E57C-453A-BA9E-04D690676E2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xmlns="" id="{6B7E2CF9-B31E-4124-BBF7-2C6D4AC0A55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xmlns="" id="{AF0938E3-CCFE-4C6B-A2E2-BD4242ACEA7F}"/>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xmlns="" id="{FEDDB9A1-5385-42C9-A6A2-C7BEE985E97A}"/>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xmlns="" id="{0BD6B00B-9F3C-4EAA-9AA6-9CEDAF744C8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xmlns="" id="{453445DE-2B52-40A9-80AB-67044FD596B9}"/>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xmlns="" id="{CFA1A11A-4D6A-42C7-974F-ABA1541934C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xmlns="" id="{A7727174-FD57-C2DC-DC0F-88BD50F79F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xmlns="" id="{576FE34B-2122-BCC4-2036-F71251DC09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xmlns="" id="{70BD8251-00E3-70BE-E1B6-8B68A9DA48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xmlns="" id="{CAB43512-FAB4-9DA3-9997-6F1F22861C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xmlns="" id="{AC28A086-0FD8-69FE-3394-2FC8D0CD62C9}"/>
              </a:ext>
            </a:extLst>
          </p:cNvPr>
          <p:cNvSpPr txBox="1"/>
          <p:nvPr/>
        </p:nvSpPr>
        <p:spPr>
          <a:xfrm>
            <a:off x="114162" y="4016983"/>
            <a:ext cx="5050185"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PROROCY NOWEGO TESTAMENTU</a:t>
            </a:r>
          </a:p>
        </p:txBody>
      </p:sp>
    </p:spTree>
    <p:extLst>
      <p:ext uri="{BB962C8B-B14F-4D97-AF65-F5344CB8AC3E}">
        <p14:creationId xmlns:p14="http://schemas.microsoft.com/office/powerpoint/2010/main" xmlns="" val="239918170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xmlns=""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cstate="print"/>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xmlns=""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en-US" sz="4400" b="1" noProof="0" dirty="0">
                <a:ln w="22225">
                  <a:noFill/>
                  <a:prstDash val="solid"/>
                </a:ln>
                <a:solidFill>
                  <a:srgbClr val="B83E0A">
                    <a:lumMod val="40000"/>
                    <a:lumOff val="60000"/>
                  </a:srgbClr>
                </a:solidFill>
              </a:rPr>
              <a:t>JEZUS, ZAPOWIEDZIANY PROROK</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xmlns=""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lang="pl-PL" b="1" dirty="0" smtClean="0">
                <a:solidFill>
                  <a:srgbClr val="166E40">
                    <a:lumMod val="75000"/>
                  </a:srgbClr>
                </a:solidFill>
                <a:latin typeface="Comic Sans MS" panose="030F0702030302020204" pitchFamily="66" charset="0"/>
              </a:rPr>
              <a:t>„</a:t>
            </a:r>
            <a:r>
              <a:rPr lang="en-US" b="1" noProof="0" dirty="0" smtClean="0">
                <a:solidFill>
                  <a:srgbClr val="166E40">
                    <a:lumMod val="75000"/>
                  </a:srgbClr>
                </a:solidFill>
                <a:latin typeface="Comic Sans MS" panose="030F0702030302020204" pitchFamily="66" charset="0"/>
              </a:rPr>
              <a:t>Pan</a:t>
            </a:r>
            <a:r>
              <a:rPr lang="en-US" b="1" noProof="0" dirty="0">
                <a:solidFill>
                  <a:srgbClr val="166E40">
                    <a:lumMod val="75000"/>
                  </a:srgbClr>
                </a:solidFill>
                <a:latin typeface="Comic Sans MS" panose="030F0702030302020204" pitchFamily="66" charset="0"/>
              </a:rPr>
              <a:t>, twój Bóg, wzbudzi ci proroka podobnego do mnie, spośród ciebie, spośród </a:t>
            </a:r>
            <a:r>
              <a:rPr lang="en-US" b="1" noProof="0" dirty="0" err="1">
                <a:solidFill>
                  <a:srgbClr val="166E40">
                    <a:lumMod val="75000"/>
                  </a:srgbClr>
                </a:solidFill>
                <a:latin typeface="Comic Sans MS" panose="030F0702030302020204" pitchFamily="66" charset="0"/>
              </a:rPr>
              <a:t>twoich</a:t>
            </a:r>
            <a:r>
              <a:rPr lang="en-US" b="1" noProof="0" dirty="0">
                <a:solidFill>
                  <a:srgbClr val="166E40">
                    <a:lumMod val="75000"/>
                  </a:srgbClr>
                </a:solidFill>
                <a:latin typeface="Comic Sans MS" panose="030F0702030302020204" pitchFamily="66" charset="0"/>
              </a:rPr>
              <a:t> </a:t>
            </a:r>
            <a:r>
              <a:rPr lang="en-US" b="1" noProof="0" dirty="0" err="1" smtClean="0">
                <a:solidFill>
                  <a:srgbClr val="166E40">
                    <a:lumMod val="75000"/>
                  </a:srgbClr>
                </a:solidFill>
                <a:latin typeface="Comic Sans MS" panose="030F0702030302020204" pitchFamily="66" charset="0"/>
              </a:rPr>
              <a:t>braci</a:t>
            </a:r>
            <a:r>
              <a:rPr lang="en-US" b="1" noProof="0" dirty="0" smtClean="0">
                <a:solidFill>
                  <a:srgbClr val="166E40">
                    <a:lumMod val="75000"/>
                  </a:srgbClr>
                </a:solidFill>
                <a:latin typeface="Comic Sans MS" panose="030F0702030302020204" pitchFamily="66" charset="0"/>
              </a:rPr>
              <a:t>.</a:t>
            </a:r>
            <a:endParaRPr lang="pl-PL" b="1" noProof="0" dirty="0" smtClean="0">
              <a:solidFill>
                <a:srgbClr val="166E40">
                  <a:lumMod val="75000"/>
                </a:srgbClr>
              </a:solidFill>
              <a:latin typeface="Comic Sans MS" panose="030F0702030302020204" pitchFamily="66" charset="0"/>
            </a:endParaRPr>
          </a:p>
          <a:p>
            <a:pPr lvl="0" algn="ctr">
              <a:defRPr/>
            </a:pPr>
            <a:r>
              <a:rPr lang="en-US" b="1" noProof="0" dirty="0" err="1" smtClean="0">
                <a:solidFill>
                  <a:srgbClr val="166E40">
                    <a:lumMod val="75000"/>
                  </a:srgbClr>
                </a:solidFill>
                <a:latin typeface="Comic Sans MS" panose="030F0702030302020204" pitchFamily="66" charset="0"/>
              </a:rPr>
              <a:t>Jego</a:t>
            </a:r>
            <a:r>
              <a:rPr lang="en-US" b="1" noProof="0" dirty="0" smtClean="0">
                <a:solidFill>
                  <a:srgbClr val="166E40">
                    <a:lumMod val="75000"/>
                  </a:srgbClr>
                </a:solidFill>
                <a:latin typeface="Comic Sans MS" panose="030F0702030302020204" pitchFamily="66" charset="0"/>
              </a:rPr>
              <a:t> </a:t>
            </a:r>
            <a:r>
              <a:rPr lang="en-US" b="1" noProof="0" dirty="0" err="1">
                <a:solidFill>
                  <a:srgbClr val="166E40">
                    <a:lumMod val="75000"/>
                  </a:srgbClr>
                </a:solidFill>
                <a:latin typeface="Comic Sans MS" panose="030F0702030302020204" pitchFamily="66" charset="0"/>
              </a:rPr>
              <a:t>będziecie</a:t>
            </a:r>
            <a:r>
              <a:rPr lang="en-US" b="1" noProof="0" dirty="0">
                <a:solidFill>
                  <a:srgbClr val="166E40">
                    <a:lumMod val="75000"/>
                  </a:srgbClr>
                </a:solidFill>
                <a:latin typeface="Comic Sans MS" panose="030F0702030302020204" pitchFamily="66" charset="0"/>
              </a:rPr>
              <a:t> </a:t>
            </a:r>
            <a:r>
              <a:rPr lang="en-US" b="1" noProof="0" dirty="0" err="1" smtClean="0">
                <a:solidFill>
                  <a:srgbClr val="166E40">
                    <a:lumMod val="75000"/>
                  </a:srgbClr>
                </a:solidFill>
                <a:latin typeface="Comic Sans MS" panose="030F0702030302020204" pitchFamily="66" charset="0"/>
              </a:rPr>
              <a:t>słuchać</a:t>
            </a:r>
            <a:r>
              <a:rPr kumimoji="0" lang="en-US" sz="1800" b="1" i="0" u="none" strike="noStrike" kern="1200" cap="none" spc="0" normalizeH="0" baseline="0" noProof="0" dirty="0" smtClean="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(Powtórzonego </a:t>
            </a:r>
            <a:r>
              <a:rPr kumimoji="0" lang="en-US" sz="14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Prawa</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smtClean="0">
                <a:ln>
                  <a:noFill/>
                </a:ln>
                <a:solidFill>
                  <a:srgbClr val="166E40">
                    <a:lumMod val="75000"/>
                  </a:srgbClr>
                </a:solidFill>
                <a:effectLst/>
                <a:uLnTx/>
                <a:uFillTx/>
                <a:latin typeface="Comic Sans MS" panose="030F0702030302020204" pitchFamily="66" charset="0"/>
                <a:ea typeface="+mn-ea"/>
                <a:cs typeface="+mn-cs"/>
              </a:rPr>
              <a:t>18</a:t>
            </a:r>
            <a:r>
              <a:rPr kumimoji="0" lang="pl-PL" sz="1400" b="1" i="0" u="none" strike="noStrike" kern="1200" cap="none" spc="0" normalizeH="0" baseline="0" noProof="0" dirty="0" smtClean="0">
                <a:ln>
                  <a:noFill/>
                </a:ln>
                <a:solidFill>
                  <a:srgbClr val="166E40">
                    <a:lumMod val="75000"/>
                  </a:srgbClr>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166E40">
                    <a:lumMod val="75000"/>
                  </a:srgbClr>
                </a:solidFill>
                <a:effectLst/>
                <a:uLnTx/>
                <a:uFillTx/>
                <a:latin typeface="Comic Sans MS" panose="030F0702030302020204" pitchFamily="66" charset="0"/>
                <a:ea typeface="+mn-ea"/>
                <a:cs typeface="+mn-cs"/>
              </a:rPr>
              <a:t>15</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xmlns="" id="{F88D58CF-B427-740C-7E9F-070BDA35618D}"/>
              </a:ext>
            </a:extLst>
          </p:cNvPr>
          <p:cNvSpPr txBox="1"/>
          <p:nvPr/>
        </p:nvSpPr>
        <p:spPr>
          <a:xfrm>
            <a:off x="157783" y="1309151"/>
            <a:ext cx="75035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Jezus był uważany za proroka przez swoich współczesnych </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Mt 21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Mk 6</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15</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Łk</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7</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16</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J 6</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14</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0" name="Imagen 9">
            <a:extLst>
              <a:ext uri="{FF2B5EF4-FFF2-40B4-BE49-F238E27FC236}">
                <a16:creationId xmlns:a16="http://schemas.microsoft.com/office/drawing/2014/main" xmlns="" id="{1FA383B6-885F-FDFD-25F5-A11CCDA02749}"/>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xmlns="" id="{5B9AA2FE-928A-43A3-CB49-10A47CDCA4EF}"/>
              </a:ext>
            </a:extLst>
          </p:cNvPr>
          <p:cNvSpPr txBox="1"/>
          <p:nvPr/>
        </p:nvSpPr>
        <p:spPr>
          <a:xfrm>
            <a:off x="4859547" y="3862090"/>
            <a:ext cx="4692769" cy="1323439"/>
          </a:xfrm>
          <a:prstGeom prst="rect">
            <a:avLst/>
          </a:prstGeom>
          <a:noFill/>
        </p:spPr>
        <p:txBody>
          <a:bodyPr wrap="square">
            <a:spAutoFit/>
          </a:bodyPr>
          <a:lstStyle/>
          <a:p>
            <a:pPr lvl="0">
              <a:spcBef>
                <a:spcPts val="600"/>
              </a:spcBef>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Nie jest jedynie „</a:t>
            </a:r>
            <a:r>
              <a:rPr lang="en-US" sz="2000" b="1" dirty="0">
                <a:solidFill>
                  <a:prstClr val="black"/>
                </a:solidFill>
              </a:rPr>
              <a:t>światłem świecącym w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ciemnym miejscu”, jak byli nim inni prorocy, lecz On jest ŚWIATŁOŚCIĄ (2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P 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J 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8</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4" name="Imagen 13">
            <a:extLst>
              <a:ext uri="{FF2B5EF4-FFF2-40B4-BE49-F238E27FC236}">
                <a16:creationId xmlns:a16="http://schemas.microsoft.com/office/drawing/2014/main" xmlns="" id="{51B4EFF7-6F38-D702-AF26-A228AB59D6F6}"/>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9638581" y="4124959"/>
            <a:ext cx="2432376" cy="2432378"/>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xmlns="" id="{8F010BB6-A548-E996-FBA5-51F2FEB1C28D}"/>
              </a:ext>
            </a:extLst>
          </p:cNvPr>
          <p:cNvPicPr>
            <a:picLocks noChangeAspect="1"/>
          </p:cNvPicPr>
          <p:nvPr/>
        </p:nvPicPr>
        <p:blipFill rotWithShape="1">
          <a:blip r:embed="rId6" cstate="print">
            <a:extLst>
              <a:ext uri="{28A0092B-C50C-407E-A947-70E740481C1C}">
                <a14:useLocalDpi xmlns:a14="http://schemas.microsoft.com/office/drawing/2010/main" xmlns=""/>
              </a:ext>
            </a:extLst>
          </a:blip>
          <a:srcRect l="2216" r="2216"/>
          <a:stretch>
            <a:fillRect/>
          </a:stretch>
        </p:blipFill>
        <p:spPr>
          <a:xfrm>
            <a:off x="117571" y="4040906"/>
            <a:ext cx="2295246" cy="2719969"/>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xmlns="" id="{9D7C8EB4-27F4-8F98-2D2B-C4D4555B549F}"/>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l="4020" r="4020"/>
          <a:stretch>
            <a:fillRect/>
          </a:stretch>
        </p:blipFill>
        <p:spPr>
          <a:xfrm>
            <a:off x="2576520" y="4048664"/>
            <a:ext cx="2206971" cy="2717962"/>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xmlns="" id="{B7ADAFB3-B1B3-09E3-EBBA-BDFC427D9BD1}"/>
              </a:ext>
            </a:extLst>
          </p:cNvPr>
          <p:cNvSpPr txBox="1"/>
          <p:nvPr/>
        </p:nvSpPr>
        <p:spPr>
          <a:xfrm>
            <a:off x="152031" y="327497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Jezus nie spisał Słowa Bożego, lecz On sam jest SŁOWEM                         (Jana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8" name="CuadroTexto 7">
            <a:extLst>
              <a:ext uri="{FF2B5EF4-FFF2-40B4-BE49-F238E27FC236}">
                <a16:creationId xmlns:a16="http://schemas.microsoft.com/office/drawing/2014/main" xmlns="" id="{1F18D641-2533-AC11-0D4B-F1E7441AC4B3}"/>
              </a:ext>
            </a:extLst>
          </p:cNvPr>
          <p:cNvSpPr txBox="1"/>
          <p:nvPr/>
        </p:nvSpPr>
        <p:spPr>
          <a:xfrm>
            <a:off x="152029" y="2310074"/>
            <a:ext cx="750349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Piotr wskazał, że Jezus był Prorokiem/Mesjaszem zapowiedzianym przez Mojżesza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innych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proroków</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Pwt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18</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15</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3</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18-26</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xmlns="" id="{529AD8A9-6010-B0FC-6224-E7775390370E}"/>
              </a:ext>
            </a:extLst>
          </p:cNvPr>
          <p:cNvSpPr txBox="1"/>
          <p:nvPr/>
        </p:nvSpPr>
        <p:spPr>
          <a:xfrm>
            <a:off x="157774" y="196350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On sam odnosił do siebie ten tytuł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Mk 6</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4</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Łk</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13</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33</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20" name="CuadroTexto 19">
            <a:extLst>
              <a:ext uri="{FF2B5EF4-FFF2-40B4-BE49-F238E27FC236}">
                <a16:creationId xmlns:a16="http://schemas.microsoft.com/office/drawing/2014/main" xmlns="" id="{4C7E7A70-B875-D2CE-268B-AC290AF21671}"/>
              </a:ext>
            </a:extLst>
          </p:cNvPr>
          <p:cNvSpPr txBox="1"/>
          <p:nvPr/>
        </p:nvSpPr>
        <p:spPr>
          <a:xfrm>
            <a:off x="4859546" y="5128020"/>
            <a:ext cx="4761781"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Jego dzieło wykracza poza dzieło każdego proroka. Jezus jest jedynym, który dzięki swojemu życiu,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śmierci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i</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zmartwychwstaniu może ofiarować nam wszystkim wieczność.</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xmlns="" val="16818668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extLst>
              <a:ext uri="{BEBA8EAE-BF5A-486C-A8C5-ECC9F3942E4B}">
                <a14:imgProps xmlns:a14="http://schemas.microsoft.com/office/drawing/2010/main" xmlns="">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xmlns=""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xmlns=""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cstate="print">
              <a:extLst>
                <a:ext uri="{BEBA8EAE-BF5A-486C-A8C5-ECC9F3942E4B}">
                  <a14:imgProps xmlns:a14="http://schemas.microsoft.com/office/drawing/2010/main" xmlns="">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xmlns=""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APOSTOŁOWIE I PROROCY</a:t>
            </a:r>
          </a:p>
        </p:txBody>
      </p:sp>
      <p:sp>
        <p:nvSpPr>
          <p:cNvPr id="4" name="CuadroTexto 3">
            <a:extLst>
              <a:ext uri="{FF2B5EF4-FFF2-40B4-BE49-F238E27FC236}">
                <a16:creationId xmlns:a16="http://schemas.microsoft.com/office/drawing/2014/main" xmlns=""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lang="pl-PL" b="1" dirty="0" smtClean="0">
                <a:solidFill>
                  <a:srgbClr val="FFFF99"/>
                </a:solidFill>
                <a:effectLst>
                  <a:outerShdw blurRad="38100" dist="38100" dir="2700000" algn="tl">
                    <a:srgbClr val="000000"/>
                  </a:outerShdw>
                </a:effectLst>
                <a:latin typeface="Comic Sans MS" panose="030F0702030302020204" pitchFamily="66" charset="0"/>
              </a:rPr>
              <a:t>„</a:t>
            </a:r>
            <a:r>
              <a:rPr lang="en-US" b="1" noProof="0" dirty="0" err="1" smtClean="0">
                <a:solidFill>
                  <a:srgbClr val="FFFF99"/>
                </a:solidFill>
                <a:effectLst>
                  <a:outerShdw blurRad="38100" dist="38100" dir="2700000" algn="tl">
                    <a:srgbClr val="000000"/>
                  </a:outerShdw>
                </a:effectLst>
                <a:latin typeface="Comic Sans MS" panose="030F0702030302020204" pitchFamily="66" charset="0"/>
              </a:rPr>
              <a:t>która</a:t>
            </a:r>
            <a:r>
              <a:rPr lang="en-US" b="1" noProof="0" dirty="0" smtClean="0">
                <a:solidFill>
                  <a:srgbClr val="FFFF99"/>
                </a:solidFill>
                <a:effectLst>
                  <a:outerShdw blurRad="38100" dist="38100" dir="2700000" algn="tl">
                    <a:srgbClr val="000000"/>
                  </a:outerShdw>
                </a:effectLst>
                <a:latin typeface="Comic Sans MS" panose="030F0702030302020204" pitchFamily="66" charset="0"/>
              </a:rPr>
              <a:t> </a:t>
            </a:r>
            <a:r>
              <a:rPr lang="en-US" b="1" noProof="0" dirty="0">
                <a:solidFill>
                  <a:srgbClr val="FFFF99"/>
                </a:solidFill>
                <a:effectLst>
                  <a:outerShdw blurRad="38100" dist="38100" dir="2700000" algn="tl">
                    <a:srgbClr val="000000"/>
                  </a:outerShdw>
                </a:effectLst>
                <a:latin typeface="Comic Sans MS" panose="030F0702030302020204" pitchFamily="66" charset="0"/>
              </a:rPr>
              <a:t>w poprzednich pokoleniach nie była oznajmiona ludziom tak, jak teraz została objawiona przez Ducha Jego świętym apostołom i prorokom</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Efezjan</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smtClean="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3</a:t>
            </a:r>
            <a:r>
              <a:rPr kumimoji="0" lang="pl-PL" sz="1400" b="1" i="0" u="none" strike="noStrike" kern="1200" cap="none" spc="0" normalizeH="0" baseline="0" noProof="0" dirty="0" smtClean="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5 </a:t>
            </a:r>
            <a:r>
              <a:rPr kumimoji="0" lang="en-US" sz="11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NIV</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p>
        </p:txBody>
      </p:sp>
      <p:graphicFrame>
        <p:nvGraphicFramePr>
          <p:cNvPr id="6" name="Diagrama 5">
            <a:extLst>
              <a:ext uri="{FF2B5EF4-FFF2-40B4-BE49-F238E27FC236}">
                <a16:creationId xmlns:a16="http://schemas.microsoft.com/office/drawing/2014/main" xmlns="" id="{D4411846-91F9-6EAE-B30E-5A25A3C4C396}"/>
              </a:ext>
            </a:extLst>
          </p:cNvPr>
          <p:cNvGraphicFramePr/>
          <p:nvPr>
            <p:extLst>
              <p:ext uri="{D42A27DB-BD31-4B8C-83A1-F6EECF244321}">
                <p14:modId xmlns:p14="http://schemas.microsoft.com/office/powerpoint/2010/main" xmlns="" val="1499985154"/>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xmlns="" id="{3695C0AB-B315-A72D-C941-785DAA60ABCE}"/>
              </a:ext>
            </a:extLst>
          </p:cNvPr>
          <p:cNvSpPr txBox="1"/>
          <p:nvPr/>
        </p:nvSpPr>
        <p:spPr>
          <a:xfrm>
            <a:off x="209550" y="3593306"/>
            <a:ext cx="868983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Kiedy apostołowie i prorocy są wymieniani razem, apostołowie występują przed prorokami (z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wyjątkiem</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Łk</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49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Piotr stawia apostołów na równi z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dawnymi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prorokami</a:t>
            </a:r>
            <a:r>
              <a:rPr lang="pl-PL" sz="2000" b="1" dirty="0" smtClean="0">
                <a:solidFill>
                  <a:prstClr val="black"/>
                </a:solidFill>
                <a:latin typeface="Aptos" panose="02110004020202020204"/>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 P 3</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xmlns="" id="{6582211D-81CD-D95F-1805-5A0843C86052}"/>
              </a:ext>
            </a:extLst>
          </p:cNvPr>
          <p:cNvSpPr txBox="1"/>
          <p:nvPr/>
        </p:nvSpPr>
        <p:spPr>
          <a:xfrm>
            <a:off x="228600" y="1390650"/>
            <a:ext cx="10134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Apostołowie i prorocy Nowego Testamentu mają wspólne cechy:</a:t>
            </a:r>
          </a:p>
        </p:txBody>
      </p:sp>
      <p:pic>
        <p:nvPicPr>
          <p:cNvPr id="11" name="Imagen 10">
            <a:extLst>
              <a:ext uri="{FF2B5EF4-FFF2-40B4-BE49-F238E27FC236}">
                <a16:creationId xmlns:a16="http://schemas.microsoft.com/office/drawing/2014/main" xmlns="" id="{F02DC1CB-584D-C1D7-0B11-D60A2551DD6B}"/>
              </a:ext>
            </a:extLst>
          </p:cNvPr>
          <p:cNvPicPr>
            <a:picLocks noChangeAspect="1"/>
          </p:cNvPicPr>
          <p:nvPr/>
        </p:nvPicPr>
        <p:blipFill>
          <a:blip r:embed="rId11" cstate="print">
            <a:extLst>
              <a:ext uri="{28A0092B-C50C-407E-A947-70E740481C1C}">
                <a14:useLocalDpi xmlns:a14="http://schemas.microsoft.com/office/drawing/2010/main" xmlns=""/>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xmlns="" id="{957264A5-71D5-1C94-2838-DFE788B36978}"/>
              </a:ext>
            </a:extLst>
          </p:cNvPr>
          <p:cNvSpPr txBox="1"/>
          <p:nvPr/>
        </p:nvSpPr>
        <p:spPr>
          <a:xfrm>
            <a:off x="2958232" y="5190191"/>
            <a:ext cx="600313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Nowy Testament wymienia kilku proroków, niektórych z imienia: Barnabę (apostoła), Szymona, Lucjusza, Manaena, Saula (apostoła), Judę, Sylasa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Agabusa</a:t>
            </a:r>
            <a:r>
              <a:rPr lang="pl-PL" sz="2000" b="1" dirty="0" smtClean="0">
                <a:solidFill>
                  <a:prstClr val="black"/>
                </a:solidFill>
                <a:latin typeface="Aptos" panose="02110004020202020204"/>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27</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13</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15</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32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19</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6-7</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10</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5" name="Imagen 14">
            <a:extLst>
              <a:ext uri="{FF2B5EF4-FFF2-40B4-BE49-F238E27FC236}">
                <a16:creationId xmlns:a16="http://schemas.microsoft.com/office/drawing/2014/main" xmlns="" id="{99D4BAB0-B8EE-0A83-C21F-68456AD73604}"/>
              </a:ext>
            </a:extLst>
          </p:cNvPr>
          <p:cNvPicPr>
            <a:picLocks noChangeAspect="1"/>
          </p:cNvPicPr>
          <p:nvPr/>
        </p:nvPicPr>
        <p:blipFill rotWithShape="1">
          <a:blip r:embed="rId12" cstate="print">
            <a:extLst>
              <a:ext uri="{BEBA8EAE-BF5A-486C-A8C5-ECC9F3942E4B}">
                <a14:imgProps xmlns:a14="http://schemas.microsoft.com/office/drawing/2010/main" xmlns="">
                  <a14:imgLayer r:embed="rId13">
                    <a14:imgEffect>
                      <a14:brightnessContrast bright="20000"/>
                    </a14:imgEffect>
                  </a14:imgLayer>
                </a14:imgProps>
              </a:ext>
              <a:ext uri="{28A0092B-C50C-407E-A947-70E740481C1C}">
                <a14:useLocalDpi xmlns:a14="http://schemas.microsoft.com/office/drawing/2010/main" xmlns=""/>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xmlns="" id="{7FFA754E-F097-5E49-D781-97CE1083FAEB}"/>
              </a:ext>
            </a:extLst>
          </p:cNvPr>
          <p:cNvPicPr>
            <a:picLocks noChangeAspect="1"/>
          </p:cNvPicPr>
          <p:nvPr/>
        </p:nvPicPr>
        <p:blipFill>
          <a:blip r:embed="rId14" cstate="print">
            <a:extLst>
              <a:ext uri="{28A0092B-C50C-407E-A947-70E740481C1C}">
                <a14:useLocalDpi xmlns:a14="http://schemas.microsoft.com/office/drawing/2010/main" xmlns=""/>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xmlns="" id="{8F420C75-5A88-8937-1981-58A153A3C8E7}"/>
              </a:ext>
            </a:extLst>
          </p:cNvPr>
          <p:cNvSpPr txBox="1"/>
          <p:nvPr/>
        </p:nvSpPr>
        <p:spPr>
          <a:xfrm>
            <a:off x="228599" y="4544903"/>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Apostołowie zostali osobiście przez Jezusa powołani, aby byli świadkami Jego zmartwychwstania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10</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40-41</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xmlns="" val="14530102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xmlns=""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print">
              <a:extLst>
                <a:ext uri="{28A0092B-C50C-407E-A947-70E740481C1C}">
                  <a14:useLocalDpi xmlns:a14="http://schemas.microsoft.com/office/drawing/2010/main" xmlns=""/>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xmlns=""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PROROKINIE</a:t>
            </a:r>
          </a:p>
        </p:txBody>
      </p:sp>
      <p:sp>
        <p:nvSpPr>
          <p:cNvPr id="4" name="CuadroTexto 3">
            <a:extLst>
              <a:ext uri="{FF2B5EF4-FFF2-40B4-BE49-F238E27FC236}">
                <a16:creationId xmlns:a16="http://schemas.microsoft.com/office/drawing/2014/main" xmlns=""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„[Filip ewangelista] miał cztery niezamężne córki, które prorokowały” </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Dzieje</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smtClean="0">
                <a:ln>
                  <a:noFill/>
                </a:ln>
                <a:solidFill>
                  <a:srgbClr val="7030A0"/>
                </a:solidFill>
                <a:effectLst/>
                <a:uLnTx/>
                <a:uFillTx/>
                <a:latin typeface="Comic Sans MS" panose="030F0702030302020204" pitchFamily="66" charset="0"/>
                <a:ea typeface="+mn-ea"/>
                <a:cs typeface="+mn-cs"/>
              </a:rPr>
              <a:t>21</a:t>
            </a:r>
            <a:r>
              <a:rPr kumimoji="0" lang="pl-PL" sz="1400" b="1" i="0" u="none" strike="noStrike" kern="1200" cap="none" spc="0" normalizeH="0" baseline="0" noProof="0" dirty="0" smtClean="0">
                <a:ln>
                  <a:noFill/>
                </a:ln>
                <a:solidFill>
                  <a:srgbClr val="7030A0"/>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7030A0"/>
                </a:solidFill>
                <a:effectLst/>
                <a:uLnTx/>
                <a:uFillTx/>
                <a:latin typeface="Comic Sans MS" panose="030F0702030302020204" pitchFamily="66" charset="0"/>
                <a:ea typeface="+mn-ea"/>
                <a:cs typeface="+mn-cs"/>
              </a:rPr>
              <a:t>9)</a:t>
            </a:r>
            <a:endPar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xmlns="" id="{8EF61988-64B8-B343-72A5-111FD00C6AF6}"/>
              </a:ext>
            </a:extLst>
          </p:cNvPr>
          <p:cNvSpPr txBox="1"/>
          <p:nvPr/>
        </p:nvSpPr>
        <p:spPr>
          <a:xfrm>
            <a:off x="2927230" y="1231421"/>
            <a:ext cx="5233359"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Jedyną prorokinią wymienioną z imienia w Nowym Testamencie jest Anna, która „mówiła o Dziecięciu [Jezusie] wszystkim, którzy oczekiwali odkupienia Jerozolimy”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Łukasza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36-38).</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xmlns="" id="{30A5AB91-7778-1D48-A447-C7C915394617}"/>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81391" y="1305285"/>
            <a:ext cx="2734807" cy="3462248"/>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xmlns="" id="{965E6E2F-C6A0-6C05-F946-E87853784B3F}"/>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8016815" y="1325858"/>
            <a:ext cx="3943688" cy="2218324"/>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xmlns="" id="{8C35480B-B4EE-6F1C-1C86-6AF6C7774689}"/>
              </a:ext>
            </a:extLst>
          </p:cNvPr>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7470475" y="4054463"/>
            <a:ext cx="4261016" cy="2396822"/>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xmlns="" id="{D29384C2-2CCF-8FE1-E1F3-75AE6352029C}"/>
              </a:ext>
            </a:extLst>
          </p:cNvPr>
          <p:cNvSpPr txBox="1"/>
          <p:nvPr/>
        </p:nvSpPr>
        <p:spPr>
          <a:xfrm>
            <a:off x="2955986" y="4834320"/>
            <a:ext cx="407166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Joel zapowiedział wcześniej, że Duch Święty będzie działał tak, iż synowie, córki, starcy, młodzieńcy, słudzy,</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 także służebnice będą prorokować (Joel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28-29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4" name="CuadroTexto 13">
            <a:extLst>
              <a:ext uri="{FF2B5EF4-FFF2-40B4-BE49-F238E27FC236}">
                <a16:creationId xmlns:a16="http://schemas.microsoft.com/office/drawing/2014/main" xmlns="" id="{B0366604-A219-C8A7-FCB8-6FB5E735F12E}"/>
              </a:ext>
            </a:extLst>
          </p:cNvPr>
          <p:cNvSpPr txBox="1"/>
          <p:nvPr/>
        </p:nvSpPr>
        <p:spPr>
          <a:xfrm>
            <a:off x="2920207" y="3526002"/>
            <a:ext cx="456177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Ponadto prorokowanie jest przedstawione jako dar powszechny, zarówno wśród kobiet, jak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mężczyzn</a:t>
            </a:r>
            <a:r>
              <a:rPr lang="pl-PL" sz="2000" b="1" dirty="0" smtClean="0">
                <a:solidFill>
                  <a:prstClr val="black"/>
                </a:solidFill>
                <a:latin typeface="Aptos" panose="02110004020202020204"/>
              </a:rPr>
              <a:t> </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(1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Kor</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11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4-5</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6" name="Imagen 15">
            <a:extLst>
              <a:ext uri="{FF2B5EF4-FFF2-40B4-BE49-F238E27FC236}">
                <a16:creationId xmlns:a16="http://schemas.microsoft.com/office/drawing/2014/main" xmlns="" id="{C9505AEA-2492-8785-545D-D3509CFC2BA9}"/>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125538" y="5110099"/>
            <a:ext cx="2693311" cy="1514987"/>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xmlns="" id="{979ECAA8-0423-B154-745C-09E4476ABA59}"/>
              </a:ext>
            </a:extLst>
          </p:cNvPr>
          <p:cNvSpPr txBox="1"/>
          <p:nvPr/>
        </p:nvSpPr>
        <p:spPr>
          <a:xfrm>
            <a:off x="2915727" y="2859016"/>
            <a:ext cx="507808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Cztery córki Filipa ewangelisty również otrzymały dar prorokowania (</a:t>
            </a:r>
            <a:r>
              <a:rPr kumimoji="0" lang="en-US" sz="2000" b="1" i="0" u="none" strike="noStrike" kern="1200" cap="none" spc="0" normalizeH="0" baseline="0" noProof="0" dirty="0" err="1" smtClean="0">
                <a:ln>
                  <a:noFill/>
                </a:ln>
                <a:solidFill>
                  <a:prstClr val="black"/>
                </a:solidFill>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 21</a:t>
            </a:r>
            <a:r>
              <a:rPr kumimoji="0" lang="pl-PL" sz="2000" b="1" i="0" u="none" strike="noStrike" kern="1200" cap="none" spc="0" normalizeH="0" baseline="0" noProof="0" dirty="0" smtClean="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8-9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xmlns="" val="3302363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xmlns=""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xmlns=""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cstate="print"/>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xmlns="" id="{95C4D776-B8DB-BAC5-E3E3-D448B1170941}"/>
              </a:ext>
            </a:extLst>
          </p:cNvPr>
          <p:cNvSpPr txBox="1"/>
          <p:nvPr/>
        </p:nvSpPr>
        <p:spPr>
          <a:xfrm>
            <a:off x="0" y="0"/>
            <a:ext cx="10104993"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4400" b="1" dirty="0" smtClean="0">
                <a:ln w="22225">
                  <a:solidFill>
                    <a:srgbClr val="B83E0A"/>
                  </a:solidFill>
                  <a:prstDash val="solid"/>
                </a:ln>
                <a:solidFill>
                  <a:srgbClr val="B83E0A">
                    <a:lumMod val="40000"/>
                    <a:lumOff val="60000"/>
                  </a:srgbClr>
                </a:solidFill>
              </a:rPr>
              <a:t>WSPÓŁPRACOWNICY</a:t>
            </a:r>
            <a:r>
              <a:rPr lang="pl-PL" sz="4400" b="1" dirty="0" smtClean="0">
                <a:ln w="22225">
                  <a:solidFill>
                    <a:srgbClr val="B83E0A"/>
                  </a:solidFill>
                  <a:prstDash val="solid"/>
                </a:ln>
                <a:solidFill>
                  <a:srgbClr val="B83E0A">
                    <a:lumMod val="40000"/>
                    <a:lumOff val="60000"/>
                  </a:srgbClr>
                </a:solidFill>
              </a:rPr>
              <a:t> </a:t>
            </a:r>
            <a:r>
              <a:rPr lang="en-US" sz="4400" b="1" dirty="0" smtClean="0">
                <a:ln w="22225">
                  <a:solidFill>
                    <a:srgbClr val="B83E0A"/>
                  </a:solidFill>
                  <a:prstDash val="solid"/>
                </a:ln>
                <a:solidFill>
                  <a:srgbClr val="B83E0A">
                    <a:lumMod val="40000"/>
                    <a:lumOff val="60000"/>
                  </a:srgbClr>
                </a:solidFill>
              </a:rPr>
              <a:t>PAWŁA</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xmlns=""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pl-PL" b="1" dirty="0" smtClean="0">
                <a:solidFill>
                  <a:srgbClr val="B78B19">
                    <a:lumMod val="50000"/>
                  </a:srgbClr>
                </a:solidFill>
                <a:latin typeface="Comic Sans MS" panose="030F0702030302020204" pitchFamily="66" charset="0"/>
              </a:rPr>
              <a:t>„</a:t>
            </a:r>
            <a:r>
              <a:rPr lang="en-US" b="1" noProof="0" dirty="0" err="1" smtClean="0">
                <a:solidFill>
                  <a:srgbClr val="B78B19">
                    <a:lumMod val="50000"/>
                  </a:srgbClr>
                </a:solidFill>
                <a:latin typeface="Comic Sans MS" panose="030F0702030302020204" pitchFamily="66" charset="0"/>
              </a:rPr>
              <a:t>Tymoteuszu</a:t>
            </a:r>
            <a:r>
              <a:rPr lang="en-US" b="1" noProof="0" dirty="0">
                <a:solidFill>
                  <a:srgbClr val="B78B19">
                    <a:lumMod val="50000"/>
                  </a:srgbClr>
                </a:solidFill>
                <a:latin typeface="Comic Sans MS" panose="030F0702030302020204" pitchFamily="66" charset="0"/>
              </a:rPr>
              <a:t>, </a:t>
            </a:r>
            <a:r>
              <a:rPr lang="en-US" b="1" noProof="0" dirty="0" err="1">
                <a:solidFill>
                  <a:srgbClr val="B78B19">
                    <a:lumMod val="50000"/>
                  </a:srgbClr>
                </a:solidFill>
                <a:latin typeface="Comic Sans MS" panose="030F0702030302020204" pitchFamily="66" charset="0"/>
              </a:rPr>
              <a:t>synu</a:t>
            </a:r>
            <a:r>
              <a:rPr lang="en-US" b="1" noProof="0" dirty="0">
                <a:solidFill>
                  <a:srgbClr val="B78B19">
                    <a:lumMod val="50000"/>
                  </a:srgbClr>
                </a:solidFill>
                <a:latin typeface="Comic Sans MS" panose="030F0702030302020204" pitchFamily="66" charset="0"/>
              </a:rPr>
              <a:t> </a:t>
            </a:r>
            <a:r>
              <a:rPr lang="en-US" b="1" noProof="0" dirty="0" err="1" smtClean="0">
                <a:solidFill>
                  <a:srgbClr val="B78B19">
                    <a:lumMod val="50000"/>
                  </a:srgbClr>
                </a:solidFill>
                <a:latin typeface="Comic Sans MS" panose="030F0702030302020204" pitchFamily="66" charset="0"/>
              </a:rPr>
              <a:t>mój</a:t>
            </a:r>
            <a:r>
              <a:rPr lang="en-US" b="1" noProof="0" dirty="0">
                <a:solidFill>
                  <a:srgbClr val="B78B19">
                    <a:lumMod val="50000"/>
                  </a:srgbClr>
                </a:solidFill>
                <a:latin typeface="Comic Sans MS" panose="030F0702030302020204" pitchFamily="66" charset="0"/>
              </a:rPr>
              <a:t>, przekazuję ci to polecenie </a:t>
            </a:r>
            <a:r>
              <a:rPr lang="en-US" b="1" noProof="0" dirty="0" err="1">
                <a:solidFill>
                  <a:srgbClr val="B78B19">
                    <a:lumMod val="50000"/>
                  </a:srgbClr>
                </a:solidFill>
                <a:latin typeface="Comic Sans MS" panose="030F0702030302020204" pitchFamily="66" charset="0"/>
              </a:rPr>
              <a:t>zgodnie</a:t>
            </a:r>
            <a:r>
              <a:rPr lang="en-US" b="1" noProof="0" dirty="0">
                <a:solidFill>
                  <a:srgbClr val="B78B19">
                    <a:lumMod val="50000"/>
                  </a:srgbClr>
                </a:solidFill>
                <a:latin typeface="Comic Sans MS" panose="030F0702030302020204" pitchFamily="66" charset="0"/>
              </a:rPr>
              <a:t> </a:t>
            </a:r>
            <a:r>
              <a:rPr lang="pl-PL" b="1" noProof="0" dirty="0" smtClean="0">
                <a:solidFill>
                  <a:srgbClr val="B78B19">
                    <a:lumMod val="50000"/>
                  </a:srgbClr>
                </a:solidFill>
                <a:latin typeface="Comic Sans MS" panose="030F0702030302020204" pitchFamily="66" charset="0"/>
              </a:rPr>
              <a:t>          </a:t>
            </a:r>
            <a:r>
              <a:rPr lang="en-US" b="1" noProof="0" dirty="0" smtClean="0">
                <a:solidFill>
                  <a:srgbClr val="B78B19">
                    <a:lumMod val="50000"/>
                  </a:srgbClr>
                </a:solidFill>
                <a:latin typeface="Comic Sans MS" panose="030F0702030302020204" pitchFamily="66" charset="0"/>
              </a:rPr>
              <a:t>z </a:t>
            </a:r>
            <a:r>
              <a:rPr lang="en-US" b="1" noProof="0" dirty="0">
                <a:solidFill>
                  <a:srgbClr val="B78B19">
                    <a:lumMod val="50000"/>
                  </a:srgbClr>
                </a:solidFill>
                <a:latin typeface="Comic Sans MS" panose="030F0702030302020204" pitchFamily="66" charset="0"/>
              </a:rPr>
              <a:t>proroctwami, które wcześniej wypowiedziano o </a:t>
            </a:r>
            <a:r>
              <a:rPr lang="en-US" b="1" noProof="0" dirty="0" err="1" smtClean="0">
                <a:solidFill>
                  <a:srgbClr val="B78B19">
                    <a:lumMod val="50000"/>
                  </a:srgbClr>
                </a:solidFill>
                <a:latin typeface="Comic Sans MS" panose="030F0702030302020204" pitchFamily="66" charset="0"/>
              </a:rPr>
              <a:t>tobie</a:t>
            </a:r>
            <a:r>
              <a:rPr lang="pl-PL" b="1" noProof="0" dirty="0" smtClean="0">
                <a:solidFill>
                  <a:srgbClr val="B78B19">
                    <a:lumMod val="50000"/>
                  </a:srgbClr>
                </a:solidFill>
                <a:latin typeface="Comic Sans MS" panose="030F0702030302020204" pitchFamily="66" charset="0"/>
              </a:rPr>
              <a:t>, </a:t>
            </a:r>
            <a:r>
              <a:rPr lang="en-US" b="1" noProof="0" dirty="0" err="1" smtClean="0">
                <a:solidFill>
                  <a:srgbClr val="B78B19">
                    <a:lumMod val="50000"/>
                  </a:srgbClr>
                </a:solidFill>
                <a:latin typeface="Comic Sans MS" panose="030F0702030302020204" pitchFamily="66" charset="0"/>
              </a:rPr>
              <a:t>abyś</a:t>
            </a:r>
            <a:r>
              <a:rPr lang="en-US" b="1" noProof="0" dirty="0">
                <a:solidFill>
                  <a:srgbClr val="B78B19">
                    <a:lumMod val="50000"/>
                  </a:srgbClr>
                </a:solidFill>
                <a:latin typeface="Comic Sans MS" panose="030F0702030302020204" pitchFamily="66" charset="0"/>
              </a:rPr>
              <a:t>, wspominając je, prowadził </a:t>
            </a:r>
            <a:r>
              <a:rPr lang="en-US" b="1" noProof="0" dirty="0" err="1">
                <a:solidFill>
                  <a:srgbClr val="B78B19">
                    <a:lumMod val="50000"/>
                  </a:srgbClr>
                </a:solidFill>
                <a:latin typeface="Comic Sans MS" panose="030F0702030302020204" pitchFamily="66" charset="0"/>
              </a:rPr>
              <a:t>dobry</a:t>
            </a:r>
            <a:r>
              <a:rPr lang="en-US" b="1" noProof="0" dirty="0">
                <a:solidFill>
                  <a:srgbClr val="B78B19">
                    <a:lumMod val="50000"/>
                  </a:srgbClr>
                </a:solidFill>
                <a:latin typeface="Comic Sans MS" panose="030F0702030302020204" pitchFamily="66" charset="0"/>
              </a:rPr>
              <a:t> </a:t>
            </a:r>
            <a:r>
              <a:rPr lang="en-US" b="1" noProof="0" dirty="0" err="1" smtClean="0">
                <a:solidFill>
                  <a:srgbClr val="B78B19">
                    <a:lumMod val="50000"/>
                  </a:srgbClr>
                </a:solidFill>
                <a:latin typeface="Comic Sans MS" panose="030F0702030302020204" pitchFamily="66" charset="0"/>
              </a:rPr>
              <a:t>bój</a:t>
            </a:r>
            <a:r>
              <a:rPr kumimoji="0" lang="en-US" sz="1800" b="1" i="0" u="none" strike="noStrike" kern="1200" cap="none" spc="0" normalizeH="0" baseline="0" noProof="0" dirty="0" smtClean="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 </a:t>
            </a:r>
            <a:r>
              <a:rPr kumimoji="0" lang="en-US" sz="14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Tymoteusza</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smtClean="0">
                <a:ln>
                  <a:noFill/>
                </a:ln>
                <a:solidFill>
                  <a:srgbClr val="B78B19">
                    <a:lumMod val="50000"/>
                  </a:srgbClr>
                </a:solidFill>
                <a:effectLst/>
                <a:uLnTx/>
                <a:uFillTx/>
                <a:latin typeface="Comic Sans MS" panose="030F0702030302020204" pitchFamily="66" charset="0"/>
                <a:ea typeface="+mn-ea"/>
                <a:cs typeface="+mn-cs"/>
              </a:rPr>
              <a:t>1</a:t>
            </a:r>
            <a:r>
              <a:rPr kumimoji="0" lang="pl-PL" sz="1400" b="1" i="0" u="none" strike="noStrike" kern="1200" cap="none" spc="0" normalizeH="0" baseline="0" noProof="0" dirty="0" smtClean="0">
                <a:ln>
                  <a:noFill/>
                </a:ln>
                <a:solidFill>
                  <a:srgbClr val="B78B19">
                    <a:lumMod val="50000"/>
                  </a:srgbClr>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B78B19">
                    <a:lumMod val="50000"/>
                  </a:srgbClr>
                </a:solidFill>
                <a:effectLst/>
                <a:uLnTx/>
                <a:uFillTx/>
                <a:latin typeface="Comic Sans MS" panose="030F0702030302020204" pitchFamily="66" charset="0"/>
                <a:ea typeface="+mn-ea"/>
                <a:cs typeface="+mn-cs"/>
              </a:rPr>
              <a:t>18)</a:t>
            </a:r>
            <a:endPar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xmlns=""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Oprócz apostołów, proroków i prorokiń wspomniani są także niektórzy współpracownicy Pawła, którzy, podobnie jak Sylas i Barnaba, mieli dar prorokowania:</a:t>
            </a:r>
          </a:p>
        </p:txBody>
      </p:sp>
      <p:graphicFrame>
        <p:nvGraphicFramePr>
          <p:cNvPr id="8" name="Diagrama 7">
            <a:extLst>
              <a:ext uri="{FF2B5EF4-FFF2-40B4-BE49-F238E27FC236}">
                <a16:creationId xmlns:a16="http://schemas.microsoft.com/office/drawing/2014/main" xmlns="" id="{076FF8E0-81F2-8D9F-2141-A43FD83681A1}"/>
              </a:ext>
            </a:extLst>
          </p:cNvPr>
          <p:cNvGraphicFramePr/>
          <p:nvPr>
            <p:extLst>
              <p:ext uri="{D42A27DB-BD31-4B8C-83A1-F6EECF244321}">
                <p14:modId xmlns:p14="http://schemas.microsoft.com/office/powerpoint/2010/main" xmlns="" val="379420482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xmlns="" id="{0F3AED6E-C7F5-92DD-662F-320815DEC0EF}"/>
              </a:ext>
            </a:extLst>
          </p:cNvPr>
          <p:cNvGraphicFramePr/>
          <p:nvPr>
            <p:extLst>
              <p:ext uri="{D42A27DB-BD31-4B8C-83A1-F6EECF244321}">
                <p14:modId xmlns:p14="http://schemas.microsoft.com/office/powerpoint/2010/main" xmlns="" val="3048055580"/>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xmlns="" id="{F0D87B27-3FF8-5FC6-1713-BC8BDF7C9035}"/>
              </a:ext>
            </a:extLst>
          </p:cNvPr>
          <p:cNvPicPr>
            <a:picLocks noChangeAspect="1"/>
          </p:cNvPicPr>
          <p:nvPr/>
        </p:nvPicPr>
        <p:blipFill>
          <a:blip r:embed="rId14" cstate="print">
            <a:extLst>
              <a:ext uri="{BEBA8EAE-BF5A-486C-A8C5-ECC9F3942E4B}">
                <a14:imgProps xmlns:a14="http://schemas.microsoft.com/office/drawing/2010/main" xmlns="">
                  <a14:imgLayer r:embed="rId15">
                    <a14:imgEffect>
                      <a14:brightnessContrast bright="20000"/>
                    </a14:imgEffect>
                  </a14:imgLayer>
                </a14:imgProps>
              </a:ext>
              <a:ext uri="{28A0092B-C50C-407E-A947-70E740481C1C}">
                <a14:useLocalDpi xmlns:a14="http://schemas.microsoft.com/office/drawing/2010/main" xmlns=""/>
              </a:ext>
            </a:extLst>
          </a:blip>
          <a:srcRect l="-250"/>
          <a:stretch>
            <a:fillRect/>
          </a:stretch>
        </p:blipFill>
        <p:spPr>
          <a:xfrm rot="176952">
            <a:off x="8196584" y="649881"/>
            <a:ext cx="3361243" cy="1885988"/>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38309936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FAŁSZYWI PROROCY</a:t>
            </a:r>
          </a:p>
        </p:txBody>
      </p:sp>
      <p:sp>
        <p:nvSpPr>
          <p:cNvPr id="4" name="CuadroTexto 3">
            <a:extLst>
              <a:ext uri="{FF2B5EF4-FFF2-40B4-BE49-F238E27FC236}">
                <a16:creationId xmlns:a16="http://schemas.microsoft.com/office/drawing/2014/main" xmlns="" id="{29380747-DE54-5027-7615-9584C3D48976}"/>
              </a:ext>
            </a:extLst>
          </p:cNvPr>
          <p:cNvSpPr txBox="1"/>
          <p:nvPr/>
        </p:nvSpPr>
        <p:spPr>
          <a:xfrm>
            <a:off x="2972875" y="587492"/>
            <a:ext cx="8753475" cy="646331"/>
          </a:xfrm>
          <a:prstGeom prst="rect">
            <a:avLst/>
          </a:prstGeom>
          <a:noFill/>
        </p:spPr>
        <p:txBody>
          <a:bodyPr wrap="square">
            <a:spAutoFit/>
          </a:bodyPr>
          <a:lstStyle/>
          <a:p>
            <a:pPr lvl="0" algn="ctr">
              <a:defRPr/>
            </a:pPr>
            <a:r>
              <a:rPr lang="pl-PL" b="1" dirty="0" smtClean="0">
                <a:solidFill>
                  <a:srgbClr val="99FF99"/>
                </a:solidFill>
                <a:effectLst>
                  <a:outerShdw blurRad="38100" dist="38100" dir="2700000" algn="tl">
                    <a:srgbClr val="000000"/>
                  </a:outerShdw>
                </a:effectLst>
                <a:latin typeface="Comic Sans MS" panose="030F0702030302020204" pitchFamily="66" charset="0"/>
              </a:rPr>
              <a:t>„</a:t>
            </a:r>
            <a:r>
              <a:rPr lang="en-US" b="1" noProof="0" dirty="0" err="1" smtClean="0">
                <a:solidFill>
                  <a:srgbClr val="99FF99"/>
                </a:solidFill>
                <a:effectLst>
                  <a:outerShdw blurRad="38100" dist="38100" dir="2700000" algn="tl">
                    <a:srgbClr val="000000"/>
                  </a:outerShdw>
                </a:effectLst>
                <a:latin typeface="Comic Sans MS" panose="030F0702030302020204" pitchFamily="66" charset="0"/>
              </a:rPr>
              <a:t>Umiłowani</a:t>
            </a:r>
            <a:r>
              <a:rPr lang="en-US" b="1" noProof="0" dirty="0">
                <a:solidFill>
                  <a:srgbClr val="99FF99"/>
                </a:solidFill>
                <a:effectLst>
                  <a:outerShdw blurRad="38100" dist="38100" dir="2700000" algn="tl">
                    <a:srgbClr val="000000"/>
                  </a:outerShdw>
                </a:effectLst>
                <a:latin typeface="Comic Sans MS" panose="030F0702030302020204" pitchFamily="66" charset="0"/>
              </a:rPr>
              <a:t>, nie wierzcie każdemu duchowi, lecz badajcie duchy, czy są z Boga, gdyż wielu fałszywych proroków wyszło </a:t>
            </a:r>
            <a:r>
              <a:rPr lang="en-US" b="1" noProof="0" dirty="0" err="1">
                <a:solidFill>
                  <a:srgbClr val="99FF99"/>
                </a:solidFill>
                <a:effectLst>
                  <a:outerShdw blurRad="38100" dist="38100" dir="2700000" algn="tl">
                    <a:srgbClr val="000000"/>
                  </a:outerShdw>
                </a:effectLst>
                <a:latin typeface="Comic Sans MS" panose="030F0702030302020204" pitchFamily="66" charset="0"/>
              </a:rPr>
              <a:t>na</a:t>
            </a:r>
            <a:r>
              <a:rPr lang="en-US" b="1" noProof="0" dirty="0">
                <a:solidFill>
                  <a:srgbClr val="99FF99"/>
                </a:solidFill>
                <a:effectLst>
                  <a:outerShdw blurRad="38100" dist="38100" dir="2700000" algn="tl">
                    <a:srgbClr val="000000"/>
                  </a:outerShdw>
                </a:effectLst>
                <a:latin typeface="Comic Sans MS" panose="030F0702030302020204" pitchFamily="66" charset="0"/>
              </a:rPr>
              <a:t> </a:t>
            </a:r>
            <a:r>
              <a:rPr lang="en-US" b="1" noProof="0" dirty="0" err="1" smtClean="0">
                <a:solidFill>
                  <a:srgbClr val="99FF99"/>
                </a:solidFill>
                <a:effectLst>
                  <a:outerShdw blurRad="38100" dist="38100" dir="2700000" algn="tl">
                    <a:srgbClr val="000000"/>
                  </a:outerShdw>
                </a:effectLst>
                <a:latin typeface="Comic Sans MS" panose="030F0702030302020204" pitchFamily="66" charset="0"/>
              </a:rPr>
              <a:t>świat</a:t>
            </a:r>
            <a:r>
              <a:rPr kumimoji="0" lang="en-US" sz="1800" b="1" i="0" u="none" strike="noStrike" kern="1200" cap="none" spc="0" normalizeH="0" baseline="0" noProof="0" dirty="0" smtClean="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 Jana </a:t>
            </a:r>
            <a:r>
              <a:rPr kumimoji="0" lang="en-US" sz="1400" b="1" i="0" u="none" strike="noStrike" kern="1200" cap="none" spc="0" normalizeH="0" baseline="0" noProof="0" dirty="0" smtClean="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4</a:t>
            </a:r>
            <a:r>
              <a:rPr kumimoji="0" lang="pl-PL" sz="1400" b="1" i="0" u="none" strike="noStrike" kern="1200" cap="none" spc="0" normalizeH="0" baseline="0" noProof="0" dirty="0" smtClean="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smtClean="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a:t>
            </a:r>
            <a:endPar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xmlns="" id="{DAB3F7E8-32DD-00C5-3422-E3C7C4671C58}"/>
              </a:ext>
            </a:extLst>
          </p:cNvPr>
          <p:cNvSpPr txBox="1"/>
          <p:nvPr/>
        </p:nvSpPr>
        <p:spPr>
          <a:xfrm>
            <a:off x="4139381" y="1438215"/>
            <a:ext cx="805261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Jezus ostrzegał, że pojawią się fałszywi prorocy, których nazwał „drapieżnymi wilkami” (</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Mt 24</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24</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7</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15</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Fałszywi prorocy zaczęli pojawiać się nawet we wczesnym Kościele (1 </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J 4</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1</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pic>
        <p:nvPicPr>
          <p:cNvPr id="6" name="Imagen 5">
            <a:extLst>
              <a:ext uri="{FF2B5EF4-FFF2-40B4-BE49-F238E27FC236}">
                <a16:creationId xmlns:a16="http://schemas.microsoft.com/office/drawing/2014/main" xmlns="" id="{6ABAD6C7-A822-06A4-366B-F524C996E508}"/>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xmlns="" id="{376FD300-33CF-E50B-C836-AAF7303CF05B}"/>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236143" y="3892269"/>
            <a:ext cx="3671898" cy="2054514"/>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xmlns="" id="{6137A548-313F-2D13-B215-6E7266431F85}"/>
              </a:ext>
            </a:extLst>
          </p:cNvPr>
          <p:cNvPicPr>
            <a:picLocks noChangeAspect="1"/>
          </p:cNvPicPr>
          <p:nvPr/>
        </p:nvPicPr>
        <p:blipFill>
          <a:blip r:embed="rId5" cstate="print">
            <a:extLst>
              <a:ext uri="{BEBA8EAE-BF5A-486C-A8C5-ECC9F3942E4B}">
                <a14:imgProps xmlns:a14="http://schemas.microsoft.com/office/drawing/2010/main" xmlns="">
                  <a14:imgLayer r:embed="rId6">
                    <a14:imgEffect>
                      <a14:brightnessContrast bright="20000"/>
                    </a14:imgEffect>
                  </a14:imgLayer>
                </a14:imgProps>
              </a:ext>
              <a:ext uri="{28A0092B-C50C-407E-A947-70E740481C1C}">
                <a14:useLocalDpi xmlns:a14="http://schemas.microsoft.com/office/drawing/2010/main" xmlns=""/>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xmlns="" id="{60DC196A-F75F-272F-F326-D2DFAC909F6B}"/>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xmlns="" id="{002DD6C8-CD89-308C-B159-E3F4B961C85F}"/>
              </a:ext>
            </a:extLst>
          </p:cNvPr>
          <p:cNvSpPr txBox="1"/>
          <p:nvPr/>
        </p:nvSpPr>
        <p:spPr>
          <a:xfrm>
            <a:off x="4145205" y="4715546"/>
            <a:ext cx="5860777"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Jako wierzący jesteśmy wezwani do badania proroków i upewniania się, że wszystkie ich przesłania są zgodne z Pismem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Świętym</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pl-PL" sz="2000" b="1" i="0" u="none" strike="noStrike" kern="1200" cap="none" spc="0" normalizeH="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skupione na Chrystusie.</a:t>
            </a:r>
          </a:p>
        </p:txBody>
      </p:sp>
      <p:sp>
        <p:nvSpPr>
          <p:cNvPr id="20" name="CuadroTexto 19">
            <a:extLst>
              <a:ext uri="{FF2B5EF4-FFF2-40B4-BE49-F238E27FC236}">
                <a16:creationId xmlns:a16="http://schemas.microsoft.com/office/drawing/2014/main" xmlns="" id="{60E9A4D2-B4B2-C3EF-AE35-F572B03FB39F}"/>
              </a:ext>
            </a:extLst>
          </p:cNvPr>
          <p:cNvSpPr txBox="1"/>
          <p:nvPr/>
        </p:nvSpPr>
        <p:spPr>
          <a:xfrm>
            <a:off x="0" y="6029310"/>
            <a:ext cx="1021240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Naszą jedyną obroną przed fałszywymi prorokami (i przed mocami zła, które nimi kierują) jest przywdzianie zbroi, którą dał nam Bóg (</a:t>
            </a:r>
            <a:r>
              <a:rPr kumimoji="0" lang="en-US" sz="2000" b="1" i="0" u="none" strike="noStrike" kern="1200" cap="none" spc="0" normalizeH="0" baseline="0" noProof="0" dirty="0" err="1"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Ef</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6</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10-18</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sp>
        <p:nvSpPr>
          <p:cNvPr id="7" name="CuadroTexto 6">
            <a:extLst>
              <a:ext uri="{FF2B5EF4-FFF2-40B4-BE49-F238E27FC236}">
                <a16:creationId xmlns:a16="http://schemas.microsoft.com/office/drawing/2014/main" xmlns="" id="{0775C5F7-EB2D-4C36-6973-71E5637C5818}"/>
              </a:ext>
            </a:extLst>
          </p:cNvPr>
          <p:cNvSpPr txBox="1"/>
          <p:nvPr/>
        </p:nvSpPr>
        <p:spPr>
          <a:xfrm>
            <a:off x="4139381" y="3436728"/>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Prawdziwe proroctwo jest zgodne ze Słowem Bożym, wskazuje na Chrystusa i buduje Kościół, podczas gdy fałszywi prorocy szerzą nauki prowadzące do podziałów i kierują się własnym interesem.</a:t>
            </a:r>
          </a:p>
        </p:txBody>
      </p:sp>
      <p:sp>
        <p:nvSpPr>
          <p:cNvPr id="11" name="CuadroTexto 10">
            <a:extLst>
              <a:ext uri="{FF2B5EF4-FFF2-40B4-BE49-F238E27FC236}">
                <a16:creationId xmlns:a16="http://schemas.microsoft.com/office/drawing/2014/main" xmlns="" id="{9F93586D-852A-7ADD-29F2-A74AD160A0B8}"/>
              </a:ext>
            </a:extLst>
          </p:cNvPr>
          <p:cNvSpPr txBox="1"/>
          <p:nvPr/>
        </p:nvSpPr>
        <p:spPr>
          <a:xfrm>
            <a:off x="4139382" y="2443295"/>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Paweł ostrzegł starszych z Efezu, że pośród nich pojawią się „drapieżne wilki” (</a:t>
            </a:r>
            <a:r>
              <a:rPr kumimoji="0" lang="en-US" sz="2000" b="1" i="0" u="none" strike="noStrike" kern="1200" cap="none" spc="0" normalizeH="0" baseline="0" noProof="0" dirty="0" err="1"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Dz</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20</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29</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Ostrzegał też Koryntian przed istnieniem „fałszywych apostołów” (2 </a:t>
            </a:r>
            <a:r>
              <a:rPr kumimoji="0" lang="en-US" sz="2000" b="1" i="0" u="none" strike="noStrike" kern="1200" cap="none" spc="0" normalizeH="0" baseline="0" noProof="0" dirty="0" err="1"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Kor</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11</a:t>
            </a:r>
            <a:r>
              <a:rPr kumimoji="0" lang="pl-PL"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smtClean="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13</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spTree>
    <p:extLst>
      <p:ext uri="{BB962C8B-B14F-4D97-AF65-F5344CB8AC3E}">
        <p14:creationId xmlns:p14="http://schemas.microsoft.com/office/powerpoint/2010/main" xmlns="" val="20468430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xmlns=""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xmlns="" id="{F63B2F87-131F-5F61-2113-78A28EBC8926}"/>
              </a:ext>
            </a:extLst>
          </p:cNvPr>
          <p:cNvSpPr txBox="1"/>
          <p:nvPr/>
        </p:nvSpPr>
        <p:spPr>
          <a:xfrm>
            <a:off x="2337158" y="848694"/>
            <a:ext cx="7573758" cy="4893647"/>
          </a:xfrm>
          <a:prstGeom prst="rect">
            <a:avLst/>
          </a:prstGeom>
          <a:noFill/>
        </p:spPr>
        <p:txBody>
          <a:bodyPr wrap="square">
            <a:spAutoFit/>
          </a:bodyPr>
          <a:lstStyle/>
          <a:p>
            <a:pPr lvl="0">
              <a:spcBef>
                <a:spcPts val="600"/>
              </a:spcBef>
              <a:defRPr/>
            </a:pPr>
            <a:r>
              <a:rPr lang="pl-PL" sz="2600" b="1" dirty="0" smtClean="0">
                <a:solidFill>
                  <a:prstClr val="black"/>
                </a:solidFill>
                <a:latin typeface="Constantia" panose="02030602050306030303" pitchFamily="18" charset="0"/>
              </a:rPr>
              <a:t>„</a:t>
            </a:r>
            <a:r>
              <a:rPr lang="en-US" sz="2600" b="1" noProof="0" dirty="0" err="1" smtClean="0">
                <a:solidFill>
                  <a:prstClr val="black"/>
                </a:solidFill>
                <a:latin typeface="Constantia" panose="02030602050306030303" pitchFamily="18" charset="0"/>
              </a:rPr>
              <a:t>Patriarchowie</a:t>
            </a:r>
            <a:r>
              <a:rPr lang="en-US" sz="2600" b="1" noProof="0" dirty="0">
                <a:solidFill>
                  <a:prstClr val="black"/>
                </a:solidFill>
                <a:latin typeface="Constantia" panose="02030602050306030303" pitchFamily="18" charset="0"/>
              </a:rPr>
              <a:t>, prorocy i apostołowie przemawiali pod natchnieniem Ducha Świętego i wyraźnie stwierdzali, że nie mówią własną mocą ani we własnym imieniu. Pragnęli, aby nie przypisywano im żadnej zasługi i aby nikt nie uważał ich za twórców czegokolwiek, czym mogliby się chlubić. Gorliwie strzegli czci Boga, do którego należy wszelka chwała. Oświadczali, że ich zdolności oraz poselstwa, które przynosili, zostały im dane jako przedstawicielom mocy Bożej. Bóg był ich autorytetem i wystarczalnością</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xmlns="" id="{B0A4C2D7-DAAC-8187-F84F-051BD605106B}"/>
              </a:ext>
            </a:extLst>
          </p:cNvPr>
          <p:cNvSpPr txBox="1"/>
          <p:nvPr/>
        </p:nvSpPr>
        <p:spPr>
          <a:xfrm>
            <a:off x="6423728" y="5911540"/>
            <a:ext cx="350608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a:t>
            </a:r>
            <a:r>
              <a:rPr lang="en-US" sz="1600" b="1" i="1" dirty="0">
                <a:solidFill>
                  <a:prstClr val="black"/>
                </a:solidFill>
              </a:rPr>
              <a:t>Aby być jak Jezus</a:t>
            </a:r>
            <a:r>
              <a:rPr lang="en-US" sz="1600" b="1" dirty="0">
                <a:solidFill>
                  <a:prstClr val="black"/>
                </a:solidFill>
              </a:rPr>
              <a:t>,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30 lipca)</a:t>
            </a:r>
          </a:p>
        </p:txBody>
      </p:sp>
    </p:spTree>
    <p:extLst>
      <p:ext uri="{BB962C8B-B14F-4D97-AF65-F5344CB8AC3E}">
        <p14:creationId xmlns:p14="http://schemas.microsoft.com/office/powerpoint/2010/main" xmlns="" val="3570228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FBB56B9-1294-15F0-0E84-398EF452E377}"/>
              </a:ext>
            </a:extLst>
          </p:cNvPr>
          <p:cNvPicPr>
            <a:picLocks noGrp="1" noRot="1" noChangeAspect="1" noMove="1" noResize="1" noEditPoints="1" noAdjustHandles="1" noChangeArrowheads="1" noChangeShapeType="1" noCrop="1"/>
          </p:cNvPicPr>
          <p:nvPr/>
        </p:nvPicPr>
        <p:blipFill>
          <a:blip r:embed="rId3" cstate="print">
            <a:alphaModFix amt="28000"/>
            <a:extLst>
              <a:ext uri="{28A0092B-C50C-407E-A947-70E740481C1C}">
                <a14:useLocalDpi xmlns:a14="http://schemas.microsoft.com/office/drawing/2010/main" xmlns=""/>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xmlns=""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DODATEK: </a:t>
            </a: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KLUCZOWE ZASADY SŁUŻBY ELLEN G. WHITE</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xmlns=""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Służba Ellen G. White miała dwa podstawowe cele: prowadzić ludzi do Jezusa oraz kierować ich uwagę na Biblię.</a:t>
            </a:r>
          </a:p>
        </p:txBody>
      </p:sp>
      <p:pic>
        <p:nvPicPr>
          <p:cNvPr id="7" name="Imagen 6">
            <a:extLst>
              <a:ext uri="{FF2B5EF4-FFF2-40B4-BE49-F238E27FC236}">
                <a16:creationId xmlns:a16="http://schemas.microsoft.com/office/drawing/2014/main" xmlns="" id="{CDF40BC3-4F1F-1DCA-4500-A0F4FBC2347A}"/>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xmlns="" id="{32A489F5-2ACF-86EB-915A-8103D70F632E}"/>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xmlns="" id="{A3767B50-0C5B-A52A-914D-62529A2A2CB1}"/>
              </a:ext>
            </a:extLst>
          </p:cNvPr>
          <p:cNvSpPr txBox="1"/>
          <p:nvPr/>
        </p:nvSpPr>
        <p:spPr>
          <a:xfrm>
            <a:off x="3211723" y="4386789"/>
            <a:ext cx="6840926"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C3C4C"/>
                </a:solidFill>
                <a:effectLst/>
                <a:uLnTx/>
                <a:uFillTx/>
                <a:latin typeface="Aptos" panose="02110004020202020204"/>
                <a:ea typeface="+mn-ea"/>
                <a:cs typeface="+mn-cs"/>
              </a:rPr>
              <a:t>DRUGA OŚ: BIBLIA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Ellen nigdy nie twierdziła, że jej pisma przewyższają Biblię, lecz zawsze zachęcała, by sprawdzać je w jej świetle. Jako posłanka Pana uważała siebie za „mniejsze światło”, prowadzące ludzi do „większego światła”, czyli Biblii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600" b="1" i="1" u="none" strike="noStrike" kern="1200" cap="none" spc="0" normalizeH="0" baseline="0" noProof="0" dirty="0">
                <a:ln>
                  <a:noFill/>
                </a:ln>
                <a:solidFill>
                  <a:prstClr val="black"/>
                </a:solidFill>
                <a:effectLst/>
                <a:uLnTx/>
                <a:uFillTx/>
                <a:latin typeface="Aptos" panose="02110004020202020204"/>
                <a:ea typeface="+mn-ea"/>
                <a:cs typeface="+mn-cs"/>
              </a:rPr>
              <a:t>Wybrane poselstwa</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t. 3, s. 29)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5" name="Imagen 14">
            <a:extLst>
              <a:ext uri="{FF2B5EF4-FFF2-40B4-BE49-F238E27FC236}">
                <a16:creationId xmlns:a16="http://schemas.microsoft.com/office/drawing/2014/main" xmlns="" id="{E34DE39C-EE1C-6C95-F52C-96C3A6B0D1CF}"/>
              </a:ext>
            </a:extLst>
          </p:cNvPr>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xmlns="" id="{D5BA42B0-6A0E-D24A-D376-3A4FDA11667D}"/>
              </a:ext>
            </a:extLst>
          </p:cNvPr>
          <p:cNvSpPr txBox="1"/>
          <p:nvPr/>
        </p:nvSpPr>
        <p:spPr>
          <a:xfrm>
            <a:off x="293478" y="1398451"/>
            <a:ext cx="810298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PIERWSZA OŚ: JEZUS</a:t>
            </a:r>
          </a:p>
          <a:p>
            <a:pPr lvl="0">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Po kongresie w 1888 roku, zapytana o poruszane tematy, odpowiedziała: „</a:t>
            </a:r>
            <a:r>
              <a:rPr lang="en-US" sz="2000" b="1" noProof="0" dirty="0">
                <a:solidFill>
                  <a:prstClr val="black"/>
                </a:solidFill>
              </a:rPr>
              <a:t>Od 45 lat przedstawiam wam niezrównany urok Chrystusa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600" b="1" i="1" u="none" strike="noStrike" kern="1200" cap="none" spc="0" normalizeH="0" baseline="0" noProof="0" dirty="0">
                <a:ln>
                  <a:noFill/>
                </a:ln>
                <a:solidFill>
                  <a:prstClr val="black"/>
                </a:solidFill>
                <a:effectLst/>
                <a:uLnTx/>
                <a:uFillTx/>
                <a:latin typeface="Aptos" panose="02110004020202020204"/>
                <a:ea typeface="+mn-ea"/>
                <a:cs typeface="+mn-cs"/>
              </a:rPr>
              <a:t>Kazania i przemówienia</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t. 1, s. 116)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xmlns="" val="37007455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234</TotalTime>
  <Words>1323</Words>
  <Application>Microsoft Office PowerPoint</Application>
  <PresentationFormat>Niestandardowy</PresentationFormat>
  <Paragraphs>76</Paragraphs>
  <Slides>12</Slides>
  <Notes>0</Notes>
  <HiddenSlides>0</HiddenSlides>
  <MMClips>0</MMClips>
  <ScaleCrop>false</ScaleCrop>
  <HeadingPairs>
    <vt:vector size="4" baseType="variant">
      <vt:variant>
        <vt:lpstr>Motyw</vt:lpstr>
      </vt:variant>
      <vt:variant>
        <vt:i4>2</vt:i4>
      </vt:variant>
      <vt:variant>
        <vt:lpstr>Tytuły slajdów</vt:lpstr>
      </vt:variant>
      <vt:variant>
        <vt:i4>12</vt:i4>
      </vt:variant>
    </vt:vector>
  </HeadingPairs>
  <TitlesOfParts>
    <vt:vector size="14" baseType="lpstr">
      <vt:lpstr>1_Tema de Office</vt:lpstr>
      <vt:lpstr>Tema de Office</vt:lpstr>
      <vt:lpstr>Slajd 1</vt:lpstr>
      <vt:lpstr>Slajd 2</vt:lpstr>
      <vt:lpstr>Slajd 3</vt:lpstr>
      <vt:lpstr>Slajd 4</vt:lpstr>
      <vt:lpstr>Slajd 5</vt:lpstr>
      <vt:lpstr>Slajd 6</vt:lpstr>
      <vt:lpstr>Slajd 7</vt:lpstr>
      <vt:lpstr>Slajd 8</vt:lpstr>
      <vt:lpstr>Slajd 9</vt:lpstr>
      <vt:lpstr>Slajd 10</vt:lpstr>
      <vt:lpstr>Slajd 11</vt:lpstr>
      <vt:lpstr>Slajd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Wiesław Szwajcowski</cp:lastModifiedBy>
  <cp:revision>38</cp:revision>
  <dcterms:created xsi:type="dcterms:W3CDTF">2026-10-05T23:31:51Z</dcterms:created>
  <dcterms:modified xsi:type="dcterms:W3CDTF">2026-10-22T17:12:35Z</dcterms:modified>
</cp:coreProperties>
</file>