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90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embeddedFontLst>
    <p:embeddedFont>
      <p:font typeface="Comic Sans MS" pitchFamily="66" charset="0"/>
      <p:regular r:id="rId17"/>
      <p:bold r:id="rId18"/>
      <p:italic r:id="rId19"/>
      <p:boldItalic r:id="rId20"/>
    </p:embeddedFont>
    <p:embeddedFont>
      <p:font typeface="Constantia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-468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Bóg objawia swoje poselstwo Jezusowi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Jezus objawia poselstwo aniołowi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Anioł objawia poselstwo Janowi, prorokowi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Jan zapisuje otrzymane poselstwo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1A951EB-92D0-4EA5-B808-B8F81EFF2714}" type="pres">
      <dgm:prSet presAssocID="{8E1CEC69-BB69-4DF3-B8B5-0E08C86AE541}" presName="sibTrans" presStyleLbl="sibTrans2D1" presStyleIdx="0" presStyleCnt="3"/>
      <dgm:spPr/>
      <dgm:t>
        <a:bodyPr/>
        <a:lstStyle/>
        <a:p>
          <a:endParaRPr lang="pl-PL"/>
        </a:p>
      </dgm:t>
    </dgm:pt>
    <dgm:pt modelId="{DC87F862-B97E-4214-80EA-B92607C272A1}" type="pres">
      <dgm:prSet presAssocID="{8E1CEC69-BB69-4DF3-B8B5-0E08C86AE541}" presName="connectorText" presStyleLbl="sibTrans2D1" presStyleIdx="0" presStyleCnt="3"/>
      <dgm:spPr/>
      <dgm:t>
        <a:bodyPr/>
        <a:lstStyle/>
        <a:p>
          <a:endParaRPr lang="pl-PL"/>
        </a:p>
      </dgm:t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CCF270D-2EFA-4A30-8B0B-F909824C4644}" type="pres">
      <dgm:prSet presAssocID="{0465056A-DD4C-4794-B397-E08BCF33FCD6}" presName="sibTrans" presStyleLbl="sibTrans2D1" presStyleIdx="1" presStyleCnt="3"/>
      <dgm:spPr/>
      <dgm:t>
        <a:bodyPr/>
        <a:lstStyle/>
        <a:p>
          <a:endParaRPr lang="pl-PL"/>
        </a:p>
      </dgm:t>
    </dgm:pt>
    <dgm:pt modelId="{99CA6E15-4E5F-4579-80CE-0975F255F5CF}" type="pres">
      <dgm:prSet presAssocID="{0465056A-DD4C-4794-B397-E08BCF33FCD6}" presName="connectorText" presStyleLbl="sibTrans2D1" presStyleIdx="1" presStyleCnt="3"/>
      <dgm:spPr/>
      <dgm:t>
        <a:bodyPr/>
        <a:lstStyle/>
        <a:p>
          <a:endParaRPr lang="pl-PL"/>
        </a:p>
      </dgm:t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1A098E5-C144-40CF-93DC-F1AAB1171CB8}" type="pres">
      <dgm:prSet presAssocID="{5EEC11E0-439E-4FD5-A201-727E671FA019}" presName="sibTrans" presStyleLbl="sibTrans2D1" presStyleIdx="2" presStyleCnt="3"/>
      <dgm:spPr/>
      <dgm:t>
        <a:bodyPr/>
        <a:lstStyle/>
        <a:p>
          <a:endParaRPr lang="pl-PL"/>
        </a:p>
      </dgm:t>
    </dgm:pt>
    <dgm:pt modelId="{29B36A74-ADF1-44EA-B2BE-F916D49CCEB9}" type="pres">
      <dgm:prSet presAssocID="{5EEC11E0-439E-4FD5-A201-727E671FA019}" presName="connectorText" presStyleLbl="sibTrans2D1" presStyleIdx="2" presStyleCnt="3"/>
      <dgm:spPr/>
      <dgm:t>
        <a:bodyPr/>
        <a:lstStyle/>
        <a:p>
          <a:endParaRPr lang="pl-PL"/>
        </a:p>
      </dgm:t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#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3399FF"/>
              </a:solidFill>
            </a:rPr>
            <a:t>Przez widzenia i sny (Lb 12,6)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CC0099"/>
              </a:solidFill>
            </a:rPr>
            <a:t>Przez osobiste </a:t>
          </a:r>
          <a:r>
            <a:rPr lang="en" sz="1800" b="1" noProof="0">
              <a:solidFill>
                <a:srgbClr val="CC0099"/>
              </a:solidFill>
            </a:rPr>
            <a:t>doświadczenia </a:t>
          </a:r>
          <a:r>
            <a:rPr lang="pl-PL" sz="1800" b="1" noProof="0" smtClean="0">
              <a:solidFill>
                <a:srgbClr val="CC0099"/>
              </a:solidFill>
            </a:rPr>
            <a:t>          </a:t>
          </a:r>
          <a:r>
            <a:rPr lang="en" sz="1800" b="1" noProof="0" smtClean="0">
              <a:solidFill>
                <a:srgbClr val="CC0099"/>
              </a:solidFill>
            </a:rPr>
            <a:t>(</a:t>
          </a:r>
          <a:r>
            <a:rPr lang="en" sz="1800" b="1" noProof="0" dirty="0">
              <a:solidFill>
                <a:srgbClr val="CC0099"/>
              </a:solidFill>
            </a:rPr>
            <a:t>1 J 1,3)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009900"/>
              </a:solidFill>
            </a:rPr>
            <a:t>Przez badania historyczne (Łk 1,3)</a:t>
          </a:r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C46200"/>
              </a:solidFill>
            </a:rPr>
            <a:t>Przez Boże natchnienie (2 P 1,21)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FEAACB4-3D2E-4EF5-A78B-7A3D14919303}" type="pres">
      <dgm:prSet presAssocID="{589760BD-CE36-4491-A20C-BABA3259BACB}" presName="sibTrans" presStyleLbl="sibTrans2D1" presStyleIdx="0" presStyleCnt="0"/>
      <dgm:spPr/>
      <dgm:t>
        <a:bodyPr/>
        <a:lstStyle/>
        <a:p>
          <a:endParaRPr lang="pl-PL"/>
        </a:p>
      </dgm:t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9D892FC-E2F1-44FC-8A88-BA9426CB8F51}" type="pres">
      <dgm:prSet presAssocID="{39AC386A-DE8A-4C30-B431-6EF0734D46CC}" presName="sibTrans" presStyleLbl="sibTrans2D1" presStyleIdx="0" presStyleCnt="0"/>
      <dgm:spPr/>
      <dgm:t>
        <a:bodyPr/>
        <a:lstStyle/>
        <a:p>
          <a:endParaRPr lang="pl-PL"/>
        </a:p>
      </dgm:t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33872F4-EC71-400B-A20C-CDBDC9D88148}" type="pres">
      <dgm:prSet presAssocID="{171E458E-A2C9-4543-8552-A11A77F410AA}" presName="sibTrans" presStyleLbl="sibTrans2D1" presStyleIdx="0" presStyleCnt="0"/>
      <dgm:spPr/>
      <dgm:t>
        <a:bodyPr/>
        <a:lstStyle/>
        <a:p>
          <a:endParaRPr lang="pl-PL"/>
        </a:p>
      </dgm:t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6B472EF3-456F-4F80-B109-25DBB4578345}" type="presOf" srcId="{ECD9E0E6-7398-4254-AD14-22488D35AB50}" destId="{E717B32E-4AA5-4B76-B68C-CB7E98494EA6}" srcOrd="0" destOrd="0" presId="urn:microsoft.com/office/officeart/2005/8/layout/pList1#1"/>
    <dgm:cxn modelId="{F71C0B24-DE57-4941-9B0F-7521E074279F}" type="presOf" srcId="{1B10AE5F-7B46-4E05-8A58-A2BCF7A82365}" destId="{620F08EE-F515-4997-9504-12EEF4A139C5}" srcOrd="0" destOrd="0" presId="urn:microsoft.com/office/officeart/2005/8/layout/pList1#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4AE821E1-F2B0-49B7-9896-CCC168787D03}" type="presOf" srcId="{39AC386A-DE8A-4C30-B431-6EF0734D46CC}" destId="{D9D892FC-E2F1-44FC-8A88-BA9426CB8F51}" srcOrd="0" destOrd="0" presId="urn:microsoft.com/office/officeart/2005/8/layout/pList1#1"/>
    <dgm:cxn modelId="{A27C92F9-6F5D-4FDB-BFE0-AC46C85230A9}" type="presOf" srcId="{589760BD-CE36-4491-A20C-BABA3259BACB}" destId="{7FEAACB4-3D2E-4EF5-A78B-7A3D14919303}" srcOrd="0" destOrd="0" presId="urn:microsoft.com/office/officeart/2005/8/layout/pList1#1"/>
    <dgm:cxn modelId="{54EA0D9A-AB94-4A94-8571-C2F365873E72}" type="presOf" srcId="{171E458E-A2C9-4543-8552-A11A77F410AA}" destId="{A33872F4-EC71-400B-A20C-CDBDC9D88148}" srcOrd="0" destOrd="0" presId="urn:microsoft.com/office/officeart/2005/8/layout/pList1#1"/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907BBB28-1EA4-4100-B553-1C7BE92663E6}" type="presOf" srcId="{0412BE8F-9A65-48F1-9DC5-00657BA9BFE5}" destId="{160A0204-07CE-4583-8004-34B47247DCCD}" srcOrd="0" destOrd="0" presId="urn:microsoft.com/office/officeart/2005/8/layout/pList1#1"/>
    <dgm:cxn modelId="{7D46C2F6-86D1-42B5-B466-D100B76C1D75}" type="presOf" srcId="{D11EC509-62D6-4596-A31B-C50543208D45}" destId="{B5125F67-2FF5-4E6B-837F-0719CECC5376}" srcOrd="0" destOrd="0" presId="urn:microsoft.com/office/officeart/2005/8/layout/pList1#1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#1"/>
    <dgm:cxn modelId="{294C21B3-C036-4429-B14A-2D26A2738280}" type="presParOf" srcId="{620F08EE-F515-4997-9504-12EEF4A139C5}" destId="{3814E397-A371-4C16-AF57-E0B8D10B968A}" srcOrd="0" destOrd="0" presId="urn:microsoft.com/office/officeart/2005/8/layout/pList1#1"/>
    <dgm:cxn modelId="{E3908665-7B56-4DB3-99E2-7BC61C69BEB2}" type="presParOf" srcId="{3814E397-A371-4C16-AF57-E0B8D10B968A}" destId="{400581A4-517B-4315-8713-B1C9E8183274}" srcOrd="0" destOrd="0" presId="urn:microsoft.com/office/officeart/2005/8/layout/pList1#1"/>
    <dgm:cxn modelId="{23A0A762-22C2-4362-AA5A-585B06D0F868}" type="presParOf" srcId="{3814E397-A371-4C16-AF57-E0B8D10B968A}" destId="{160A0204-07CE-4583-8004-34B47247DCCD}" srcOrd="1" destOrd="0" presId="urn:microsoft.com/office/officeart/2005/8/layout/pList1#1"/>
    <dgm:cxn modelId="{FD2F916F-73C6-4D84-B2CE-1BFA0042CE37}" type="presParOf" srcId="{620F08EE-F515-4997-9504-12EEF4A139C5}" destId="{7FEAACB4-3D2E-4EF5-A78B-7A3D14919303}" srcOrd="1" destOrd="0" presId="urn:microsoft.com/office/officeart/2005/8/layout/pList1#1"/>
    <dgm:cxn modelId="{BAA9ADB7-73CA-41F2-A7E5-9FF620BBD31A}" type="presParOf" srcId="{620F08EE-F515-4997-9504-12EEF4A139C5}" destId="{69701C47-823C-4F14-8DAC-D224C54ACAD9}" srcOrd="2" destOrd="0" presId="urn:microsoft.com/office/officeart/2005/8/layout/pList1#1"/>
    <dgm:cxn modelId="{E4D2FD72-A0CD-46A0-8C85-11CB134D2B29}" type="presParOf" srcId="{69701C47-823C-4F14-8DAC-D224C54ACAD9}" destId="{E6494713-7FB9-468E-BCA7-BB27C9A1C2AD}" srcOrd="0" destOrd="0" presId="urn:microsoft.com/office/officeart/2005/8/layout/pList1#1"/>
    <dgm:cxn modelId="{42A2AA55-74ED-4E1B-B3AD-784A8B3B0B5F}" type="presParOf" srcId="{69701C47-823C-4F14-8DAC-D224C54ACAD9}" destId="{B5125F67-2FF5-4E6B-837F-0719CECC5376}" srcOrd="1" destOrd="0" presId="urn:microsoft.com/office/officeart/2005/8/layout/pList1#1"/>
    <dgm:cxn modelId="{F4732C62-7AC5-4434-A5B0-F4D42624BCE4}" type="presParOf" srcId="{620F08EE-F515-4997-9504-12EEF4A139C5}" destId="{D9D892FC-E2F1-44FC-8A88-BA9426CB8F51}" srcOrd="3" destOrd="0" presId="urn:microsoft.com/office/officeart/2005/8/layout/pList1#1"/>
    <dgm:cxn modelId="{86A38CB5-F989-4916-A6EA-151E62EAA57C}" type="presParOf" srcId="{620F08EE-F515-4997-9504-12EEF4A139C5}" destId="{48C5436B-84D1-4DD4-BB65-5F121E8E1A77}" srcOrd="4" destOrd="0" presId="urn:microsoft.com/office/officeart/2005/8/layout/pList1#1"/>
    <dgm:cxn modelId="{4DE73106-46DE-4A9A-A31E-17BDE1F48794}" type="presParOf" srcId="{48C5436B-84D1-4DD4-BB65-5F121E8E1A77}" destId="{474FA20F-5BDB-4A44-B079-1E20480E307A}" srcOrd="0" destOrd="0" presId="urn:microsoft.com/office/officeart/2005/8/layout/pList1#1"/>
    <dgm:cxn modelId="{16AED56C-74B9-4DD4-9903-B89E21FEBAE2}" type="presParOf" srcId="{48C5436B-84D1-4DD4-BB65-5F121E8E1A77}" destId="{E717B32E-4AA5-4B76-B68C-CB7E98494EA6}" srcOrd="1" destOrd="0" presId="urn:microsoft.com/office/officeart/2005/8/layout/pList1#1"/>
    <dgm:cxn modelId="{AFEACE81-64E8-4227-A84B-96608DD5400F}" type="presParOf" srcId="{620F08EE-F515-4997-9504-12EEF4A139C5}" destId="{A33872F4-EC71-400B-A20C-CDBDC9D88148}" srcOrd="5" destOrd="0" presId="urn:microsoft.com/office/officeart/2005/8/layout/pList1#1"/>
    <dgm:cxn modelId="{1FB32C63-8AA5-4857-B283-271597F75169}" type="presParOf" srcId="{620F08EE-F515-4997-9504-12EEF4A139C5}" destId="{DEF3A171-A578-4419-84E1-C6F62380BC78}" srcOrd="6" destOrd="0" presId="urn:microsoft.com/office/officeart/2005/8/layout/pList1#1"/>
    <dgm:cxn modelId="{2C159FAD-3E90-436B-8296-DA98640FF730}" type="presParOf" srcId="{DEF3A171-A578-4419-84E1-C6F62380BC78}" destId="{05B92ADA-3F37-402E-BE26-A5EB9D54423F}" srcOrd="0" destOrd="0" presId="urn:microsoft.com/office/officeart/2005/8/layout/pList1#1"/>
    <dgm:cxn modelId="{4C587BDE-1850-4F70-98E5-D8798FB20DA6}" type="presParOf" srcId="{DEF3A171-A578-4419-84E1-C6F62380BC78}" destId="{43B13F91-9820-4AC2-B34E-F72F8053FB9E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Do Adama i Ewy </a:t>
          </a:r>
          <a:b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(Rdz 2,16-17)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Przy nadaniu 10 przykazań (Pwt 4,12)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Podczas chrztu Jezusa (Mt 3,17)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Podczas przemienienia </a:t>
          </a:r>
          <a:b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(Mk 9,7)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2951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9333" b="-108728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#1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 pamiętać o wydarzeniach (Wj 17,14)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 nas pouczać (Koh 12,10)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 wzywać nas do nawrócenia (Jr 36,2-3)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 dać nam przykłady do naśladowania lub odrzucenia (1 Kor 10,11)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Abyśmy mogli poznać przyszłość (Ap 1,19)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C77317B0-E19D-4CD7-A531-A0AFBE77DCDF}" type="presOf" srcId="{ED3D2FCC-3A30-414A-813D-9654975FFC83}" destId="{07AD4649-2EB9-40FA-86F5-FCF2EFB392FF}" srcOrd="0" destOrd="0" presId="urn:microsoft.com/office/officeart/2005/8/layout/vList3#1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676D97B7-5BE2-4975-9985-36A9B2E11D2C}" type="presOf" srcId="{80676C86-E479-43C2-81E7-7AABBD4447D8}" destId="{A7B15567-3D9F-47F7-A43C-6DFE0094422A}" srcOrd="0" destOrd="0" presId="urn:microsoft.com/office/officeart/2005/8/layout/vList3#1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1680F032-EC88-40AA-BDE5-B1E1AC255267}" type="presOf" srcId="{74A0A85E-2DA1-44F4-A969-7EE3DEE0FA26}" destId="{4A4B5D15-03A8-4BC2-BC57-B9B5CE87C65F}" srcOrd="0" destOrd="0" presId="urn:microsoft.com/office/officeart/2005/8/layout/vList3#1"/>
    <dgm:cxn modelId="{4562D452-4FE0-4B07-B50B-C6CDB0DFD66E}" type="presOf" srcId="{08604EE3-2F7C-4556-9063-2367E2BEF42A}" destId="{A65A08EC-D747-4D65-AAA8-CD1345AD00DF}" srcOrd="0" destOrd="0" presId="urn:microsoft.com/office/officeart/2005/8/layout/vList3#1"/>
    <dgm:cxn modelId="{AA56BE33-DF08-43F0-81EF-D11724FE494A}" type="presOf" srcId="{FB58717F-F62F-4DA4-85BA-19F155193AC5}" destId="{5842AF8F-C69F-4CB8-825B-EEAB378A35B3}" srcOrd="0" destOrd="0" presId="urn:microsoft.com/office/officeart/2005/8/layout/vList3#1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384E58B1-6DC8-461B-8EE7-632CF75ED5F2}" type="presOf" srcId="{1AE94D05-41A1-46C8-8D3C-B6B502934DFF}" destId="{0F8A6419-4694-4D92-9320-C85C1E07A6C7}" srcOrd="0" destOrd="0" presId="urn:microsoft.com/office/officeart/2005/8/layout/vList3#1"/>
    <dgm:cxn modelId="{8902CA8C-2A75-4A50-A7BD-45B39798E7AB}" type="presParOf" srcId="{0F8A6419-4694-4D92-9320-C85C1E07A6C7}" destId="{8BD1DB3F-C269-439F-BBE7-166627E9D5C7}" srcOrd="0" destOrd="0" presId="urn:microsoft.com/office/officeart/2005/8/layout/vList3#1"/>
    <dgm:cxn modelId="{574571C9-6CDE-47AE-B1A2-6D9F7C57AA91}" type="presParOf" srcId="{8BD1DB3F-C269-439F-BBE7-166627E9D5C7}" destId="{A308793B-12F1-43E3-929E-EF0BD488BAAB}" srcOrd="0" destOrd="0" presId="urn:microsoft.com/office/officeart/2005/8/layout/vList3#1"/>
    <dgm:cxn modelId="{5606B321-52F3-4AB9-AA76-380B00285DD7}" type="presParOf" srcId="{8BD1DB3F-C269-439F-BBE7-166627E9D5C7}" destId="{A7B15567-3D9F-47F7-A43C-6DFE0094422A}" srcOrd="1" destOrd="0" presId="urn:microsoft.com/office/officeart/2005/8/layout/vList3#1"/>
    <dgm:cxn modelId="{C09591D1-6C4E-497C-A88B-C3DB310CDA5F}" type="presParOf" srcId="{0F8A6419-4694-4D92-9320-C85C1E07A6C7}" destId="{6126DD1B-253C-48AD-92B8-72954A5EAB9B}" srcOrd="1" destOrd="0" presId="urn:microsoft.com/office/officeart/2005/8/layout/vList3#1"/>
    <dgm:cxn modelId="{3508A02D-4EE1-41E7-9F29-67E5C0E5BCB5}" type="presParOf" srcId="{0F8A6419-4694-4D92-9320-C85C1E07A6C7}" destId="{01944636-1397-4103-800C-467563EFAE87}" srcOrd="2" destOrd="0" presId="urn:microsoft.com/office/officeart/2005/8/layout/vList3#1"/>
    <dgm:cxn modelId="{C84968FB-FBA1-4B13-BBA3-DCA36FC4B21B}" type="presParOf" srcId="{01944636-1397-4103-800C-467563EFAE87}" destId="{8F843BFC-B751-49E1-B135-FD287F0E4255}" srcOrd="0" destOrd="0" presId="urn:microsoft.com/office/officeart/2005/8/layout/vList3#1"/>
    <dgm:cxn modelId="{D46B03B1-58F2-4086-AABE-7DB29B91F8DA}" type="presParOf" srcId="{01944636-1397-4103-800C-467563EFAE87}" destId="{A65A08EC-D747-4D65-AAA8-CD1345AD00DF}" srcOrd="1" destOrd="0" presId="urn:microsoft.com/office/officeart/2005/8/layout/vList3#1"/>
    <dgm:cxn modelId="{321465BB-91C6-4FE4-9E9A-3AAA177078BE}" type="presParOf" srcId="{0F8A6419-4694-4D92-9320-C85C1E07A6C7}" destId="{032D6ADD-B83E-4A65-A44C-D406DA2EEF02}" srcOrd="3" destOrd="0" presId="urn:microsoft.com/office/officeart/2005/8/layout/vList3#1"/>
    <dgm:cxn modelId="{C4334D0F-FFFF-4CEC-9FA5-6D908FDA873A}" type="presParOf" srcId="{0F8A6419-4694-4D92-9320-C85C1E07A6C7}" destId="{40A4752E-7207-45F6-85C2-312C4CF4CBD7}" srcOrd="4" destOrd="0" presId="urn:microsoft.com/office/officeart/2005/8/layout/vList3#1"/>
    <dgm:cxn modelId="{B0CDE2D3-927E-4915-A8F1-3C79E71E9794}" type="presParOf" srcId="{40A4752E-7207-45F6-85C2-312C4CF4CBD7}" destId="{9BE63587-2385-416F-B130-94D323BB29E8}" srcOrd="0" destOrd="0" presId="urn:microsoft.com/office/officeart/2005/8/layout/vList3#1"/>
    <dgm:cxn modelId="{027EB233-5018-4A75-9CFA-DB7A24B65EE3}" type="presParOf" srcId="{40A4752E-7207-45F6-85C2-312C4CF4CBD7}" destId="{07AD4649-2EB9-40FA-86F5-FCF2EFB392FF}" srcOrd="1" destOrd="0" presId="urn:microsoft.com/office/officeart/2005/8/layout/vList3#1"/>
    <dgm:cxn modelId="{59DD5EF9-2443-42DE-B8D0-861835352A64}" type="presParOf" srcId="{0F8A6419-4694-4D92-9320-C85C1E07A6C7}" destId="{858CC9AC-9187-49BF-9824-1852633A3EF1}" srcOrd="5" destOrd="0" presId="urn:microsoft.com/office/officeart/2005/8/layout/vList3#1"/>
    <dgm:cxn modelId="{63EBB73A-566E-412E-BF1F-EFA7E112691A}" type="presParOf" srcId="{0F8A6419-4694-4D92-9320-C85C1E07A6C7}" destId="{D2AC3C4C-0A55-4EC7-BBDA-A8B6D9BC25AB}" srcOrd="6" destOrd="0" presId="urn:microsoft.com/office/officeart/2005/8/layout/vList3#1"/>
    <dgm:cxn modelId="{E0FEAFD6-C637-4E61-8CC5-D3B075A5E2C6}" type="presParOf" srcId="{D2AC3C4C-0A55-4EC7-BBDA-A8B6D9BC25AB}" destId="{CBB3F906-2B05-4180-8C33-2EDA539C8BA8}" srcOrd="0" destOrd="0" presId="urn:microsoft.com/office/officeart/2005/8/layout/vList3#1"/>
    <dgm:cxn modelId="{4D746321-4D19-4352-AD97-D8EF984779F5}" type="presParOf" srcId="{D2AC3C4C-0A55-4EC7-BBDA-A8B6D9BC25AB}" destId="{5842AF8F-C69F-4CB8-825B-EEAB378A35B3}" srcOrd="1" destOrd="0" presId="urn:microsoft.com/office/officeart/2005/8/layout/vList3#1"/>
    <dgm:cxn modelId="{1785E618-691E-45A4-BCDF-349C5DE6A10F}" type="presParOf" srcId="{0F8A6419-4694-4D92-9320-C85C1E07A6C7}" destId="{4C4D9880-78BE-4367-BDEE-4A51AFAD6D08}" srcOrd="7" destOrd="0" presId="urn:microsoft.com/office/officeart/2005/8/layout/vList3#1"/>
    <dgm:cxn modelId="{C2513420-2CD4-496F-B22E-3A21C8D62A71}" type="presParOf" srcId="{0F8A6419-4694-4D92-9320-C85C1E07A6C7}" destId="{FDCFA790-5931-463D-87F9-4A6921B99FD1}" srcOrd="8" destOrd="0" presId="urn:microsoft.com/office/officeart/2005/8/layout/vList3#1"/>
    <dgm:cxn modelId="{B4480B5A-4447-460F-B481-8D562A59B1DC}" type="presParOf" srcId="{FDCFA790-5931-463D-87F9-4A6921B99FD1}" destId="{461E40C4-482A-4E02-A3F1-7F44F3EB4A43}" srcOrd="0" destOrd="0" presId="urn:microsoft.com/office/officeart/2005/8/layout/vList3#1"/>
    <dgm:cxn modelId="{805096CF-AEC5-42F5-9E5A-23CD2C7A11E0}" type="presParOf" srcId="{FDCFA790-5931-463D-87F9-4A6921B99FD1}" destId="{4A4B5D15-03A8-4BC2-BC57-B9B5CE87C65F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Bóg objawia swoje poselstwo Jezusowi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08" y="0"/>
        <a:ext cx="1653793" cy="1507984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669700"/>
        <a:ext cx="144111" cy="168583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Jezus objawia poselstwo aniołowi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31311" y="0"/>
        <a:ext cx="1653793" cy="1507984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669700"/>
        <a:ext cx="144111" cy="168583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Anioł objawia poselstwo Janowi, prorokowi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57013" y="0"/>
        <a:ext cx="1653793" cy="1507984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669700"/>
        <a:ext cx="144111" cy="168583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Jan zapisuje otrzymane poselstwo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82716" y="0"/>
        <a:ext cx="1653793" cy="150798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noProof="0" dirty="0">
              <a:solidFill>
                <a:srgbClr val="3399FF"/>
              </a:solidFill>
            </a:rPr>
            <a:t>Przez widzenia i sny (Lb 12,6)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noProof="0" dirty="0">
              <a:solidFill>
                <a:srgbClr val="CC0099"/>
              </a:solidFill>
            </a:rPr>
            <a:t>Przez osobiste </a:t>
          </a:r>
          <a:r>
            <a:rPr lang="en" sz="1800" b="1" kern="1200" noProof="0">
              <a:solidFill>
                <a:srgbClr val="CC0099"/>
              </a:solidFill>
            </a:rPr>
            <a:t>doświadczenia </a:t>
          </a:r>
          <a:r>
            <a:rPr lang="pl-PL" sz="1800" b="1" kern="1200" noProof="0" smtClean="0">
              <a:solidFill>
                <a:srgbClr val="CC0099"/>
              </a:solidFill>
            </a:rPr>
            <a:t>          </a:t>
          </a:r>
          <a:r>
            <a:rPr lang="en" sz="1800" b="1" kern="1200" noProof="0" smtClean="0">
              <a:solidFill>
                <a:srgbClr val="CC0099"/>
              </a:solidFill>
            </a:rPr>
            <a:t>(</a:t>
          </a:r>
          <a:r>
            <a:rPr lang="en" sz="1800" b="1" kern="1200" noProof="0" dirty="0">
              <a:solidFill>
                <a:srgbClr val="CC0099"/>
              </a:solidFill>
            </a:rPr>
            <a:t>1 J 1,3)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noProof="0" dirty="0">
              <a:solidFill>
                <a:srgbClr val="009900"/>
              </a:solidFill>
            </a:rPr>
            <a:t>Przez badania historyczne (Łk 1,3)</a:t>
          </a:r>
          <a:endParaRPr lang="es-ES" sz="18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noProof="0" dirty="0">
              <a:solidFill>
                <a:srgbClr val="C46200"/>
              </a:solidFill>
            </a:rPr>
            <a:t>Przez Boże natchnienie (2 P 1,21)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1041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Do Adama i Ewy </a:t>
          </a:r>
          <a:b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(Rdz 2,16-17)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41" y="1065374"/>
        <a:ext cx="2811313" cy="535409"/>
      </dsp:txXfrm>
    </dsp:sp>
    <dsp:sp modelId="{C08235DE-08A3-4015-B82C-30287DE3EF36}">
      <dsp:nvSpPr>
        <dsp:cNvPr id="0" name=""/>
        <dsp:cNvSpPr/>
      </dsp:nvSpPr>
      <dsp:spPr>
        <a:xfrm>
          <a:off x="3284897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60000" y="1065374"/>
          <a:ext cx="3167998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Przy nadaniu 10 przykazań (Pwt 4,12)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0000" y="1065374"/>
        <a:ext cx="3167998" cy="535409"/>
      </dsp:txXfrm>
    </dsp:sp>
    <dsp:sp modelId="{99E1B4E8-4021-4812-8F91-E66708C18478}">
      <dsp:nvSpPr>
        <dsp:cNvPr id="0" name=""/>
        <dsp:cNvSpPr/>
      </dsp:nvSpPr>
      <dsp:spPr>
        <a:xfrm>
          <a:off x="6422199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6275644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Podczas chrztu Jezusa (Mt 3,17)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5644" y="1065374"/>
        <a:ext cx="2811313" cy="535409"/>
      </dsp:txXfrm>
    </dsp:sp>
    <dsp:sp modelId="{79819EE3-6F08-4580-B045-F393094144EA}">
      <dsp:nvSpPr>
        <dsp:cNvPr id="0" name=""/>
        <dsp:cNvSpPr/>
      </dsp:nvSpPr>
      <dsp:spPr>
        <a:xfrm>
          <a:off x="9381158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9333" b="-108728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9234603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Podczas przemienienia </a:t>
          </a:r>
          <a:b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(Mk 9,7)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34603" y="1065374"/>
        <a:ext cx="2811313" cy="53540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63820" y="986"/>
          <a:ext cx="7946604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 pamiętać o wydarzeniach (Wj 17,14)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63820" y="986"/>
        <a:ext cx="7946604" cy="336391"/>
      </dsp:txXfrm>
    </dsp:sp>
    <dsp:sp modelId="{A308793B-12F1-43E3-929E-EF0BD488BAAB}">
      <dsp:nvSpPr>
        <dsp:cNvPr id="0" name=""/>
        <dsp:cNvSpPr/>
      </dsp:nvSpPr>
      <dsp:spPr>
        <a:xfrm>
          <a:off x="9974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63820" y="421475"/>
          <a:ext cx="7946604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 nas pouczać (Koh 12,10)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63820" y="421475"/>
        <a:ext cx="7946604" cy="336391"/>
      </dsp:txXfrm>
    </dsp:sp>
    <dsp:sp modelId="{8F843BFC-B751-49E1-B135-FD287F0E4255}">
      <dsp:nvSpPr>
        <dsp:cNvPr id="0" name=""/>
        <dsp:cNvSpPr/>
      </dsp:nvSpPr>
      <dsp:spPr>
        <a:xfrm>
          <a:off x="9974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63820" y="841965"/>
          <a:ext cx="7946604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 wzywać nas do nawrócenia (Jr 36,2-3)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63820" y="841965"/>
        <a:ext cx="7946604" cy="336391"/>
      </dsp:txXfrm>
    </dsp:sp>
    <dsp:sp modelId="{9BE63587-2385-416F-B130-94D323BB29E8}">
      <dsp:nvSpPr>
        <dsp:cNvPr id="0" name=""/>
        <dsp:cNvSpPr/>
      </dsp:nvSpPr>
      <dsp:spPr>
        <a:xfrm>
          <a:off x="9974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63820" y="1262454"/>
          <a:ext cx="7946604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 dać nam przykłady do naśladowania lub odrzucenia (1 Kor 10,11)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63820" y="1262454"/>
        <a:ext cx="7946604" cy="336391"/>
      </dsp:txXfrm>
    </dsp:sp>
    <dsp:sp modelId="{CBB3F906-2B05-4180-8C33-2EDA539C8BA8}">
      <dsp:nvSpPr>
        <dsp:cNvPr id="0" name=""/>
        <dsp:cNvSpPr/>
      </dsp:nvSpPr>
      <dsp:spPr>
        <a:xfrm>
          <a:off x="9974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63820" y="1682944"/>
          <a:ext cx="7946604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Abyśmy mogli poznać przyszłość (Ap 1,19)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63820" y="1682944"/>
        <a:ext cx="7946604" cy="336391"/>
      </dsp:txXfrm>
    </dsp:sp>
    <dsp:sp modelId="{461E40C4-482A-4E02-A3F1-7F44F3EB4A43}">
      <dsp:nvSpPr>
        <dsp:cNvPr id="0" name=""/>
        <dsp:cNvSpPr/>
      </dsp:nvSpPr>
      <dsp:spPr>
        <a:xfrm>
          <a:off x="9974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65907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13991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19098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75801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754712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69570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2311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9410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544181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91139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524681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66691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3998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9288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994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0212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4617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1969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1070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427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4381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4704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pPr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791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e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e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e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microsoft.com/office/2007/relationships/diagramDrawing" Target="../diagrams/drawing3.xml"/><Relationship Id="rId5" Type="http://schemas.openxmlformats.org/officeDocument/2006/relationships/image" Target="../media/image32.jpe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e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4B9F516C-09BC-38AD-0DF6-96C218083872}"/>
              </a:ext>
            </a:extLst>
          </p:cNvPr>
          <p:cNvSpPr txBox="1"/>
          <p:nvPr/>
        </p:nvSpPr>
        <p:spPr>
          <a:xfrm>
            <a:off x="371475" y="114300"/>
            <a:ext cx="6057900" cy="31393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OBJAWIENIE</a:t>
            </a:r>
          </a:p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I</a:t>
            </a:r>
          </a:p>
          <a:p>
            <a:pPr algn="ctr"/>
            <a:r>
              <a:rPr lang="es-ES" sz="6600" b="1" dirty="0" err="1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NATCHNIENIE</a:t>
            </a:r>
            <a:endParaRPr lang="es-ES" sz="6600" b="1" dirty="0">
              <a:ln/>
              <a:gradFill flip="none" rotWithShape="1">
                <a:gsLst>
                  <a:gs pos="0">
                    <a:schemeClr val="tx2">
                      <a:lumMod val="75000"/>
                      <a:lumOff val="25000"/>
                    </a:schemeClr>
                  </a:gs>
                  <a:gs pos="31000">
                    <a:schemeClr val="tx2">
                      <a:lumMod val="50000"/>
                      <a:lumOff val="50000"/>
                    </a:schemeClr>
                  </a:gs>
                  <a:gs pos="64000">
                    <a:schemeClr val="accent3">
                      <a:lumMod val="60000"/>
                      <a:lumOff val="40000"/>
                    </a:schemeClr>
                  </a:gs>
                  <a:gs pos="100000">
                    <a:srgbClr val="23261C"/>
                  </a:gs>
                </a:gsLst>
                <a:lin ang="18900000" scaled="1"/>
                <a:tileRect/>
              </a:gradFill>
              <a:effectLst>
                <a:outerShdw blurRad="60007" dist="200025" dir="15000000" sy="30000" kx="-1800000" algn="bl" rotWithShape="0">
                  <a:schemeClr val="tx2">
                    <a:lumMod val="75000"/>
                    <a:lumOff val="25000"/>
                    <a:alpha val="32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DBF389B4-9CED-21C5-D416-6FA8CE3E569E}"/>
              </a:ext>
            </a:extLst>
          </p:cNvPr>
          <p:cNvSpPr txBox="1"/>
          <p:nvPr/>
        </p:nvSpPr>
        <p:spPr>
          <a:xfrm>
            <a:off x="90834" y="6200557"/>
            <a:ext cx="2731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Lekcja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5</a:t>
            </a:r>
            <a:endParaRPr lang="pl-PL" sz="16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l-PL" sz="1600" b="1" dirty="0" smtClean="0">
                <a:solidFill>
                  <a:schemeClr val="accent1">
                    <a:lumMod val="50000"/>
                  </a:schemeClr>
                </a:solidFill>
              </a:rPr>
              <a:t>n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pl-PL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31</a:t>
            </a:r>
            <a:r>
              <a:rPr lang="pl-PL" sz="1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października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2026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6235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F687420-BEB4-45CD-8226-339BE553B8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169CC832-2974-4E8D-90ED-3E2941BA73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5222F96-971A-4F90-B841-6BAB416C7A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8980754-6F4B-43C9-B9BE-127B6BED65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2C1BBA94-3F40-40AA-8BB9-E69E25E537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6107F588-9C87-1127-D203-1981FCFD178D}"/>
              </a:ext>
            </a:extLst>
          </p:cNvPr>
          <p:cNvSpPr txBox="1"/>
          <p:nvPr/>
        </p:nvSpPr>
        <p:spPr>
          <a:xfrm>
            <a:off x="419116" y="1280061"/>
            <a:ext cx="4967444" cy="378565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„Objawienie Jezusa Chrystusa, które dał Mu Bóg, aby ukazać swoim sługom to, co ma się wkrótce wydarzyć. A On wysłał swojego anioła i przez niego oznajmił je swemu słudze Janowi, który zaświadczył o słowie Bożym i o świadectwie Jezusa Chrystusa — o wszystkim, co widział” 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(Ap 1,1-2)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6885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8BD66EFA-9435-4A2D-EE3D-3D1724C6DBD9}"/>
              </a:ext>
            </a:extLst>
          </p:cNvPr>
          <p:cNvSpPr txBox="1"/>
          <p:nvPr/>
        </p:nvSpPr>
        <p:spPr>
          <a:xfrm>
            <a:off x="6242083" y="3819849"/>
            <a:ext cx="554355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rgbClr val="FA46B9"/>
                </a:solidFill>
              </a:rPr>
              <a:t>Objawienie i </a:t>
            </a:r>
            <a:r>
              <a:rPr lang="es-ES" sz="2000" b="1" dirty="0" err="1">
                <a:solidFill>
                  <a:srgbClr val="FA46B9"/>
                </a:solidFill>
              </a:rPr>
              <a:t>natchnienie</a:t>
            </a:r>
            <a:r>
              <a:rPr lang="es-ES" sz="2000" b="1" dirty="0">
                <a:solidFill>
                  <a:srgbClr val="FA46B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Objawienie </a:t>
            </a:r>
            <a:r>
              <a:rPr lang="es-ES" sz="2000" b="1" dirty="0" err="1"/>
              <a:t>ogólne</a:t>
            </a:r>
            <a:r>
              <a:rPr lang="es-ES" sz="2000" b="1" dirty="0"/>
              <a:t> i </a:t>
            </a:r>
            <a:r>
              <a:rPr lang="es-ES" sz="2000" b="1" dirty="0" err="1"/>
              <a:t>szczególne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/>
              <a:t>Proces </a:t>
            </a:r>
            <a:r>
              <a:rPr lang="es-ES" sz="2000" b="1" dirty="0" err="1"/>
              <a:t>natchnienia</a:t>
            </a:r>
            <a:endParaRPr lang="es-ES" sz="2000" b="1" dirty="0"/>
          </a:p>
          <a:p>
            <a:pPr>
              <a:spcBef>
                <a:spcPts val="1800"/>
              </a:spcBef>
            </a:pPr>
            <a:r>
              <a:rPr lang="es-ES" sz="2000" b="1" dirty="0" err="1">
                <a:solidFill>
                  <a:srgbClr val="3E5EF9"/>
                </a:solidFill>
              </a:rPr>
              <a:t>Rodzaje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przekazu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prorockiego</a:t>
            </a:r>
            <a:r>
              <a:rPr lang="es-ES" sz="2000" b="1" dirty="0">
                <a:solidFill>
                  <a:srgbClr val="3E5EF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Przekazy </a:t>
            </a:r>
            <a:r>
              <a:rPr lang="es-ES" sz="2000" b="1" dirty="0" err="1"/>
              <a:t>ustne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Przekazy</a:t>
            </a:r>
            <a:r>
              <a:rPr lang="es-ES" sz="2000" b="1" dirty="0"/>
              <a:t> </a:t>
            </a:r>
            <a:r>
              <a:rPr lang="es-ES" sz="2000" b="1" dirty="0" err="1"/>
              <a:t>pisemne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/>
              <a:t>Dramat, symbole, przypowieści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Ap 1,1-2 zawiera przykład tego, jak Bóg objawia nam swoje poselstwo przez proroka: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773148859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940F5C43-3573-7EE4-A717-4E9AB1EF2D92}"/>
              </a:ext>
            </a:extLst>
          </p:cNvPr>
          <p:cNvSpPr txBox="1"/>
          <p:nvPr/>
        </p:nvSpPr>
        <p:spPr>
          <a:xfrm>
            <a:off x="323048" y="2303323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Nie jest to jednak jedyny sposób, w jaki Bóg objawiał się prorokom, ani jedyny sposób, w jaki przekazywano przez nich Boże poselstwo. Przyjrzymy się różnym sposobom, w jakie Bóg objawiał się prorokom i ich natchnął.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1608" y="521020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xmlns="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xmlns="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7570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xmlns="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7570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xmlns="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7570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xmlns="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7570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xmlns="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7570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76024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xmlns="" id="{F29C2C85-1492-463C-B805-3FD3FCE933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xmlns="" id="{B83D307E-DF68-43F8-97CE-0AAE950A71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xmlns="" id="{5546E3D2-37BF-4528-9851-2B2F628234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xmlns="" id="{752A0C69-DC4E-4FC0-843C-BAA27B3A56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xmlns="" id="{8ED94938-268E-4C0A-A08A-B3980C78BA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27591A09-F730-7C32-2623-F270F63AACE6}"/>
              </a:ext>
            </a:extLst>
          </p:cNvPr>
          <p:cNvSpPr txBox="1"/>
          <p:nvPr/>
        </p:nvSpPr>
        <p:spPr>
          <a:xfrm>
            <a:off x="427522" y="3834492"/>
            <a:ext cx="60499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OBJAWIENIE </a:t>
            </a:r>
            <a:r>
              <a:rPr lang="pl-PL" sz="6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    </a:t>
            </a:r>
            <a:r>
              <a:rPr lang="es-ES" sz="6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I </a:t>
            </a:r>
            <a:r>
              <a:rPr lang="es-E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NATCHNIENIE</a:t>
            </a:r>
          </a:p>
        </p:txBody>
      </p:sp>
    </p:spTree>
    <p:extLst>
      <p:ext uri="{BB962C8B-B14F-4D97-AF65-F5344CB8AC3E}">
        <p14:creationId xmlns:p14="http://schemas.microsoft.com/office/powerpoint/2010/main" xmlns="" val="2775073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D6687EB-1CD8-012A-EEF0-0285C2CE6153}"/>
              </a:ext>
            </a:extLst>
          </p:cNvPr>
          <p:cNvSpPr txBox="1"/>
          <p:nvPr/>
        </p:nvSpPr>
        <p:spPr>
          <a:xfrm>
            <a:off x="0" y="-85725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OBJAWIENIE </a:t>
            </a:r>
            <a:r>
              <a:rPr lang="es-ES" sz="44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OGÓLNE</a:t>
            </a:r>
            <a:r>
              <a:rPr lang="es-ES" sz="44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I </a:t>
            </a:r>
            <a:r>
              <a:rPr lang="es-ES" sz="4400" b="1" spc="300" dirty="0">
                <a:ln/>
                <a:solidFill>
                  <a:schemeClr val="accent4"/>
                </a:solidFill>
              </a:rPr>
              <a:t>SZCZEGÓLNE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AEBF2D76-A096-610E-DFEC-8F603FFB4CEA}"/>
              </a:ext>
            </a:extLst>
          </p:cNvPr>
          <p:cNvSpPr txBox="1"/>
          <p:nvPr/>
        </p:nvSpPr>
        <p:spPr>
          <a:xfrm>
            <a:off x="152400" y="589239"/>
            <a:ext cx="5514975" cy="8617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Niebiosa opowiadają chwałę Boga, a firmament głosi dzieło rąk Jego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</a:p>
          <a:p>
            <a:pPr algn="ctr"/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(Ps </a:t>
            </a:r>
            <a:r>
              <a:rPr lang="es-E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19,1)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E502085C-A4EF-C6CA-42A1-AF2FCCEDDFEC}"/>
              </a:ext>
            </a:extLst>
          </p:cNvPr>
          <p:cNvSpPr txBox="1"/>
          <p:nvPr/>
        </p:nvSpPr>
        <p:spPr>
          <a:xfrm>
            <a:off x="5819776" y="558461"/>
            <a:ext cx="6157912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„Gdy jest u was prorok, Ja, Pan, objawiam mu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się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widzeniu, przemawiam do niego we śnie”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(Lb 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12,6)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57C6E46E-307D-4DDC-5F20-1441039CFB2E}"/>
              </a:ext>
            </a:extLst>
          </p:cNvPr>
          <p:cNvSpPr txBox="1"/>
          <p:nvPr/>
        </p:nvSpPr>
        <p:spPr>
          <a:xfrm>
            <a:off x="4989838" y="1544951"/>
            <a:ext cx="7006363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dirty="0"/>
              <a:t>Paweł mówi, że ci, którzy zaprzeczają istnieniu Boga, „nie mają wymówki”, ponieważ w przyrodzie „niewidzialna Jego istota […] może być poznana przez dzieła, a nawet Jego </a:t>
            </a:r>
            <a:r>
              <a:rPr lang="en-US" sz="1700" b="1" dirty="0" err="1"/>
              <a:t>wiekuista</a:t>
            </a:r>
            <a:r>
              <a:rPr lang="en-US" sz="1700" b="1" dirty="0"/>
              <a:t> </a:t>
            </a:r>
            <a:r>
              <a:rPr lang="en-US" sz="1700" b="1" dirty="0" err="1" smtClean="0"/>
              <a:t>moc</a:t>
            </a:r>
            <a:r>
              <a:rPr lang="pl-PL" sz="1700" b="1" dirty="0" smtClean="0"/>
              <a:t>         </a:t>
            </a:r>
            <a:r>
              <a:rPr lang="en-US" sz="1700" b="1" dirty="0" smtClean="0"/>
              <a:t> </a:t>
            </a:r>
            <a:r>
              <a:rPr lang="en-US" sz="1700" b="1" dirty="0" err="1" smtClean="0"/>
              <a:t>i</a:t>
            </a:r>
            <a:r>
              <a:rPr lang="pl-PL" sz="1700" b="1" dirty="0" smtClean="0"/>
              <a:t> </a:t>
            </a:r>
            <a:r>
              <a:rPr lang="en-US" sz="1700" b="1" dirty="0" err="1" smtClean="0"/>
              <a:t>boskość</a:t>
            </a:r>
            <a:r>
              <a:rPr lang="en-US" sz="1700" b="1" dirty="0" smtClean="0"/>
              <a:t>”</a:t>
            </a:r>
            <a:r>
              <a:rPr lang="pl-PL" sz="2000" b="1" dirty="0" smtClean="0"/>
              <a:t> </a:t>
            </a:r>
            <a:r>
              <a:rPr lang="en-US" sz="1700" b="1" dirty="0" smtClean="0"/>
              <a:t>(</a:t>
            </a:r>
            <a:r>
              <a:rPr lang="en-US" sz="1700" b="1" dirty="0"/>
              <a:t>Rz 1,20; Ps 19,1).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0EDA5F46-0F02-5F5E-60EC-66E1749DF27F}"/>
              </a:ext>
            </a:extLst>
          </p:cNvPr>
          <p:cNvSpPr txBox="1"/>
          <p:nvPr/>
        </p:nvSpPr>
        <p:spPr>
          <a:xfrm>
            <a:off x="3153658" y="5068561"/>
            <a:ext cx="4458267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dirty="0"/>
              <a:t>Dlatego Bóg posłużył się bardziej bezpośrednimi sposobami, aby dać się poznać: szczególnym objawieniem przez proroków i Jezusa Chrystusa, zapisanym w Biblii — Słowie Bożym (Hbr 1,1-2).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6BFA6C11-EBDF-B173-4B09-D5D38DA01CC2}"/>
              </a:ext>
            </a:extLst>
          </p:cNvPr>
          <p:cNvSpPr txBox="1"/>
          <p:nvPr/>
        </p:nvSpPr>
        <p:spPr>
          <a:xfrm>
            <a:off x="122122" y="4280106"/>
            <a:ext cx="7553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 b="1" dirty="0"/>
              <a:t>Jednak przyroda, od czasu upadku Adama i Ewy, nosi także skutki grzechu (drapieżnictwo, trzęsienia ziemi, …).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944EEA0A-9ADB-215F-0B04-294FEDBAF059}"/>
              </a:ext>
            </a:extLst>
          </p:cNvPr>
          <p:cNvSpPr txBox="1"/>
          <p:nvPr/>
        </p:nvSpPr>
        <p:spPr>
          <a:xfrm>
            <a:off x="5001950" y="2732456"/>
            <a:ext cx="7030585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700" b="1" dirty="0">
                <a:solidFill>
                  <a:prstClr val="black"/>
                </a:solidFill>
              </a:rPr>
              <a:t>Możemy zobaczyć, jak Bóg przewidział pojawienie się </a:t>
            </a:r>
            <a:r>
              <a:rPr lang="en-US" sz="1700" b="1" dirty="0" err="1">
                <a:solidFill>
                  <a:prstClr val="black"/>
                </a:solidFill>
              </a:rPr>
              <a:t>grzechu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pl-PL" sz="1700" b="1" dirty="0" smtClean="0">
                <a:solidFill>
                  <a:prstClr val="black"/>
                </a:solidFill>
              </a:rPr>
              <a:t>           </a:t>
            </a:r>
            <a:r>
              <a:rPr lang="en-US" sz="1700" b="1" dirty="0" smtClean="0">
                <a:solidFill>
                  <a:prstClr val="black"/>
                </a:solidFill>
              </a:rPr>
              <a:t>w </a:t>
            </a:r>
            <a:r>
              <a:rPr lang="en-US" sz="1700" b="1" dirty="0">
                <a:solidFill>
                  <a:prstClr val="black"/>
                </a:solidFill>
              </a:rPr>
              <a:t>zdolności regeneracji, którą wyposażył żywe organizmy. Gdy zostajemy zranieni, uruchamiają się mechanizmy zamykające ranę i odbudowujące tkankę. A mechanizmy te istniały już przed powstaniem urazu!</a:t>
            </a:r>
          </a:p>
        </p:txBody>
      </p:sp>
    </p:spTree>
    <p:extLst>
      <p:ext uri="{BB962C8B-B14F-4D97-AF65-F5344CB8AC3E}">
        <p14:creationId xmlns:p14="http://schemas.microsoft.com/office/powerpoint/2010/main" xmlns="" val="4251022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BBC1331A-08EE-3758-1467-01E70FBAECDD}"/>
              </a:ext>
            </a:extLst>
          </p:cNvPr>
          <p:cNvSpPr txBox="1"/>
          <p:nvPr/>
        </p:nvSpPr>
        <p:spPr>
          <a:xfrm>
            <a:off x="0" y="0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PROCES </a:t>
            </a:r>
            <a:r>
              <a:rPr lang="es-ES" sz="4400" b="1" dirty="0" err="1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NATCHNIENIA</a:t>
            </a:r>
            <a:endParaRPr lang="es-ES" sz="4400" b="1" dirty="0">
              <a:ln w="19050">
                <a:solidFill>
                  <a:srgbClr val="996600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rgbClr val="7E54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A3E0AE05-B3C1-D1F2-833F-5EBFEC866924}"/>
              </a:ext>
            </a:extLst>
          </p:cNvPr>
          <p:cNvSpPr txBox="1"/>
          <p:nvPr/>
        </p:nvSpPr>
        <p:spPr>
          <a:xfrm>
            <a:off x="0" y="647282"/>
            <a:ext cx="901683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„Całe Pismo przez Boga jest natchnione i pożyteczne do nauki, do wykrywania błędów, do poprawy, do wychowywania w sprawiedliwości”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Tm </a:t>
            </a:r>
            <a:r>
              <a:rPr lang="en-US" sz="1400" b="1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3,16)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998B500-13D7-3A76-2D7E-D75040DAD884}"/>
              </a:ext>
            </a:extLst>
          </p:cNvPr>
          <p:cNvSpPr txBox="1"/>
          <p:nvPr/>
        </p:nvSpPr>
        <p:spPr>
          <a:xfrm>
            <a:off x="342900" y="1507852"/>
            <a:ext cx="8020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800" b="1" dirty="0"/>
              <a:t>Przez wieki Boże dzieła i poselstwa były przekazywane ustnie, aż Bóg natchnął Mojżesza, aby zapisał te wydarzenia i wypowiedzi.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83622104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9154131" y="331536"/>
            <a:ext cx="2790219" cy="170315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F0DDB4CF-E997-5772-9188-F37628BAE81B}"/>
              </a:ext>
            </a:extLst>
          </p:cNvPr>
          <p:cNvSpPr txBox="1"/>
          <p:nvPr/>
        </p:nvSpPr>
        <p:spPr>
          <a:xfrm>
            <a:off x="3536487" y="2473724"/>
            <a:ext cx="8563732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dirty="0"/>
              <a:t>Od tego momentu poselstwa, które Bóg chciał zachować, były spisywane przez ludzi „natchnionych”, czyli prowadzonych przez </a:t>
            </a:r>
            <a:r>
              <a:rPr lang="en-US" sz="1700" b="1" dirty="0" err="1"/>
              <a:t>Ducha</a:t>
            </a:r>
            <a:r>
              <a:rPr lang="en-US" sz="1700" b="1" dirty="0"/>
              <a:t> </a:t>
            </a:r>
            <a:r>
              <a:rPr lang="en-US" sz="1700" b="1" dirty="0" err="1" smtClean="0"/>
              <a:t>Świętego</a:t>
            </a:r>
            <a:r>
              <a:rPr lang="pl-PL" sz="1700" b="1" dirty="0" smtClean="0"/>
              <a:t> </a:t>
            </a:r>
            <a:r>
              <a:rPr lang="en-US" sz="1700" b="1" dirty="0" smtClean="0"/>
              <a:t>(2 </a:t>
            </a:r>
            <a:r>
              <a:rPr lang="en-US" sz="1700" b="1" dirty="0"/>
              <a:t>P 1,21). Dzięki temu Biblia jest księgą wyjątkową, zawierającą pełne Boże objawienie.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124427A7-6CD0-E91F-DF08-488EC4D7F24A}"/>
              </a:ext>
            </a:extLst>
          </p:cNvPr>
          <p:cNvSpPr txBox="1"/>
          <p:nvPr/>
        </p:nvSpPr>
        <p:spPr>
          <a:xfrm>
            <a:off x="3509388" y="3506493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700" b="1" dirty="0">
                <a:solidFill>
                  <a:prstClr val="black"/>
                </a:solidFill>
              </a:rPr>
              <a:t>Jak przebiegał ten proces natchnienia?</a:t>
            </a:r>
          </a:p>
        </p:txBody>
      </p:sp>
    </p:spTree>
    <p:extLst>
      <p:ext uri="{BB962C8B-B14F-4D97-AF65-F5344CB8AC3E}">
        <p14:creationId xmlns:p14="http://schemas.microsoft.com/office/powerpoint/2010/main" xmlns="" val="3924800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xmlns="" id="{C10CDF41-19B7-80FF-DAEE-A61394BD2E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xmlns="" id="{F791919B-8AC0-9971-2813-D72E95582E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xmlns="" id="{39869757-71D1-CD0B-2EE2-DA2BE11BAB0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xmlns="" id="{211C2F98-42BD-CD05-2C41-EEAC38BBCF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xmlns="" id="{951940E9-CB4A-DBFD-6AF7-797328D2AE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EA81F99D-DBE0-B2DB-453C-D5120A22A867}"/>
              </a:ext>
            </a:extLst>
          </p:cNvPr>
          <p:cNvSpPr txBox="1"/>
          <p:nvPr/>
        </p:nvSpPr>
        <p:spPr>
          <a:xfrm>
            <a:off x="5720603" y="3769471"/>
            <a:ext cx="60499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RODZAJE</a:t>
            </a:r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 </a:t>
            </a:r>
            <a:r>
              <a:rPr lang="es-E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PRZEKAZU</a:t>
            </a:r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 </a:t>
            </a:r>
            <a:r>
              <a:rPr lang="es-E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PROROCKIEGO</a:t>
            </a:r>
            <a:endParaRPr lang="es-E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0389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EFCE088F-CBEE-4961-B496-D5CAC0D14862}"/>
              </a:ext>
            </a:extLst>
          </p:cNvPr>
          <p:cNvSpPr txBox="1"/>
          <p:nvPr/>
        </p:nvSpPr>
        <p:spPr>
          <a:xfrm>
            <a:off x="0" y="-125043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PRZEKAZY </a:t>
            </a:r>
            <a:r>
              <a:rPr lang="es-ES" sz="4400" b="1" spc="600" dirty="0" err="1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USTNE</a:t>
            </a:r>
            <a:endParaRPr lang="es-ES" sz="4400" b="1" spc="600" dirty="0">
              <a:ln w="6600">
                <a:solidFill>
                  <a:schemeClr val="accent3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3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3D3C99DF-B6ED-215C-A7A1-7017BCDF9CFD}"/>
              </a:ext>
            </a:extLst>
          </p:cNvPr>
          <p:cNvSpPr txBox="1"/>
          <p:nvPr/>
        </p:nvSpPr>
        <p:spPr>
          <a:xfrm>
            <a:off x="423895" y="505653"/>
            <a:ext cx="113300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„Ustanowił Lewitów w świątyni Pana z cymbałami, harfami i cytrami, zgodnie z nakazem Dawida, Gada, widzącego królewskiego, i proroka Natana; gdyż nakaz ten pochodził od Pana przez Jego proroków. Lewici stanęli więc z instrumentami Dawida, a kapłani z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trąbami</a:t>
            </a:r>
            <a:r>
              <a:rPr lang="en-US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</a:t>
            </a:r>
            <a:r>
              <a:rPr lang="pl-PL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 Krn 29,25)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A7F559B5-EE88-5410-5BDC-A5399A7D126A}"/>
              </a:ext>
            </a:extLst>
          </p:cNvPr>
          <p:cNvSpPr txBox="1"/>
          <p:nvPr/>
        </p:nvSpPr>
        <p:spPr>
          <a:xfrm>
            <a:off x="177529" y="3564885"/>
            <a:ext cx="11881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Prorocy z kolei przekazywali ustnie słowa otrzymane od Boga, wyraźnie oznajmiając: „Tak mówi Jahwe” (Sdz 6,8). Te poselstwa — jak w przypadku Noego — nie zawsze były zapisywane.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619" y="4397914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xmlns="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325520014"/>
              </p:ext>
            </p:extLst>
          </p:nvPr>
        </p:nvGraphicFramePr>
        <p:xfrm>
          <a:off x="54251" y="1878731"/>
          <a:ext cx="12046958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Bóg przemówił bezpośrednio do ludzi w czterech sytuacjach: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66B239FB-E649-B95B-C39C-A373D9130CCD}"/>
              </a:ext>
            </a:extLst>
          </p:cNvPr>
          <p:cNvSpPr txBox="1"/>
          <p:nvPr/>
        </p:nvSpPr>
        <p:spPr>
          <a:xfrm>
            <a:off x="3118649" y="4543474"/>
            <a:ext cx="474166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Słowa wielu proroków znamy </a:t>
            </a:r>
            <a:r>
              <a:rPr lang="en-US" sz="2000" b="1" dirty="0" err="1"/>
              <a:t>tylko</a:t>
            </a:r>
            <a:r>
              <a:rPr lang="en-US" sz="2000" b="1" dirty="0"/>
              <a:t> </a:t>
            </a:r>
            <a:r>
              <a:rPr lang="pl-PL" sz="2000" b="1" dirty="0" smtClean="0"/>
              <a:t>   </a:t>
            </a:r>
            <a:r>
              <a:rPr lang="en-US" sz="2000" b="1" dirty="0" smtClean="0"/>
              <a:t>z </a:t>
            </a:r>
            <a:r>
              <a:rPr lang="en-US" sz="2000" b="1" dirty="0"/>
              <a:t>pism innych osób, a mimo to miały one taki sam autorytet jak słowa tych, którzy pozostawili swoje poselstwa na piśmie. Należą do nich Natan, Eliasz, Elizeusz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smtClean="0"/>
              <a:t>Jan</a:t>
            </a:r>
            <a:r>
              <a:rPr lang="pl-PL" sz="2000" b="1" dirty="0" smtClean="0"/>
              <a:t> </a:t>
            </a:r>
            <a:r>
              <a:rPr lang="en-US" sz="2000" b="1" dirty="0" err="1" smtClean="0"/>
              <a:t>Chrzciciel</a:t>
            </a: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785725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es-ES" sz="4400" b="1" spc="600" dirty="0" err="1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PRZEKAZY</a:t>
            </a:r>
            <a:r>
              <a:rPr lang="es-ES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 </a:t>
            </a:r>
            <a:r>
              <a:rPr lang="es-ES" sz="4400" b="1" spc="600" dirty="0" err="1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PISEMNE</a:t>
            </a:r>
            <a:endParaRPr lang="es-ES" sz="4400" b="1" spc="600" dirty="0">
              <a:ln w="22225">
                <a:noFill/>
                <a:prstDash val="solid"/>
              </a:ln>
              <a:solidFill>
                <a:srgbClr val="FFFFAF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C1A8977A-1157-A975-470A-D649D95DFF4B}"/>
              </a:ext>
            </a:extLst>
          </p:cNvPr>
          <p:cNvSpPr txBox="1"/>
          <p:nvPr/>
        </p:nvSpPr>
        <p:spPr>
          <a:xfrm>
            <a:off x="1028699" y="641925"/>
            <a:ext cx="10134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„Wtedy Pan powiedział do Mojżesza: </a:t>
            </a:r>
            <a:r>
              <a:rPr lang="en-US" b="1" dirty="0" smtClean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»</a:t>
            </a:r>
            <a:r>
              <a:rPr lang="en-US" b="1" dirty="0" err="1" smtClean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Zapisz</a:t>
            </a:r>
            <a:r>
              <a:rPr lang="en-US" b="1" dirty="0" smtClean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 na pamiątkę w </a:t>
            </a:r>
            <a:r>
              <a:rPr lang="en-US" b="1" dirty="0" err="1" smtClean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księdze</a:t>
            </a:r>
            <a:r>
              <a:rPr lang="en-US" b="1" dirty="0" smtClean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«” 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(Wj 17,14a)</a:t>
            </a:r>
            <a:endParaRPr lang="en-U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Z jakich powodów Bóg postanowił pozostawić swoje poselstwo na piśmie?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xmlns="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68763606"/>
              </p:ext>
            </p:extLst>
          </p:nvPr>
        </p:nvGraphicFramePr>
        <p:xfrm>
          <a:off x="152398" y="1854027"/>
          <a:ext cx="82104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CC378324-3BDC-98D4-135C-9BEB244AAD71}"/>
              </a:ext>
            </a:extLst>
          </p:cNvPr>
          <p:cNvSpPr txBox="1"/>
          <p:nvPr/>
        </p:nvSpPr>
        <p:spPr>
          <a:xfrm>
            <a:off x="261398" y="4070449"/>
            <a:ext cx="74390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W Biblii prorocy wyrażali własne ludzkie reakcje, a także reakcje innych osób. Znajdujemy w niej poezję, relacje historyczne i spisane kazania. Czasem zawiera </a:t>
            </a:r>
            <a:r>
              <a:rPr lang="en-US" sz="2000" b="1" dirty="0" err="1"/>
              <a:t>cytaty</a:t>
            </a:r>
            <a:r>
              <a:rPr lang="en-US" sz="2000" b="1" dirty="0"/>
              <a:t> </a:t>
            </a:r>
            <a:r>
              <a:rPr lang="pl-PL" sz="2000" b="1" dirty="0" smtClean="0"/>
              <a:t>             </a:t>
            </a:r>
            <a:r>
              <a:rPr lang="en-US" sz="2000" b="1" dirty="0" smtClean="0"/>
              <a:t>z </a:t>
            </a:r>
            <a:r>
              <a:rPr lang="en-US" sz="2000" b="1" dirty="0"/>
              <a:t>autorów pozabiblijnych albo dekrety pogańskich królów.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43387" y="1810634"/>
            <a:ext cx="3462824" cy="4590166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16444E4A-266E-F2FF-E26F-3A7A4376F097}"/>
              </a:ext>
            </a:extLst>
          </p:cNvPr>
          <p:cNvSpPr txBox="1"/>
          <p:nvPr/>
        </p:nvSpPr>
        <p:spPr>
          <a:xfrm>
            <a:off x="255341" y="5429162"/>
            <a:ext cx="82104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W Biblii nie ma jednak różnych stopni natchnienia. Niezależnie od tego, czy zapisuje kazania, wydarzenia czy proroctwa, całość została natchniona przez Boga i wiernie przekazuje nam Jego poselstwo na przestrzeni czasu (2 Tm 3,16-17).</a:t>
            </a:r>
          </a:p>
        </p:txBody>
      </p:sp>
    </p:spTree>
    <p:extLst>
      <p:ext uri="{BB962C8B-B14F-4D97-AF65-F5344CB8AC3E}">
        <p14:creationId xmlns:p14="http://schemas.microsoft.com/office/powerpoint/2010/main" xmlns="" val="3489961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DRAMAT, SYMBOLE, PRZYPOWIEŚCI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FED046A1-1939-A9E3-DF01-1DF22592CBFF}"/>
              </a:ext>
            </a:extLst>
          </p:cNvPr>
          <p:cNvSpPr txBox="1"/>
          <p:nvPr/>
        </p:nvSpPr>
        <p:spPr>
          <a:xfrm>
            <a:off x="1592630" y="551472"/>
            <a:ext cx="740849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„Przemawiałem także przez proroków, mnożyłem widzenia i przez proroków posługiwałem się symbolami”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(Oz 12,10)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E39F2428-B35F-4D37-8F7F-506AB30D5884}"/>
              </a:ext>
            </a:extLst>
          </p:cNvPr>
          <p:cNvSpPr txBox="1"/>
          <p:nvPr/>
        </p:nvSpPr>
        <p:spPr>
          <a:xfrm>
            <a:off x="2995610" y="1215456"/>
            <a:ext cx="6200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Oprócz relacji historycznych, przysłów, poezji czy przemówień Biblia zawiera wiele poselstw przekazanych za pomocą dramatu, </a:t>
            </a:r>
            <a:r>
              <a:rPr lang="en-US" sz="2000" b="1" dirty="0" err="1"/>
              <a:t>symboli</a:t>
            </a:r>
            <a:r>
              <a:rPr lang="en-US" sz="2000" b="1" dirty="0"/>
              <a:t> </a:t>
            </a:r>
            <a:r>
              <a:rPr lang="pl-PL" sz="2000" b="1" dirty="0" smtClean="0"/>
              <a:t>             </a:t>
            </a:r>
            <a:r>
              <a:rPr lang="en-US" sz="2000" b="1" dirty="0" err="1" smtClean="0"/>
              <a:t>i</a:t>
            </a:r>
            <a:r>
              <a:rPr lang="en-US" sz="2000" b="1" dirty="0" smtClean="0"/>
              <a:t> </a:t>
            </a:r>
            <a:r>
              <a:rPr lang="en-US" sz="2000" b="1" dirty="0"/>
              <a:t>przypowieści.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3">
                    <a:lumMod val="75000"/>
                  </a:schemeClr>
                </a:solidFill>
              </a:rPr>
              <a:t>DRAMAT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D50D49CA-C5D1-020F-C20B-58C6BBA0CB46}"/>
              </a:ext>
            </a:extLst>
          </p:cNvPr>
          <p:cNvSpPr txBox="1"/>
          <p:nvPr/>
        </p:nvSpPr>
        <p:spPr>
          <a:xfrm>
            <a:off x="3007721" y="2473906"/>
            <a:ext cx="621187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3"/>
                </a:solidFill>
              </a:rPr>
              <a:t>Ez 4,1-8</a:t>
            </a:r>
            <a:r>
              <a:rPr lang="es-ES" sz="2000" b="1" dirty="0"/>
              <a:t>. </a:t>
            </a:r>
            <a:r>
              <a:rPr lang="en-US" sz="2000" b="1" dirty="0"/>
              <a:t>Bóg polecił Ezechielowi wykonać model Jerozolimy, aby przedstawić oblężenie i upadek miasta</a:t>
            </a:r>
            <a:r>
              <a:rPr lang="es-ES" sz="2000" b="1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06" r="18706"/>
          <a:stretch/>
        </p:blipFill>
        <p:spPr>
          <a:xfrm>
            <a:off x="8572047" y="4790001"/>
            <a:ext cx="1650849" cy="1991483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489" r="19962"/>
          <a:stretch>
            <a:fillRect/>
          </a:stretch>
        </p:blipFill>
        <p:spPr>
          <a:xfrm>
            <a:off x="10370813" y="4802205"/>
            <a:ext cx="1650850" cy="1991483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0680BBCE-9E6F-5EF8-58FB-DF2585D27B85}"/>
              </a:ext>
            </a:extLst>
          </p:cNvPr>
          <p:cNvSpPr txBox="1"/>
          <p:nvPr/>
        </p:nvSpPr>
        <p:spPr>
          <a:xfrm>
            <a:off x="2990571" y="4346036"/>
            <a:ext cx="5687146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/>
                </a:solidFill>
              </a:rPr>
              <a:t>1 Krl 20,37-42</a:t>
            </a:r>
            <a:r>
              <a:rPr lang="es-ES" sz="2000" b="1" dirty="0"/>
              <a:t>. </a:t>
            </a:r>
            <a:r>
              <a:rPr lang="en-US" sz="2000" b="1" dirty="0"/>
              <a:t>Prorok prosi innego człowieka, aby go uderzył, a potem udaje rannego w bitwie, by zganić grzech Achaba</a:t>
            </a:r>
            <a:r>
              <a:rPr lang="es-ES" sz="2000" b="1" dirty="0"/>
              <a:t>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ABE39E05-2287-0B52-5269-E1248B9A6FC9}"/>
              </a:ext>
            </a:extLst>
          </p:cNvPr>
          <p:cNvSpPr txBox="1"/>
          <p:nvPr/>
        </p:nvSpPr>
        <p:spPr>
          <a:xfrm>
            <a:off x="3023560" y="3395363"/>
            <a:ext cx="6208147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CC9900">
                    <a:lumMod val="75000"/>
                  </a:srgbClr>
                </a:solidFill>
              </a:rPr>
              <a:t>Oz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1,2-9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>
                <a:solidFill>
                  <a:prstClr val="black"/>
                </a:solidFill>
              </a:rPr>
              <a:t>Bóg polecił Ozeaszowi poślubić cudzołożną kobietę, aby ukazać niewierność Izraela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6EBF8E3E-295D-B18C-02C3-DB35E13784F1}"/>
              </a:ext>
            </a:extLst>
          </p:cNvPr>
          <p:cNvSpPr txBox="1"/>
          <p:nvPr/>
        </p:nvSpPr>
        <p:spPr>
          <a:xfrm>
            <a:off x="2991481" y="5351210"/>
            <a:ext cx="5571179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99CC"/>
                </a:solidFill>
              </a:rPr>
              <a:t>Jr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13,1-11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>
                <a:solidFill>
                  <a:prstClr val="black"/>
                </a:solidFill>
              </a:rPr>
              <a:t>Na polecenie Boga Jeremiasz kupił pas i go ukrył. Później Bóg kazał mu wrócić po niego, aby ukazać moralny stan Jerozolimy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527744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dirty="0"/>
              <a:t>DRAMAT, SYMBOLE, PRZYPOWIEŚCI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SYMBOLE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FFCAFF92-6C09-08BA-8DE1-68961E69B926}"/>
              </a:ext>
            </a:extLst>
          </p:cNvPr>
          <p:cNvSpPr txBox="1"/>
          <p:nvPr/>
        </p:nvSpPr>
        <p:spPr>
          <a:xfrm>
            <a:off x="235328" y="1417057"/>
            <a:ext cx="512461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1700" b="1" dirty="0">
                <a:solidFill>
                  <a:srgbClr val="2F3195"/>
                </a:solidFill>
              </a:rPr>
              <a:t>Wj 25,8</a:t>
            </a:r>
            <a:r>
              <a:rPr lang="es-ES" sz="1700" b="1" dirty="0"/>
              <a:t>. </a:t>
            </a:r>
            <a:r>
              <a:rPr lang="en-US" sz="1700" b="1" dirty="0"/>
              <a:t>Kapłani, świątynia i sprawowana w niej służba są symbolami szczegółowo objaśniającymi Plan Odkupienia</a:t>
            </a:r>
            <a:r>
              <a:rPr lang="es-ES" sz="1700" b="1" dirty="0"/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B149B095-E5C5-A016-0721-485A254D67F2}"/>
              </a:ext>
            </a:extLst>
          </p:cNvPr>
          <p:cNvSpPr txBox="1"/>
          <p:nvPr/>
        </p:nvSpPr>
        <p:spPr>
          <a:xfrm>
            <a:off x="6436103" y="4625546"/>
            <a:ext cx="2175002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PRZYPOWIEŚCI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xmlns="" id="{B90F9E95-3CDB-DE5E-D049-82F04A7D057B}"/>
              </a:ext>
            </a:extLst>
          </p:cNvPr>
          <p:cNvSpPr txBox="1"/>
          <p:nvPr/>
        </p:nvSpPr>
        <p:spPr>
          <a:xfrm>
            <a:off x="6436103" y="5187035"/>
            <a:ext cx="574758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1700" b="1" dirty="0">
                <a:solidFill>
                  <a:schemeClr val="accent1">
                    <a:lumMod val="75000"/>
                  </a:schemeClr>
                </a:solidFill>
              </a:rPr>
              <a:t>Iz 5,1-7</a:t>
            </a:r>
            <a:r>
              <a:rPr lang="es-ES" sz="1700" b="1" dirty="0"/>
              <a:t>. </a:t>
            </a:r>
            <a:r>
              <a:rPr lang="en-US" sz="1700" b="1" dirty="0"/>
              <a:t>Prorocy posługiwali się przypowieściami, aby skłonić lud do refleksji nad jego duchowym stanem</a:t>
            </a:r>
            <a:r>
              <a:rPr lang="es-ES" sz="1700" b="1" dirty="0"/>
              <a:t>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xmlns="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3780" y="819867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xmlns="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38273" y="801700"/>
            <a:ext cx="3218399" cy="1800770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xmlns="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38273" y="3018031"/>
            <a:ext cx="3218399" cy="1810349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xmlns="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AEDEA53-AAEF-CF66-ED7B-4C6EC9A272BA}"/>
              </a:ext>
            </a:extLst>
          </p:cNvPr>
          <p:cNvSpPr txBox="1"/>
          <p:nvPr/>
        </p:nvSpPr>
        <p:spPr>
          <a:xfrm>
            <a:off x="235328" y="3434278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1700" b="1" dirty="0">
                <a:solidFill>
                  <a:srgbClr val="BEA60B"/>
                </a:solidFill>
              </a:rPr>
              <a:t>J</a:t>
            </a: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15,1</a:t>
            </a: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1700" b="1" dirty="0">
                <a:solidFill>
                  <a:prstClr val="black"/>
                </a:solidFill>
              </a:rPr>
              <a:t>Jezus używał symboli, aby objaśnić swoją misję, takich jak światłość, krzew winny, dobry pasterz</a:t>
            </a: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401C1AE1-D702-D50D-D13F-E902B3652608}"/>
              </a:ext>
            </a:extLst>
          </p:cNvPr>
          <p:cNvSpPr txBox="1"/>
          <p:nvPr/>
        </p:nvSpPr>
        <p:spPr>
          <a:xfrm>
            <a:off x="235328" y="2432720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1700" b="1" dirty="0">
                <a:solidFill>
                  <a:srgbClr val="CC0000"/>
                </a:solidFill>
              </a:rPr>
              <a:t>Ap</a:t>
            </a: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13,2</a:t>
            </a: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1700" b="1" dirty="0">
                <a:solidFill>
                  <a:prstClr val="black"/>
                </a:solidFill>
              </a:rPr>
              <a:t>Księgi Daniela i Apokalipsy używają symboli (takich jak bestie, rogi, …), aby przedstawiać rzeczywistości historyczne</a:t>
            </a: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85A48F99-F3B5-F2F3-94FB-8EB6AD4486EA}"/>
              </a:ext>
            </a:extLst>
          </p:cNvPr>
          <p:cNvSpPr txBox="1"/>
          <p:nvPr/>
        </p:nvSpPr>
        <p:spPr>
          <a:xfrm>
            <a:off x="6444416" y="5917020"/>
            <a:ext cx="57475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1700" b="1" dirty="0">
                <a:solidFill>
                  <a:srgbClr val="339933"/>
                </a:solidFill>
              </a:rPr>
              <a:t>Mt</a:t>
            </a: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13,5</a:t>
            </a: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1700" b="1" dirty="0">
                <a:solidFill>
                  <a:prstClr val="black"/>
                </a:solidFill>
              </a:rPr>
              <a:t>Jezus bardzo często posługiwał się przypowieściami, aby nauczać prawd duchowych</a:t>
            </a:r>
            <a:r>
              <a:rPr kumimoji="0" lang="es-E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xmlns="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553099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62DC66E9-C839-B8BD-B284-6F4A9E62A814}"/>
              </a:ext>
            </a:extLst>
          </p:cNvPr>
          <p:cNvSpPr txBox="1"/>
          <p:nvPr/>
        </p:nvSpPr>
        <p:spPr>
          <a:xfrm>
            <a:off x="1588032" y="1111835"/>
            <a:ext cx="904429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„Biblia ukazuje prawdę z prostotą i doskonałym dostosowaniem do potrzeb i tęsknot ludzkiego serca, co zadziwiało i zachwycało najbardziej wykształcone umysły, a jednocześnie pozwala najprostszym i niewykształconym rozpoznać drogę zbawienia. […] W ten sposób plan odkupienia zostaje przed nami odsłonięty, aby każdy człowiek mógł zobaczyć kroki, jakie ma podjąć w pokucie wobec Boga i wierze w naszego Pana Jezusa Chrystusa, by zostać zbawionym w sposób ustanowiony przez Boga. […] Im bardziej [s. 108] bada Biblię, tym głębsze jest jego przekonanie, że jest ona słowem żywego Boga, a ludzki rozum pochyla się przed majestatem Bożego objawienia.”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DF74B97E-82DB-E081-25EE-00B5D738F947}"/>
              </a:ext>
            </a:extLst>
          </p:cNvPr>
          <p:cNvSpPr txBox="1"/>
          <p:nvPr/>
        </p:nvSpPr>
        <p:spPr>
          <a:xfrm>
            <a:off x="6520308" y="5724773"/>
            <a:ext cx="41120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/>
              <a:t>E. G. White</a:t>
            </a:r>
            <a:r>
              <a:rPr lang="en-US" sz="1600" b="1" dirty="0"/>
              <a:t> (</a:t>
            </a:r>
            <a:r>
              <a:rPr lang="en-US" sz="1600" b="1" i="1" dirty="0"/>
              <a:t>Droga do Chrystusa</a:t>
            </a:r>
            <a:r>
              <a:rPr lang="en-US" sz="1600" b="1" dirty="0"/>
              <a:t>, s. 107)</a:t>
            </a:r>
          </a:p>
        </p:txBody>
      </p:sp>
    </p:spTree>
    <p:extLst>
      <p:ext uri="{BB962C8B-B14F-4D97-AF65-F5344CB8AC3E}">
        <p14:creationId xmlns:p14="http://schemas.microsoft.com/office/powerpoint/2010/main" xmlns="" val="1827910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222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FFA1A84A-3F76-E330-0DCD-1CCC67827CBE}"/>
              </a:ext>
            </a:extLst>
          </p:cNvPr>
          <p:cNvSpPr txBox="1"/>
          <p:nvPr/>
        </p:nvSpPr>
        <p:spPr>
          <a:xfrm>
            <a:off x="2322527" y="4422025"/>
            <a:ext cx="48715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/>
              <a:t>Wskazywała, że nie wszystkie przekazywane przez nią ludzkie doświadczenia i wypowiedzi były natchnione. Ważne jest, aby pamiętać o tym rozróżnieniu podczas czytania jej pism i zapoznawania się z jej doświadczeniami, szczególnie z korespondencją i dziennikami.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s-ES" sz="2800" dirty="0" err="1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DODATEK</a:t>
            </a:r>
            <a:r>
              <a:rPr lang="es-ES" sz="28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:</a:t>
            </a:r>
            <a:r>
              <a:rPr lang="es-ES" sz="2800" dirty="0"/>
              <a:t> </a:t>
            </a:r>
            <a:r>
              <a:rPr lang="en-US" sz="2800" dirty="0"/>
              <a:t>OBJAWIENIE I NATCHNIENIE U ELLEN G. WHITE</a:t>
            </a:r>
            <a:endParaRPr lang="es-ES" sz="32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884455A2-A9AF-2AAB-7C2E-1274692D9288}"/>
              </a:ext>
            </a:extLst>
          </p:cNvPr>
          <p:cNvSpPr txBox="1"/>
          <p:nvPr/>
        </p:nvSpPr>
        <p:spPr>
          <a:xfrm>
            <a:off x="3833213" y="2424660"/>
            <a:ext cx="75210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600" b="1" dirty="0">
                <a:solidFill>
                  <a:prstClr val="black"/>
                </a:solidFill>
              </a:rPr>
              <a:t>Uznawała, że proces natchnienia obejmował współdziałanie elementu boskiego i ludzkiego. Bóg przekazywał swoje poselstwa, a następnie prorok wyrażał Boże pouczenie własnymi słowami. Rozumiała Boże natchnienie ludzkich myśli jako połączenie Bożego objawienia i ludzkiego doświadczenia.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67E6B1D4-018E-61AE-007E-513B3629D7F8}"/>
              </a:ext>
            </a:extLst>
          </p:cNvPr>
          <p:cNvSpPr txBox="1"/>
          <p:nvPr/>
        </p:nvSpPr>
        <p:spPr>
          <a:xfrm>
            <a:off x="3821101" y="944835"/>
            <a:ext cx="752109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/>
              <a:t>Ellen White była natchniona przez Boga. Jej pisma, życie i służba świadczą o prawdziwym prorockim powołaniu. Otrzymała takie samo natchnienie jak prorocy biblijni, choć nigdy nie uważała swoich pism za równe Pismu Świętemu. Zawsze uznawała Biblię za autorytatywne i nieomylne objawienie Boga.</a:t>
            </a:r>
          </a:p>
        </p:txBody>
      </p:sp>
    </p:spTree>
    <p:extLst>
      <p:ext uri="{BB962C8B-B14F-4D97-AF65-F5344CB8AC3E}">
        <p14:creationId xmlns:p14="http://schemas.microsoft.com/office/powerpoint/2010/main" xmlns="" val="208347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1296</Words>
  <Application>Microsoft Office PowerPoint</Application>
  <PresentationFormat>Niestandardowy</PresentationFormat>
  <Paragraphs>80</Paragraphs>
  <Slides>13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13</vt:i4>
      </vt:variant>
    </vt:vector>
  </HeadingPairs>
  <TitlesOfParts>
    <vt:vector size="20" baseType="lpstr">
      <vt:lpstr>Arial</vt:lpstr>
      <vt:lpstr>Aptos</vt:lpstr>
      <vt:lpstr>Comic Sans MS</vt:lpstr>
      <vt:lpstr>Constantia</vt:lpstr>
      <vt:lpstr>Aptos Display</vt:lpstr>
      <vt:lpstr>Tema de Office</vt:lpstr>
      <vt:lpstr>1_Tema de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Sergio</dc:creator>
  <cp:lastModifiedBy>Wiesław Szwajcowski</cp:lastModifiedBy>
  <cp:revision>81</cp:revision>
  <dcterms:created xsi:type="dcterms:W3CDTF">2026-10-10T16:05:30Z</dcterms:created>
  <dcterms:modified xsi:type="dcterms:W3CDTF">2026-10-29T21:10:22Z</dcterms:modified>
</cp:coreProperties>
</file>